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handoutMasterIdLst>
    <p:handoutMasterId r:id="rId74"/>
  </p:handoutMasterIdLst>
  <p:sldIdLst>
    <p:sldId id="258" r:id="rId2"/>
    <p:sldId id="370" r:id="rId3"/>
    <p:sldId id="259" r:id="rId4"/>
    <p:sldId id="260" r:id="rId5"/>
    <p:sldId id="261" r:id="rId6"/>
    <p:sldId id="367" r:id="rId7"/>
    <p:sldId id="368" r:id="rId8"/>
    <p:sldId id="369"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31" r:id="rId72"/>
  </p:sldIdLst>
  <p:sldSz cx="9144000" cy="6858000" type="screen4x3"/>
  <p:notesSz cx="6997700" cy="9271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77" autoAdjust="0"/>
    <p:restoredTop sz="94737" autoAdjust="0"/>
  </p:normalViewPr>
  <p:slideViewPr>
    <p:cSldViewPr>
      <p:cViewPr varScale="1">
        <p:scale>
          <a:sx n="91" d="100"/>
          <a:sy n="91" d="100"/>
        </p:scale>
        <p:origin x="-142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5" Type="http://schemas.openxmlformats.org/officeDocument/2006/relationships/image" Target="../media/image23.emf"/><Relationship Id="rId4" Type="http://schemas.openxmlformats.org/officeDocument/2006/relationships/image" Target="../media/image22.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2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4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4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1294" tIns="45647" rIns="91294" bIns="45647" numCol="1" anchor="t" anchorCtr="0" compatLnSpc="1">
            <a:prstTxWarp prst="textNoShape">
              <a:avLst/>
            </a:prstTxWarp>
          </a:bodyPr>
          <a:lstStyle>
            <a:lvl1pPr defTabSz="912813">
              <a:defRPr sz="1200"/>
            </a:lvl1pPr>
          </a:lstStyle>
          <a:p>
            <a:endParaRPr lang="en-US"/>
          </a:p>
        </p:txBody>
      </p:sp>
      <p:sp>
        <p:nvSpPr>
          <p:cNvPr id="115715"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1294" tIns="45647" rIns="91294" bIns="45647" numCol="1" anchor="t" anchorCtr="0" compatLnSpc="1">
            <a:prstTxWarp prst="textNoShape">
              <a:avLst/>
            </a:prstTxWarp>
          </a:bodyPr>
          <a:lstStyle>
            <a:lvl1pPr algn="r" defTabSz="912813">
              <a:defRPr sz="1200"/>
            </a:lvl1pPr>
          </a:lstStyle>
          <a:p>
            <a:endParaRPr lang="en-US"/>
          </a:p>
        </p:txBody>
      </p:sp>
      <p:sp>
        <p:nvSpPr>
          <p:cNvPr id="115716" name="Rectangle 4"/>
          <p:cNvSpPr>
            <a:spLocks noGrp="1" noChangeArrowheads="1"/>
          </p:cNvSpPr>
          <p:nvPr>
            <p:ph type="ftr" sz="quarter" idx="2"/>
          </p:nvPr>
        </p:nvSpPr>
        <p:spPr bwMode="auto">
          <a:xfrm>
            <a:off x="0" y="8805863"/>
            <a:ext cx="3032125" cy="463550"/>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defTabSz="912813">
              <a:defRPr sz="1200"/>
            </a:lvl1pPr>
          </a:lstStyle>
          <a:p>
            <a:endParaRPr lang="en-US"/>
          </a:p>
        </p:txBody>
      </p:sp>
      <p:sp>
        <p:nvSpPr>
          <p:cNvPr id="115717" name="Rectangle 5"/>
          <p:cNvSpPr>
            <a:spLocks noGrp="1" noChangeArrowheads="1"/>
          </p:cNvSpPr>
          <p:nvPr>
            <p:ph type="sldNum" sz="quarter" idx="3"/>
          </p:nvPr>
        </p:nvSpPr>
        <p:spPr bwMode="auto">
          <a:xfrm>
            <a:off x="3963988" y="8805863"/>
            <a:ext cx="3032125" cy="463550"/>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defTabSz="912813">
              <a:defRPr sz="1200"/>
            </a:lvl1pPr>
          </a:lstStyle>
          <a:p>
            <a:fld id="{24C1F1B1-7D95-438C-B0D3-06C0E6986B5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2955" tIns="46478" rIns="92955" bIns="46478" numCol="1" anchor="t" anchorCtr="0" compatLnSpc="1">
            <a:prstTxWarp prst="textNoShape">
              <a:avLst/>
            </a:prstTxWarp>
          </a:bodyPr>
          <a:lstStyle>
            <a:lvl1pPr defTabSz="928688">
              <a:defRPr sz="1200"/>
            </a:lvl1pPr>
          </a:lstStyle>
          <a:p>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2955" tIns="46478" rIns="92955" bIns="46478" numCol="1" anchor="t" anchorCtr="0" compatLnSpc="1">
            <a:prstTxWarp prst="textNoShape">
              <a:avLst/>
            </a:prstTxWarp>
          </a:bodyPr>
          <a:lstStyle>
            <a:lvl1pPr algn="r" defTabSz="928688">
              <a:defRPr sz="1200"/>
            </a:lvl1pPr>
          </a:lstStyle>
          <a:p>
            <a:endParaRPr lang="en-US"/>
          </a:p>
        </p:txBody>
      </p:sp>
      <p:sp>
        <p:nvSpPr>
          <p:cNvPr id="4100" name="Rectangle 4"/>
          <p:cNvSpPr>
            <a:spLocks noRot="1" noChangeArrowheads="1" noTextEdit="1"/>
          </p:cNvSpPr>
          <p:nvPr>
            <p:ph type="sldImg" idx="2"/>
          </p:nvPr>
        </p:nvSpPr>
        <p:spPr bwMode="auto">
          <a:xfrm>
            <a:off x="1181100" y="695325"/>
            <a:ext cx="4635500" cy="3476625"/>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00088" y="4403725"/>
            <a:ext cx="5597525" cy="4171950"/>
          </a:xfrm>
          <a:prstGeom prst="rect">
            <a:avLst/>
          </a:prstGeom>
          <a:noFill/>
          <a:ln w="9525">
            <a:noFill/>
            <a:miter lim="800000"/>
            <a:headEnd/>
            <a:tailEnd/>
          </a:ln>
          <a:effectLst/>
        </p:spPr>
        <p:txBody>
          <a:bodyPr vert="horz" wrap="square" lIns="92955" tIns="46478" rIns="92955" bIns="4647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805863"/>
            <a:ext cx="3032125" cy="463550"/>
          </a:xfrm>
          <a:prstGeom prst="rect">
            <a:avLst/>
          </a:prstGeom>
          <a:noFill/>
          <a:ln w="9525">
            <a:noFill/>
            <a:miter lim="800000"/>
            <a:headEnd/>
            <a:tailEnd/>
          </a:ln>
          <a:effectLst/>
        </p:spPr>
        <p:txBody>
          <a:bodyPr vert="horz" wrap="square" lIns="92955" tIns="46478" rIns="92955" bIns="46478" numCol="1" anchor="b" anchorCtr="0" compatLnSpc="1">
            <a:prstTxWarp prst="textNoShape">
              <a:avLst/>
            </a:prstTxWarp>
          </a:bodyPr>
          <a:lstStyle>
            <a:lvl1pPr defTabSz="928688">
              <a:defRPr sz="1200"/>
            </a:lvl1pPr>
          </a:lstStyle>
          <a:p>
            <a:endParaRPr lang="en-US"/>
          </a:p>
        </p:txBody>
      </p:sp>
      <p:sp>
        <p:nvSpPr>
          <p:cNvPr id="4103" name="Rectangle 7"/>
          <p:cNvSpPr>
            <a:spLocks noGrp="1" noChangeArrowheads="1"/>
          </p:cNvSpPr>
          <p:nvPr>
            <p:ph type="sldNum" sz="quarter" idx="5"/>
          </p:nvPr>
        </p:nvSpPr>
        <p:spPr bwMode="auto">
          <a:xfrm>
            <a:off x="3963988" y="8805863"/>
            <a:ext cx="3032125" cy="463550"/>
          </a:xfrm>
          <a:prstGeom prst="rect">
            <a:avLst/>
          </a:prstGeom>
          <a:noFill/>
          <a:ln w="9525">
            <a:noFill/>
            <a:miter lim="800000"/>
            <a:headEnd/>
            <a:tailEnd/>
          </a:ln>
          <a:effectLst/>
        </p:spPr>
        <p:txBody>
          <a:bodyPr vert="horz" wrap="square" lIns="92955" tIns="46478" rIns="92955" bIns="46478" numCol="1" anchor="b" anchorCtr="0" compatLnSpc="1">
            <a:prstTxWarp prst="textNoShape">
              <a:avLst/>
            </a:prstTxWarp>
          </a:bodyPr>
          <a:lstStyle>
            <a:lvl1pPr algn="r" defTabSz="928688">
              <a:defRPr sz="1200"/>
            </a:lvl1pPr>
          </a:lstStyle>
          <a:p>
            <a:fld id="{5E6D3B45-A1E3-41FA-B4F2-8EE4215D2B2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8AC523-521A-4108-A639-E64725440D54}" type="slidenum">
              <a:rPr lang="en-US"/>
              <a:pPr/>
              <a:t>1</a:t>
            </a:fld>
            <a:endParaRPr lang="en-US"/>
          </a:p>
        </p:txBody>
      </p:sp>
      <p:sp>
        <p:nvSpPr>
          <p:cNvPr id="11266" name="Rectangle 2"/>
          <p:cNvSpPr>
            <a:spLocks noRot="1" noChangeArrowheads="1" noTextEdit="1"/>
          </p:cNvSpPr>
          <p:nvPr>
            <p:ph type="sldImg"/>
          </p:nvPr>
        </p:nvSpPr>
        <p:spPr>
          <a:xfrm>
            <a:off x="1185863" y="696913"/>
            <a:ext cx="4630737" cy="3473450"/>
          </a:xfrm>
          <a:ln/>
        </p:spPr>
      </p:sp>
      <p:sp>
        <p:nvSpPr>
          <p:cNvPr id="11267" name="Rectangle 3"/>
          <p:cNvSpPr>
            <a:spLocks noGrp="1" noChangeArrowheads="1"/>
          </p:cNvSpPr>
          <p:nvPr>
            <p:ph type="body" idx="1"/>
          </p:nvPr>
        </p:nvSpPr>
        <p:spPr>
          <a:xfrm>
            <a:off x="931863" y="4403725"/>
            <a:ext cx="5133975" cy="4170363"/>
          </a:xfrm>
        </p:spPr>
        <p:txBody>
          <a:bodyPr lIns="91357" tIns="45674" rIns="91357" bIns="45674"/>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1AB5D-6263-4188-BD47-1885681385E9}" type="slidenum">
              <a:rPr lang="en-US"/>
              <a:pPr/>
              <a:t>3</a:t>
            </a:fld>
            <a:endParaRPr lang="en-US"/>
          </a:p>
        </p:txBody>
      </p:sp>
      <p:sp>
        <p:nvSpPr>
          <p:cNvPr id="13314" name="Rectangle 2"/>
          <p:cNvSpPr>
            <a:spLocks noRot="1" noChangeArrowheads="1" noTextEdit="1"/>
          </p:cNvSpPr>
          <p:nvPr>
            <p:ph type="sldImg"/>
          </p:nvPr>
        </p:nvSpPr>
        <p:spPr>
          <a:xfrm>
            <a:off x="1185863" y="695325"/>
            <a:ext cx="4633912" cy="3475038"/>
          </a:xfrm>
          <a:ln/>
        </p:spPr>
      </p:sp>
      <p:sp>
        <p:nvSpPr>
          <p:cNvPr id="13315" name="Rectangle 3"/>
          <p:cNvSpPr>
            <a:spLocks noGrp="1" noChangeArrowheads="1"/>
          </p:cNvSpPr>
          <p:nvPr>
            <p:ph type="body" idx="1"/>
          </p:nvPr>
        </p:nvSpPr>
        <p:spPr>
          <a:xfrm>
            <a:off x="931863" y="4402138"/>
            <a:ext cx="5133975" cy="4173537"/>
          </a:xfrm>
        </p:spPr>
        <p:txBody>
          <a:bodyPr lIns="91374" tIns="45688" rIns="91374" bIns="45688"/>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717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7172" name="Rectangle 4"/>
          <p:cNvSpPr>
            <a:spLocks noGrp="1" noChangeArrowheads="1"/>
          </p:cNvSpPr>
          <p:nvPr>
            <p:ph type="dt" sz="half" idx="2"/>
          </p:nvPr>
        </p:nvSpPr>
        <p:spPr/>
        <p:txBody>
          <a:bodyPr/>
          <a:lstStyle>
            <a:lvl1pPr>
              <a:defRPr/>
            </a:lvl1pPr>
          </a:lstStyle>
          <a:p>
            <a:endParaRPr lang="en-US"/>
          </a:p>
        </p:txBody>
      </p:sp>
      <p:sp>
        <p:nvSpPr>
          <p:cNvPr id="7173" name="Rectangle 5"/>
          <p:cNvSpPr>
            <a:spLocks noGrp="1" noChangeArrowheads="1"/>
          </p:cNvSpPr>
          <p:nvPr>
            <p:ph type="ftr" sz="quarter" idx="3"/>
          </p:nvPr>
        </p:nvSpPr>
        <p:spPr/>
        <p:txBody>
          <a:bodyPr/>
          <a:lstStyle>
            <a:lvl1pPr>
              <a:defRPr/>
            </a:lvl1pPr>
          </a:lstStyle>
          <a:p>
            <a:endParaRPr lang="en-US"/>
          </a:p>
        </p:txBody>
      </p:sp>
      <p:sp>
        <p:nvSpPr>
          <p:cNvPr id="7174" name="Rectangle 6"/>
          <p:cNvSpPr>
            <a:spLocks noGrp="1" noChangeArrowheads="1"/>
          </p:cNvSpPr>
          <p:nvPr>
            <p:ph type="sldNum" sz="quarter" idx="4"/>
          </p:nvPr>
        </p:nvSpPr>
        <p:spPr/>
        <p:txBody>
          <a:bodyPr/>
          <a:lstStyle>
            <a:lvl1pPr>
              <a:defRPr/>
            </a:lvl1pPr>
          </a:lstStyle>
          <a:p>
            <a:fld id="{3E721A5B-CB2A-47DF-BE0C-D951F061110E}" type="slidenum">
              <a:rPr lang="en-US"/>
              <a:pPr/>
              <a:t>‹#›</a:t>
            </a:fld>
            <a:endParaRPr lang="en-US"/>
          </a:p>
        </p:txBody>
      </p:sp>
      <p:grpSp>
        <p:nvGrpSpPr>
          <p:cNvPr id="7175" name="Group 7"/>
          <p:cNvGrpSpPr>
            <a:grpSpLocks/>
          </p:cNvGrpSpPr>
          <p:nvPr/>
        </p:nvGrpSpPr>
        <p:grpSpPr bwMode="auto">
          <a:xfrm>
            <a:off x="228600" y="2889250"/>
            <a:ext cx="8610600" cy="201613"/>
            <a:chOff x="144" y="1680"/>
            <a:chExt cx="5424" cy="144"/>
          </a:xfrm>
        </p:grpSpPr>
        <p:sp>
          <p:nvSpPr>
            <p:cNvPr id="7176"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endParaRPr lang="en-US"/>
            </a:p>
          </p:txBody>
        </p:sp>
        <p:sp>
          <p:nvSpPr>
            <p:cNvPr id="7177"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endParaRPr lang="en-US"/>
            </a:p>
          </p:txBody>
        </p:sp>
        <p:sp>
          <p:nvSpPr>
            <p:cNvPr id="7178"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59FB40-9E04-4C14-8B79-9BE52611FFA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A2BE2F-0CBF-4119-B7C0-5F6359809B4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EE4DA362-1D33-4170-9EF8-643CB5FD429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ABFF3515-CC6D-4FDA-91B5-EF9CD4BEC6C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36B641-C0B7-4FB5-8173-1887610B2E4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02D14B-D583-4587-809F-F179974E0D2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E148D87-C6AD-4784-8B71-670E91D27AA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DD39088-40D9-4F2B-A383-4F8BE43E2AE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CF92B4D-55F0-4F23-AC1B-F1E7EBEC061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2123D48-818B-437E-8159-D8EF1AA8B5B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940C6A5-D764-45B6-B677-00F629C445A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8F03E46-12F3-4355-AAB3-5DA397C94B5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mn-lt"/>
              </a:defRPr>
            </a:lvl1pPr>
          </a:lstStyle>
          <a:p>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mn-lt"/>
              </a:defRPr>
            </a:lvl1pPr>
          </a:lstStyle>
          <a:p>
            <a:endParaRPr lang="en-US"/>
          </a:p>
        </p:txBody>
      </p:sp>
      <p:sp>
        <p:nvSpPr>
          <p:cNvPr id="6150"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fld id="{5FF48038-982C-4695-B725-AE919A68282E}" type="slidenum">
              <a:rPr lang="en-US"/>
              <a:pPr/>
              <a:t>‹#›</a:t>
            </a:fld>
            <a:endParaRPr lang="en-US"/>
          </a:p>
        </p:txBody>
      </p:sp>
      <p:sp>
        <p:nvSpPr>
          <p:cNvPr id="6151"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endParaRPr lang="en-US" sz="2400">
              <a:latin typeface="Times New Roman" pitchFamily="18" charset="0"/>
            </a:endParaRPr>
          </a:p>
        </p:txBody>
      </p:sp>
      <p:sp>
        <p:nvSpPr>
          <p:cNvPr id="6152"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endParaRPr lang="en-US"/>
          </a:p>
        </p:txBody>
      </p:sp>
      <p:sp>
        <p:nvSpPr>
          <p:cNvPr id="6153"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endParaRPr lang="en-US" sz="2400">
              <a:latin typeface="Times New Roman" pitchFamily="18" charset="0"/>
            </a:endParaRPr>
          </a:p>
        </p:txBody>
      </p:sp>
      <p:sp>
        <p:nvSpPr>
          <p:cNvPr id="6154"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itchFamily="18" charset="0"/>
        </a:defRPr>
      </a:lvl2pPr>
      <a:lvl3pPr algn="l" rtl="0" fontAlgn="base">
        <a:spcBef>
          <a:spcPct val="0"/>
        </a:spcBef>
        <a:spcAft>
          <a:spcPct val="0"/>
        </a:spcAft>
        <a:defRPr sz="4400">
          <a:solidFill>
            <a:schemeClr val="tx2"/>
          </a:solidFill>
          <a:latin typeface="Garamond" pitchFamily="18" charset="0"/>
        </a:defRPr>
      </a:lvl3pPr>
      <a:lvl4pPr algn="l" rtl="0" fontAlgn="base">
        <a:spcBef>
          <a:spcPct val="0"/>
        </a:spcBef>
        <a:spcAft>
          <a:spcPct val="0"/>
        </a:spcAft>
        <a:defRPr sz="4400">
          <a:solidFill>
            <a:schemeClr val="tx2"/>
          </a:solidFill>
          <a:latin typeface="Garamond" pitchFamily="18" charset="0"/>
        </a:defRPr>
      </a:lvl4pPr>
      <a:lvl5pPr algn="l" rtl="0" fontAlgn="base">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fontAlgn="base">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Office_Word_97_-_2003_Document9.doc"/><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Word_97_-_2003_Document10.doc"/><Relationship Id="rId2" Type="http://schemas.openxmlformats.org/officeDocument/2006/relationships/slideLayout" Target="../slideLayouts/slideLayout6.xml"/><Relationship Id="rId1" Type="http://schemas.openxmlformats.org/officeDocument/2006/relationships/vmlDrawing" Target="../drawings/vmlDrawing14.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Office_Word_97_-_2003_Document11.doc"/><Relationship Id="rId7" Type="http://schemas.openxmlformats.org/officeDocument/2006/relationships/oleObject" Target="../embeddings/Microsoft_Office_Word_97_-_2003_Document15.doc"/><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Microsoft_Office_Word_97_-_2003_Document14.doc"/><Relationship Id="rId5" Type="http://schemas.openxmlformats.org/officeDocument/2006/relationships/oleObject" Target="../embeddings/Microsoft_Office_Word_97_-_2003_Document13.doc"/><Relationship Id="rId4" Type="http://schemas.openxmlformats.org/officeDocument/2006/relationships/oleObject" Target="../embeddings/Microsoft_Office_Word_97_-_2003_Document12.doc"/></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oleObject" Target="../embeddings/Microsoft_Office_Word_97_-_2003_Document19.doc"/><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Microsoft_Office_Word_97_-_2003_Document18.doc"/><Relationship Id="rId5" Type="http://schemas.openxmlformats.org/officeDocument/2006/relationships/oleObject" Target="../embeddings/Microsoft_Office_Word_97_-_2003_Document17.doc"/><Relationship Id="rId4" Type="http://schemas.openxmlformats.org/officeDocument/2006/relationships/oleObject" Target="../embeddings/Microsoft_Office_Word_97_-_2003_Document16.doc"/></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Office_Word_97_-_2003_Document20.doc"/><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11.bin"/><Relationship Id="rId5" Type="http://schemas.openxmlformats.org/officeDocument/2006/relationships/oleObject" Target="../embeddings/Microsoft_Office_Word_97_-_2003_Document22.doc"/><Relationship Id="rId4" Type="http://schemas.openxmlformats.org/officeDocument/2006/relationships/oleObject" Target="../embeddings/Microsoft_Office_Word_97_-_2003_Document21.doc"/></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21.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Office_Word_97_-_2003_Document23.doc"/><Relationship Id="rId2" Type="http://schemas.openxmlformats.org/officeDocument/2006/relationships/slideLayout" Target="../slideLayouts/slideLayout12.xml"/><Relationship Id="rId1" Type="http://schemas.openxmlformats.org/officeDocument/2006/relationships/vmlDrawing" Target="../drawings/vmlDrawing22.vml"/><Relationship Id="rId4" Type="http://schemas.openxmlformats.org/officeDocument/2006/relationships/oleObject" Target="../embeddings/Microsoft_Office_Word_97_-_2003_Document24.doc"/></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Office_Word_97_-_2003_Document25.doc"/><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oleObject" Target="../embeddings/Microsoft_Office_Word_97_-_2003_Document27.doc"/><Relationship Id="rId4" Type="http://schemas.openxmlformats.org/officeDocument/2006/relationships/oleObject" Target="../embeddings/Microsoft_Office_Word_97_-_2003_Document26.doc"/></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Office_Word_97_-_2003_Document28.doc"/><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oleObject" Target="../embeddings/oleObject13.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Office_Word_97_-_2003_Document29.doc"/><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Word_97_-_2003_Document30.doc"/><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oleObject" Target="../embeddings/oleObject15.bin"/><Relationship Id="rId5" Type="http://schemas.openxmlformats.org/officeDocument/2006/relationships/oleObject" Target="../embeddings/Microsoft_Office_Word_97_-_2003_Document32.doc"/><Relationship Id="rId4" Type="http://schemas.openxmlformats.org/officeDocument/2006/relationships/oleObject" Target="../embeddings/Microsoft_Office_Word_97_-_2003_Document31.doc"/></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28.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29.vml"/><Relationship Id="rId4" Type="http://schemas.openxmlformats.org/officeDocument/2006/relationships/oleObject" Target="../embeddings/oleObject18.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Microsoft_Office_Word_97_-_2003_Document33.doc"/><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oleObject" Target="../embeddings/oleObject20.bin"/><Relationship Id="rId5" Type="http://schemas.openxmlformats.org/officeDocument/2006/relationships/oleObject" Target="../embeddings/Microsoft_Office_Word_97_-_2003_Document35.doc"/><Relationship Id="rId4" Type="http://schemas.openxmlformats.org/officeDocument/2006/relationships/oleObject" Target="../embeddings/Microsoft_Office_Word_97_-_2003_Document34.doc"/></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Microsoft_Office_Word_97_-_2003_Document36.doc"/><Relationship Id="rId2" Type="http://schemas.openxmlformats.org/officeDocument/2006/relationships/slideLayout" Target="../slideLayouts/slideLayout6.xml"/><Relationship Id="rId1" Type="http://schemas.openxmlformats.org/officeDocument/2006/relationships/vmlDrawing" Target="../drawings/vmlDrawing32.vml"/><Relationship Id="rId4" Type="http://schemas.openxmlformats.org/officeDocument/2006/relationships/oleObject" Target="../embeddings/Microsoft_Office_Word_97_-_2003_Document37.doc"/></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cse.unsw.edu.au/~quinlan/c4.5r8.tar.gz"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oleObject" Target="../embeddings/Microsoft_Office_Excel_97-2003_Worksheet39.xls"/><Relationship Id="rId4" Type="http://schemas.openxmlformats.org/officeDocument/2006/relationships/oleObject" Target="../embeddings/Microsoft_Office_Excel_97-2003_Worksheet38.xls"/></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34.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Microsoft_Office_Word_97_-_2003_Document40.doc"/><Relationship Id="rId2" Type="http://schemas.openxmlformats.org/officeDocument/2006/relationships/slideLayout" Target="../slideLayouts/slideLayout6.xml"/><Relationship Id="rId1" Type="http://schemas.openxmlformats.org/officeDocument/2006/relationships/vmlDrawing" Target="../drawings/vmlDrawing35.vml"/><Relationship Id="rId4" Type="http://schemas.openxmlformats.org/officeDocument/2006/relationships/oleObject" Target="../embeddings/Microsoft_Office_Word_97_-_2003_Document41.doc"/></Relationships>
</file>

<file path=ppt/slides/_rels/slide69.xml.rels><?xml version="1.0" encoding="UTF-8" standalone="yes"?>
<Relationships xmlns="http://schemas.openxmlformats.org/package/2006/relationships"><Relationship Id="rId8" Type="http://schemas.openxmlformats.org/officeDocument/2006/relationships/oleObject" Target="../embeddings/Microsoft_Office_Word_97_-_2003_Document47.doc"/><Relationship Id="rId3" Type="http://schemas.openxmlformats.org/officeDocument/2006/relationships/oleObject" Target="../embeddings/Microsoft_Office_Word_97_-_2003_Document42.doc"/><Relationship Id="rId7" Type="http://schemas.openxmlformats.org/officeDocument/2006/relationships/oleObject" Target="../embeddings/Microsoft_Office_Word_97_-_2003_Document46.doc"/><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Microsoft_Office_Word_97_-_2003_Document45.doc"/><Relationship Id="rId5" Type="http://schemas.openxmlformats.org/officeDocument/2006/relationships/oleObject" Target="../embeddings/Microsoft_Office_Word_97_-_2003_Document44.doc"/><Relationship Id="rId4" Type="http://schemas.openxmlformats.org/officeDocument/2006/relationships/oleObject" Target="../embeddings/Microsoft_Office_Word_97_-_2003_Document43.doc"/></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Microsoft_Office_Word_97_-_2003_Document48.doc"/><Relationship Id="rId2" Type="http://schemas.openxmlformats.org/officeDocument/2006/relationships/slideLayout" Target="../slideLayouts/slideLayout6.xml"/><Relationship Id="rId1" Type="http://schemas.openxmlformats.org/officeDocument/2006/relationships/vmlDrawing" Target="../drawings/vmlDrawing37.v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2362200"/>
            <a:ext cx="8763000" cy="838200"/>
          </a:xfrm>
        </p:spPr>
        <p:txBody>
          <a:bodyPr/>
          <a:lstStyle/>
          <a:p>
            <a:pPr algn="ctr"/>
            <a:r>
              <a:rPr lang="en-US"/>
              <a:t/>
            </a:r>
            <a:br>
              <a:rPr lang="en-US"/>
            </a:br>
            <a:r>
              <a:rPr lang="en-US"/>
              <a:t>Classification: Basic Concepts and Decision Trees</a:t>
            </a:r>
            <a:endParaRPr lang="en-US" sz="4000"/>
          </a:p>
        </p:txBody>
      </p:sp>
      <p:grpSp>
        <p:nvGrpSpPr>
          <p:cNvPr id="10247" name="Group 7"/>
          <p:cNvGrpSpPr>
            <a:grpSpLocks/>
          </p:cNvGrpSpPr>
          <p:nvPr/>
        </p:nvGrpSpPr>
        <p:grpSpPr bwMode="auto">
          <a:xfrm>
            <a:off x="304800" y="1447800"/>
            <a:ext cx="8534400" cy="152400"/>
            <a:chOff x="264" y="788"/>
            <a:chExt cx="5232" cy="124"/>
          </a:xfrm>
        </p:grpSpPr>
        <p:sp>
          <p:nvSpPr>
            <p:cNvPr id="10248" name="Rectangle 8"/>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endParaRPr lang="en-US"/>
            </a:p>
          </p:txBody>
        </p:sp>
        <p:sp>
          <p:nvSpPr>
            <p:cNvPr id="10249" name="Rectangle 9"/>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Example of a Decision Tree</a:t>
            </a:r>
          </a:p>
        </p:txBody>
      </p:sp>
      <p:grpSp>
        <p:nvGrpSpPr>
          <p:cNvPr id="17411" name="Group 3"/>
          <p:cNvGrpSpPr>
            <a:grpSpLocks/>
          </p:cNvGrpSpPr>
          <p:nvPr/>
        </p:nvGrpSpPr>
        <p:grpSpPr bwMode="auto">
          <a:xfrm>
            <a:off x="304800" y="1720850"/>
            <a:ext cx="3587750" cy="4311650"/>
            <a:chOff x="288" y="951"/>
            <a:chExt cx="2260" cy="2716"/>
          </a:xfrm>
        </p:grpSpPr>
        <p:graphicFrame>
          <p:nvGraphicFramePr>
            <p:cNvPr id="17412" name="Object 4"/>
            <p:cNvGraphicFramePr>
              <a:graphicFrameLocks noChangeAspect="1"/>
            </p:cNvGraphicFramePr>
            <p:nvPr/>
          </p:nvGraphicFramePr>
          <p:xfrm>
            <a:off x="288" y="1344"/>
            <a:ext cx="2246" cy="2323"/>
          </p:xfrm>
          <a:graphic>
            <a:graphicData uri="http://schemas.openxmlformats.org/presentationml/2006/ole">
              <p:oleObj spid="_x0000_s17412" name="Document" r:id="rId3" imgW="5405040" imgH="5780160" progId="Word.Document.8">
                <p:embed/>
              </p:oleObj>
            </a:graphicData>
          </a:graphic>
        </p:graphicFrame>
        <p:sp>
          <p:nvSpPr>
            <p:cNvPr id="17413" name="Text Box 5"/>
            <p:cNvSpPr txBox="1">
              <a:spLocks noChangeArrowheads="1"/>
            </p:cNvSpPr>
            <p:nvPr/>
          </p:nvSpPr>
          <p:spPr bwMode="auto">
            <a:xfrm rot="-2416809">
              <a:off x="672" y="951"/>
              <a:ext cx="792" cy="212"/>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006600"/>
                  </a:solidFill>
                </a:rPr>
                <a:t>categorical</a:t>
              </a:r>
              <a:endParaRPr lang="en-US" sz="1600" b="1">
                <a:solidFill>
                  <a:schemeClr val="bg2"/>
                </a:solidFill>
              </a:endParaRPr>
            </a:p>
          </p:txBody>
        </p:sp>
        <p:sp>
          <p:nvSpPr>
            <p:cNvPr id="17414" name="Text Box 6"/>
            <p:cNvSpPr txBox="1">
              <a:spLocks noChangeArrowheads="1"/>
            </p:cNvSpPr>
            <p:nvPr/>
          </p:nvSpPr>
          <p:spPr bwMode="auto">
            <a:xfrm rot="-2416809">
              <a:off x="1104" y="951"/>
              <a:ext cx="792" cy="212"/>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006600"/>
                  </a:solidFill>
                </a:rPr>
                <a:t>categorical</a:t>
              </a:r>
              <a:endParaRPr lang="en-US" sz="1600" b="1">
                <a:solidFill>
                  <a:schemeClr val="bg2"/>
                </a:solidFill>
              </a:endParaRPr>
            </a:p>
          </p:txBody>
        </p:sp>
        <p:sp>
          <p:nvSpPr>
            <p:cNvPr id="17415" name="Text Box 7"/>
            <p:cNvSpPr txBox="1">
              <a:spLocks noChangeArrowheads="1"/>
            </p:cNvSpPr>
            <p:nvPr/>
          </p:nvSpPr>
          <p:spPr bwMode="auto">
            <a:xfrm rot="-2416809">
              <a:off x="1632" y="951"/>
              <a:ext cx="805" cy="212"/>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006600"/>
                  </a:solidFill>
                </a:rPr>
                <a:t>continuous</a:t>
              </a:r>
              <a:endParaRPr lang="en-US" sz="1600" b="1">
                <a:solidFill>
                  <a:schemeClr val="bg2"/>
                </a:solidFill>
              </a:endParaRPr>
            </a:p>
          </p:txBody>
        </p:sp>
        <p:sp>
          <p:nvSpPr>
            <p:cNvPr id="17416" name="Text Box 8"/>
            <p:cNvSpPr txBox="1">
              <a:spLocks noChangeArrowheads="1"/>
            </p:cNvSpPr>
            <p:nvPr/>
          </p:nvSpPr>
          <p:spPr bwMode="auto">
            <a:xfrm rot="-2416809">
              <a:off x="2112" y="1047"/>
              <a:ext cx="436" cy="212"/>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006600"/>
                  </a:solidFill>
                </a:rPr>
                <a:t>class</a:t>
              </a:r>
              <a:endParaRPr lang="en-US" sz="1600" b="1">
                <a:solidFill>
                  <a:schemeClr val="bg2"/>
                </a:solidFill>
              </a:endParaRPr>
            </a:p>
          </p:txBody>
        </p:sp>
      </p:grpSp>
      <p:sp>
        <p:nvSpPr>
          <p:cNvPr id="17417" name="Line 9"/>
          <p:cNvSpPr>
            <a:spLocks noChangeShapeType="1"/>
          </p:cNvSpPr>
          <p:nvPr/>
        </p:nvSpPr>
        <p:spPr bwMode="auto">
          <a:xfrm>
            <a:off x="7042150" y="4854575"/>
            <a:ext cx="242888"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17418" name="Line 10"/>
          <p:cNvSpPr>
            <a:spLocks noChangeShapeType="1"/>
          </p:cNvSpPr>
          <p:nvPr/>
        </p:nvSpPr>
        <p:spPr bwMode="auto">
          <a:xfrm flipH="1">
            <a:off x="5911850" y="4854575"/>
            <a:ext cx="323850"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17419" name="Line 11"/>
          <p:cNvSpPr>
            <a:spLocks noChangeShapeType="1"/>
          </p:cNvSpPr>
          <p:nvPr/>
        </p:nvSpPr>
        <p:spPr bwMode="auto">
          <a:xfrm flipH="1">
            <a:off x="6557963" y="4060825"/>
            <a:ext cx="403225" cy="528638"/>
          </a:xfrm>
          <a:prstGeom prst="line">
            <a:avLst/>
          </a:prstGeom>
          <a:noFill/>
          <a:ln w="12700">
            <a:solidFill>
              <a:srgbClr val="000000"/>
            </a:solidFill>
            <a:round/>
            <a:headEnd/>
            <a:tailEnd type="triangle" w="med" len="med"/>
          </a:ln>
          <a:effectLst/>
        </p:spPr>
        <p:txBody>
          <a:bodyPr wrap="none" anchor="ctr"/>
          <a:lstStyle/>
          <a:p>
            <a:endParaRPr lang="en-US"/>
          </a:p>
        </p:txBody>
      </p:sp>
      <p:sp>
        <p:nvSpPr>
          <p:cNvPr id="17420" name="Line 12"/>
          <p:cNvSpPr>
            <a:spLocks noChangeShapeType="1"/>
          </p:cNvSpPr>
          <p:nvPr/>
        </p:nvSpPr>
        <p:spPr bwMode="auto">
          <a:xfrm>
            <a:off x="7769225" y="4060825"/>
            <a:ext cx="484188" cy="528638"/>
          </a:xfrm>
          <a:prstGeom prst="line">
            <a:avLst/>
          </a:prstGeom>
          <a:noFill/>
          <a:ln w="12700">
            <a:solidFill>
              <a:srgbClr val="000000"/>
            </a:solidFill>
            <a:round/>
            <a:headEnd/>
            <a:tailEnd type="triangle" w="med" len="med"/>
          </a:ln>
          <a:effectLst/>
        </p:spPr>
        <p:txBody>
          <a:bodyPr wrap="none" anchor="ctr"/>
          <a:lstStyle/>
          <a:p>
            <a:endParaRPr lang="en-US"/>
          </a:p>
        </p:txBody>
      </p:sp>
      <p:sp>
        <p:nvSpPr>
          <p:cNvPr id="17421" name="Line 13"/>
          <p:cNvSpPr>
            <a:spLocks noChangeShapeType="1"/>
          </p:cNvSpPr>
          <p:nvPr/>
        </p:nvSpPr>
        <p:spPr bwMode="auto">
          <a:xfrm>
            <a:off x="6719888" y="3333750"/>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17422" name="Line 14"/>
          <p:cNvSpPr>
            <a:spLocks noChangeShapeType="1"/>
          </p:cNvSpPr>
          <p:nvPr/>
        </p:nvSpPr>
        <p:spPr bwMode="auto">
          <a:xfrm flipH="1">
            <a:off x="5346700" y="3333750"/>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17423" name="Text Box 15"/>
          <p:cNvSpPr txBox="1">
            <a:spLocks noChangeArrowheads="1"/>
          </p:cNvSpPr>
          <p:nvPr/>
        </p:nvSpPr>
        <p:spPr bwMode="auto">
          <a:xfrm>
            <a:off x="5864225" y="3070225"/>
            <a:ext cx="93662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Refund</a:t>
            </a:r>
            <a:endParaRPr lang="en-US" sz="1600">
              <a:solidFill>
                <a:schemeClr val="bg2"/>
              </a:solidFill>
            </a:endParaRPr>
          </a:p>
        </p:txBody>
      </p:sp>
      <p:sp>
        <p:nvSpPr>
          <p:cNvPr id="17424" name="Text Box 16"/>
          <p:cNvSpPr txBox="1">
            <a:spLocks noChangeArrowheads="1"/>
          </p:cNvSpPr>
          <p:nvPr/>
        </p:nvSpPr>
        <p:spPr bwMode="auto">
          <a:xfrm>
            <a:off x="6880225" y="3797300"/>
            <a:ext cx="935038"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MarSt</a:t>
            </a:r>
            <a:endParaRPr lang="en-US" sz="1600">
              <a:solidFill>
                <a:schemeClr val="bg2"/>
              </a:solidFill>
            </a:endParaRPr>
          </a:p>
        </p:txBody>
      </p:sp>
      <p:sp>
        <p:nvSpPr>
          <p:cNvPr id="17425" name="Text Box 17"/>
          <p:cNvSpPr txBox="1">
            <a:spLocks noChangeArrowheads="1"/>
          </p:cNvSpPr>
          <p:nvPr/>
        </p:nvSpPr>
        <p:spPr bwMode="auto">
          <a:xfrm>
            <a:off x="6154738" y="4589463"/>
            <a:ext cx="96837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TaxInc</a:t>
            </a:r>
            <a:endParaRPr lang="en-US" sz="1600">
              <a:solidFill>
                <a:schemeClr val="bg2"/>
              </a:solidFill>
            </a:endParaRPr>
          </a:p>
        </p:txBody>
      </p:sp>
      <p:sp>
        <p:nvSpPr>
          <p:cNvPr id="17426" name="AutoShape 18"/>
          <p:cNvSpPr>
            <a:spLocks noChangeArrowheads="1"/>
          </p:cNvSpPr>
          <p:nvPr/>
        </p:nvSpPr>
        <p:spPr bwMode="auto">
          <a:xfrm>
            <a:off x="7081838" y="5378450"/>
            <a:ext cx="627062" cy="366713"/>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17427" name="Text Box 19"/>
          <p:cNvSpPr txBox="1">
            <a:spLocks noChangeArrowheads="1"/>
          </p:cNvSpPr>
          <p:nvPr/>
        </p:nvSpPr>
        <p:spPr bwMode="auto">
          <a:xfrm>
            <a:off x="7005638" y="5378450"/>
            <a:ext cx="685800" cy="336550"/>
          </a:xfrm>
          <a:prstGeom prst="rect">
            <a:avLst/>
          </a:prstGeom>
          <a:noFill/>
          <a:ln w="12700">
            <a:no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YES</a:t>
            </a:r>
            <a:endParaRPr lang="en-US" sz="1600">
              <a:solidFill>
                <a:schemeClr val="bg2"/>
              </a:solidFill>
            </a:endParaRPr>
          </a:p>
        </p:txBody>
      </p:sp>
      <p:sp>
        <p:nvSpPr>
          <p:cNvPr id="17428" name="AutoShape 20"/>
          <p:cNvSpPr>
            <a:spLocks noChangeArrowheads="1"/>
          </p:cNvSpPr>
          <p:nvPr/>
        </p:nvSpPr>
        <p:spPr bwMode="auto">
          <a:xfrm>
            <a:off x="5589588" y="5395913"/>
            <a:ext cx="654050" cy="36353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17429" name="Text Box 21"/>
          <p:cNvSpPr txBox="1">
            <a:spLocks noChangeArrowheads="1"/>
          </p:cNvSpPr>
          <p:nvPr/>
        </p:nvSpPr>
        <p:spPr bwMode="auto">
          <a:xfrm>
            <a:off x="5686425" y="5381625"/>
            <a:ext cx="4889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17430" name="AutoShape 22"/>
          <p:cNvSpPr>
            <a:spLocks noChangeArrowheads="1"/>
          </p:cNvSpPr>
          <p:nvPr/>
        </p:nvSpPr>
        <p:spPr bwMode="auto">
          <a:xfrm>
            <a:off x="5024438" y="3811588"/>
            <a:ext cx="685800" cy="347662"/>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17431" name="Text Box 23"/>
          <p:cNvSpPr txBox="1">
            <a:spLocks noChangeArrowheads="1"/>
          </p:cNvSpPr>
          <p:nvPr/>
        </p:nvSpPr>
        <p:spPr bwMode="auto">
          <a:xfrm>
            <a:off x="5119688" y="3797300"/>
            <a:ext cx="4889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rgbClr val="00FFFF"/>
              </a:solidFill>
            </a:endParaRPr>
          </a:p>
        </p:txBody>
      </p:sp>
      <p:sp>
        <p:nvSpPr>
          <p:cNvPr id="17432" name="AutoShape 24"/>
          <p:cNvSpPr>
            <a:spLocks noChangeArrowheads="1"/>
          </p:cNvSpPr>
          <p:nvPr/>
        </p:nvSpPr>
        <p:spPr bwMode="auto">
          <a:xfrm>
            <a:off x="7920038" y="4616450"/>
            <a:ext cx="685800" cy="381000"/>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17433" name="Text Box 25"/>
          <p:cNvSpPr txBox="1">
            <a:spLocks noChangeArrowheads="1"/>
          </p:cNvSpPr>
          <p:nvPr/>
        </p:nvSpPr>
        <p:spPr bwMode="auto">
          <a:xfrm>
            <a:off x="7996238" y="4616450"/>
            <a:ext cx="4889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17434" name="Text Box 26"/>
          <p:cNvSpPr txBox="1">
            <a:spLocks noChangeArrowheads="1"/>
          </p:cNvSpPr>
          <p:nvPr/>
        </p:nvSpPr>
        <p:spPr bwMode="auto">
          <a:xfrm>
            <a:off x="5137150" y="3333750"/>
            <a:ext cx="533400"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Yes</a:t>
            </a:r>
            <a:endParaRPr lang="en-US" sz="1600">
              <a:solidFill>
                <a:schemeClr val="bg2"/>
              </a:solidFill>
            </a:endParaRPr>
          </a:p>
        </p:txBody>
      </p:sp>
      <p:sp>
        <p:nvSpPr>
          <p:cNvPr id="17435" name="Text Box 27"/>
          <p:cNvSpPr txBox="1">
            <a:spLocks noChangeArrowheads="1"/>
          </p:cNvSpPr>
          <p:nvPr/>
        </p:nvSpPr>
        <p:spPr bwMode="auto">
          <a:xfrm>
            <a:off x="7002463" y="3333750"/>
            <a:ext cx="442912"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No</a:t>
            </a:r>
            <a:endParaRPr lang="en-US" sz="1600">
              <a:solidFill>
                <a:schemeClr val="bg2"/>
              </a:solidFill>
            </a:endParaRPr>
          </a:p>
        </p:txBody>
      </p:sp>
      <p:sp>
        <p:nvSpPr>
          <p:cNvPr id="17436" name="Text Box 28"/>
          <p:cNvSpPr txBox="1">
            <a:spLocks noChangeArrowheads="1"/>
          </p:cNvSpPr>
          <p:nvPr/>
        </p:nvSpPr>
        <p:spPr bwMode="auto">
          <a:xfrm>
            <a:off x="7985125" y="4098925"/>
            <a:ext cx="93027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Married</a:t>
            </a:r>
            <a:r>
              <a:rPr lang="en-US" sz="1600">
                <a:solidFill>
                  <a:schemeClr val="bg2"/>
                </a:solidFill>
              </a:rPr>
              <a:t> </a:t>
            </a:r>
          </a:p>
        </p:txBody>
      </p:sp>
      <p:sp>
        <p:nvSpPr>
          <p:cNvPr id="17437" name="Text Box 29"/>
          <p:cNvSpPr txBox="1">
            <a:spLocks noChangeArrowheads="1"/>
          </p:cNvSpPr>
          <p:nvPr/>
        </p:nvSpPr>
        <p:spPr bwMode="auto">
          <a:xfrm>
            <a:off x="5768975" y="4127500"/>
            <a:ext cx="16605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Single, Divorced</a:t>
            </a:r>
            <a:endParaRPr lang="en-US" sz="1600">
              <a:solidFill>
                <a:schemeClr val="bg2"/>
              </a:solidFill>
            </a:endParaRPr>
          </a:p>
        </p:txBody>
      </p:sp>
      <p:sp>
        <p:nvSpPr>
          <p:cNvPr id="17438" name="Text Box 30"/>
          <p:cNvSpPr txBox="1">
            <a:spLocks noChangeArrowheads="1"/>
          </p:cNvSpPr>
          <p:nvPr/>
        </p:nvSpPr>
        <p:spPr bwMode="auto">
          <a:xfrm>
            <a:off x="5389563" y="4919663"/>
            <a:ext cx="7207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&lt; 80K</a:t>
            </a:r>
            <a:endParaRPr lang="en-US" sz="1600">
              <a:solidFill>
                <a:schemeClr val="bg2"/>
              </a:solidFill>
            </a:endParaRPr>
          </a:p>
        </p:txBody>
      </p:sp>
      <p:sp>
        <p:nvSpPr>
          <p:cNvPr id="17439" name="Text Box 31"/>
          <p:cNvSpPr txBox="1">
            <a:spLocks noChangeArrowheads="1"/>
          </p:cNvSpPr>
          <p:nvPr/>
        </p:nvSpPr>
        <p:spPr bwMode="auto">
          <a:xfrm>
            <a:off x="7164388" y="4919663"/>
            <a:ext cx="7207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&gt; 80K</a:t>
            </a:r>
            <a:endParaRPr lang="en-US" sz="1600">
              <a:solidFill>
                <a:schemeClr val="bg2"/>
              </a:solidFill>
            </a:endParaRPr>
          </a:p>
        </p:txBody>
      </p:sp>
      <p:sp>
        <p:nvSpPr>
          <p:cNvPr id="17440" name="Text Box 32"/>
          <p:cNvSpPr txBox="1">
            <a:spLocks noChangeArrowheads="1"/>
          </p:cNvSpPr>
          <p:nvPr/>
        </p:nvSpPr>
        <p:spPr bwMode="auto">
          <a:xfrm>
            <a:off x="6503988" y="2116138"/>
            <a:ext cx="2241550" cy="366712"/>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b="1" i="1">
                <a:solidFill>
                  <a:srgbClr val="FF0000"/>
                </a:solidFill>
              </a:rPr>
              <a:t>Splitting Attributes</a:t>
            </a:r>
          </a:p>
        </p:txBody>
      </p:sp>
      <p:sp>
        <p:nvSpPr>
          <p:cNvPr id="17441" name="Line 33"/>
          <p:cNvSpPr>
            <a:spLocks noChangeShapeType="1"/>
          </p:cNvSpPr>
          <p:nvPr/>
        </p:nvSpPr>
        <p:spPr bwMode="auto">
          <a:xfrm flipH="1">
            <a:off x="6881813" y="2497138"/>
            <a:ext cx="536575" cy="534987"/>
          </a:xfrm>
          <a:prstGeom prst="line">
            <a:avLst/>
          </a:prstGeom>
          <a:noFill/>
          <a:ln w="15875">
            <a:solidFill>
              <a:srgbClr val="FF0000"/>
            </a:solidFill>
            <a:prstDash val="dash"/>
            <a:round/>
            <a:headEnd/>
            <a:tailEnd type="triangle" w="med" len="med"/>
          </a:ln>
          <a:effectLst/>
        </p:spPr>
        <p:txBody>
          <a:bodyPr wrap="none" anchor="ctr"/>
          <a:lstStyle/>
          <a:p>
            <a:endParaRPr lang="en-US"/>
          </a:p>
        </p:txBody>
      </p:sp>
      <p:sp>
        <p:nvSpPr>
          <p:cNvPr id="17442" name="AutoShape 34"/>
          <p:cNvSpPr>
            <a:spLocks noChangeArrowheads="1"/>
          </p:cNvSpPr>
          <p:nvPr/>
        </p:nvSpPr>
        <p:spPr bwMode="auto">
          <a:xfrm>
            <a:off x="3886200" y="4159250"/>
            <a:ext cx="914400" cy="293688"/>
          </a:xfrm>
          <a:prstGeom prst="rightArrow">
            <a:avLst>
              <a:gd name="adj1" fmla="val 50000"/>
              <a:gd name="adj2" fmla="val 77838"/>
            </a:avLst>
          </a:prstGeom>
          <a:solidFill>
            <a:srgbClr val="CC0000"/>
          </a:solidFill>
          <a:ln w="12700">
            <a:solidFill>
              <a:srgbClr val="CC0000"/>
            </a:solidFill>
            <a:miter lim="800000"/>
            <a:headEnd/>
            <a:tailEnd/>
          </a:ln>
          <a:effectLst/>
        </p:spPr>
        <p:txBody>
          <a:bodyPr wrap="none" anchor="ctr"/>
          <a:lstStyle/>
          <a:p>
            <a:endParaRPr lang="en-US"/>
          </a:p>
        </p:txBody>
      </p:sp>
      <p:sp>
        <p:nvSpPr>
          <p:cNvPr id="17443" name="Line 35"/>
          <p:cNvSpPr>
            <a:spLocks noChangeShapeType="1"/>
          </p:cNvSpPr>
          <p:nvPr/>
        </p:nvSpPr>
        <p:spPr bwMode="auto">
          <a:xfrm>
            <a:off x="7494588" y="2497138"/>
            <a:ext cx="76200" cy="1144587"/>
          </a:xfrm>
          <a:prstGeom prst="line">
            <a:avLst/>
          </a:prstGeom>
          <a:noFill/>
          <a:ln w="15875">
            <a:solidFill>
              <a:srgbClr val="FF0000"/>
            </a:solidFill>
            <a:prstDash val="dash"/>
            <a:round/>
            <a:headEnd/>
            <a:tailEnd type="triangle" w="med" len="med"/>
          </a:ln>
          <a:effectLst/>
        </p:spPr>
        <p:txBody>
          <a:bodyPr wrap="none" anchor="ctr"/>
          <a:lstStyle/>
          <a:p>
            <a:endParaRPr lang="en-US"/>
          </a:p>
        </p:txBody>
      </p:sp>
      <p:sp>
        <p:nvSpPr>
          <p:cNvPr id="17444" name="Text Box 36"/>
          <p:cNvSpPr txBox="1">
            <a:spLocks noChangeArrowheads="1"/>
          </p:cNvSpPr>
          <p:nvPr/>
        </p:nvSpPr>
        <p:spPr bwMode="auto">
          <a:xfrm>
            <a:off x="838200" y="6216650"/>
            <a:ext cx="2514600" cy="336550"/>
          </a:xfrm>
          <a:prstGeom prst="rect">
            <a:avLst/>
          </a:prstGeom>
          <a:noFill/>
          <a:ln w="12700">
            <a:noFill/>
            <a:miter lim="800000"/>
            <a:headEnd/>
            <a:tailEnd/>
          </a:ln>
          <a:effectLst/>
        </p:spPr>
        <p:txBody>
          <a:bodyPr>
            <a:spAutoFit/>
          </a:bodyPr>
          <a:lstStyle/>
          <a:p>
            <a:pPr marL="342900" indent="-342900" algn="ctr" eaLnBrk="0" hangingPunct="0">
              <a:lnSpc>
                <a:spcPct val="80000"/>
              </a:lnSpc>
              <a:spcBef>
                <a:spcPct val="20000"/>
              </a:spcBef>
              <a:buClr>
                <a:schemeClr val="accent2"/>
              </a:buClr>
              <a:buSzPct val="75000"/>
              <a:buFont typeface="Monotype Sorts" pitchFamily="2" charset="2"/>
              <a:buNone/>
            </a:pPr>
            <a:r>
              <a:rPr lang="en-US" sz="2000" b="1">
                <a:solidFill>
                  <a:schemeClr val="tx2"/>
                </a:solidFill>
              </a:rPr>
              <a:t>Training Data</a:t>
            </a:r>
            <a:endParaRPr lang="en-US" sz="2000">
              <a:solidFill>
                <a:schemeClr val="bg2"/>
              </a:solidFill>
            </a:endParaRPr>
          </a:p>
        </p:txBody>
      </p:sp>
      <p:sp>
        <p:nvSpPr>
          <p:cNvPr id="17445" name="Text Box 37"/>
          <p:cNvSpPr txBox="1">
            <a:spLocks noChangeArrowheads="1"/>
          </p:cNvSpPr>
          <p:nvPr/>
        </p:nvSpPr>
        <p:spPr bwMode="auto">
          <a:xfrm>
            <a:off x="5105400" y="6184900"/>
            <a:ext cx="3124200" cy="336550"/>
          </a:xfrm>
          <a:prstGeom prst="rect">
            <a:avLst/>
          </a:prstGeom>
          <a:noFill/>
          <a:ln w="12700">
            <a:noFill/>
            <a:miter lim="800000"/>
            <a:headEnd/>
            <a:tailEnd/>
          </a:ln>
          <a:effectLst/>
        </p:spPr>
        <p:txBody>
          <a:bodyPr>
            <a:spAutoFit/>
          </a:bodyPr>
          <a:lstStyle/>
          <a:p>
            <a:pPr marL="342900" indent="-342900" algn="ctr" eaLnBrk="0" hangingPunct="0">
              <a:lnSpc>
                <a:spcPct val="80000"/>
              </a:lnSpc>
              <a:spcBef>
                <a:spcPct val="20000"/>
              </a:spcBef>
              <a:buClr>
                <a:schemeClr val="accent2"/>
              </a:buClr>
              <a:buSzPct val="75000"/>
              <a:buFont typeface="Monotype Sorts" pitchFamily="2" charset="2"/>
              <a:buNone/>
            </a:pPr>
            <a:r>
              <a:rPr lang="en-US" sz="2000" b="1">
                <a:solidFill>
                  <a:schemeClr val="tx2"/>
                </a:solidFill>
              </a:rPr>
              <a:t>Model:  Decision Tree</a:t>
            </a:r>
            <a:endParaRPr lang="en-US" sz="2000">
              <a:solidFill>
                <a:schemeClr val="bg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Another Example of Decision Tree</a:t>
            </a:r>
          </a:p>
        </p:txBody>
      </p:sp>
      <p:graphicFrame>
        <p:nvGraphicFramePr>
          <p:cNvPr id="18435" name="Object 3"/>
          <p:cNvGraphicFramePr>
            <a:graphicFrameLocks noChangeAspect="1"/>
          </p:cNvGraphicFramePr>
          <p:nvPr/>
        </p:nvGraphicFramePr>
        <p:xfrm>
          <a:off x="381000" y="2484438"/>
          <a:ext cx="3565525" cy="3687762"/>
        </p:xfrm>
        <a:graphic>
          <a:graphicData uri="http://schemas.openxmlformats.org/presentationml/2006/ole">
            <p:oleObj spid="_x0000_s18435" name="Document" r:id="rId3" imgW="5405040" imgH="5780160" progId="Word.Document.8">
              <p:embed/>
            </p:oleObj>
          </a:graphicData>
        </a:graphic>
      </p:graphicFrame>
      <p:sp>
        <p:nvSpPr>
          <p:cNvPr id="18436" name="Text Box 4"/>
          <p:cNvSpPr txBox="1">
            <a:spLocks noChangeArrowheads="1"/>
          </p:cNvSpPr>
          <p:nvPr/>
        </p:nvSpPr>
        <p:spPr bwMode="auto">
          <a:xfrm rot="-2416809">
            <a:off x="990600" y="1860550"/>
            <a:ext cx="125730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006600"/>
                </a:solidFill>
              </a:rPr>
              <a:t>categorical</a:t>
            </a:r>
            <a:endParaRPr lang="en-US" sz="1600" b="1">
              <a:solidFill>
                <a:schemeClr val="bg2"/>
              </a:solidFill>
            </a:endParaRPr>
          </a:p>
        </p:txBody>
      </p:sp>
      <p:sp>
        <p:nvSpPr>
          <p:cNvPr id="18437" name="Text Box 5"/>
          <p:cNvSpPr txBox="1">
            <a:spLocks noChangeArrowheads="1"/>
          </p:cNvSpPr>
          <p:nvPr/>
        </p:nvSpPr>
        <p:spPr bwMode="auto">
          <a:xfrm rot="-2416809">
            <a:off x="1676400" y="1860550"/>
            <a:ext cx="125730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006600"/>
                </a:solidFill>
              </a:rPr>
              <a:t>categorical</a:t>
            </a:r>
            <a:endParaRPr lang="en-US" sz="1600" b="1">
              <a:solidFill>
                <a:schemeClr val="bg2"/>
              </a:solidFill>
            </a:endParaRPr>
          </a:p>
        </p:txBody>
      </p:sp>
      <p:sp>
        <p:nvSpPr>
          <p:cNvPr id="18438" name="Text Box 6"/>
          <p:cNvSpPr txBox="1">
            <a:spLocks noChangeArrowheads="1"/>
          </p:cNvSpPr>
          <p:nvPr/>
        </p:nvSpPr>
        <p:spPr bwMode="auto">
          <a:xfrm rot="-2416809">
            <a:off x="2514600" y="1860550"/>
            <a:ext cx="1277938"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006600"/>
                </a:solidFill>
              </a:rPr>
              <a:t>continuous</a:t>
            </a:r>
            <a:endParaRPr lang="en-US" sz="1600" b="1">
              <a:solidFill>
                <a:schemeClr val="bg2"/>
              </a:solidFill>
            </a:endParaRPr>
          </a:p>
        </p:txBody>
      </p:sp>
      <p:sp>
        <p:nvSpPr>
          <p:cNvPr id="18439" name="Text Box 7"/>
          <p:cNvSpPr txBox="1">
            <a:spLocks noChangeArrowheads="1"/>
          </p:cNvSpPr>
          <p:nvPr/>
        </p:nvSpPr>
        <p:spPr bwMode="auto">
          <a:xfrm rot="-2416809">
            <a:off x="3276600" y="2012950"/>
            <a:ext cx="6921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006600"/>
                </a:solidFill>
              </a:rPr>
              <a:t>class</a:t>
            </a:r>
            <a:endParaRPr lang="en-US" sz="1600" b="1">
              <a:solidFill>
                <a:schemeClr val="bg2"/>
              </a:solidFill>
            </a:endParaRPr>
          </a:p>
        </p:txBody>
      </p:sp>
      <p:sp>
        <p:nvSpPr>
          <p:cNvPr id="18440" name="Line 8"/>
          <p:cNvSpPr>
            <a:spLocks noChangeShapeType="1"/>
          </p:cNvSpPr>
          <p:nvPr/>
        </p:nvSpPr>
        <p:spPr bwMode="auto">
          <a:xfrm>
            <a:off x="7929563" y="3848100"/>
            <a:ext cx="242887"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18441" name="Line 9"/>
          <p:cNvSpPr>
            <a:spLocks noChangeShapeType="1"/>
          </p:cNvSpPr>
          <p:nvPr/>
        </p:nvSpPr>
        <p:spPr bwMode="auto">
          <a:xfrm flipH="1">
            <a:off x="6799263" y="3848100"/>
            <a:ext cx="323850"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18442" name="Line 10"/>
          <p:cNvSpPr>
            <a:spLocks noChangeShapeType="1"/>
          </p:cNvSpPr>
          <p:nvPr/>
        </p:nvSpPr>
        <p:spPr bwMode="auto">
          <a:xfrm flipH="1">
            <a:off x="5805488" y="3084513"/>
            <a:ext cx="403225" cy="528637"/>
          </a:xfrm>
          <a:prstGeom prst="line">
            <a:avLst/>
          </a:prstGeom>
          <a:noFill/>
          <a:ln w="12700">
            <a:solidFill>
              <a:srgbClr val="000000"/>
            </a:solidFill>
            <a:round/>
            <a:headEnd/>
            <a:tailEnd type="triangle" w="med" len="med"/>
          </a:ln>
          <a:effectLst/>
        </p:spPr>
        <p:txBody>
          <a:bodyPr wrap="none" anchor="ctr"/>
          <a:lstStyle/>
          <a:p>
            <a:endParaRPr lang="en-US"/>
          </a:p>
        </p:txBody>
      </p:sp>
      <p:sp>
        <p:nvSpPr>
          <p:cNvPr id="18443" name="Line 11"/>
          <p:cNvSpPr>
            <a:spLocks noChangeShapeType="1"/>
          </p:cNvSpPr>
          <p:nvPr/>
        </p:nvSpPr>
        <p:spPr bwMode="auto">
          <a:xfrm>
            <a:off x="7016750" y="3084513"/>
            <a:ext cx="484188" cy="528637"/>
          </a:xfrm>
          <a:prstGeom prst="line">
            <a:avLst/>
          </a:prstGeom>
          <a:noFill/>
          <a:ln w="12700">
            <a:solidFill>
              <a:srgbClr val="000000"/>
            </a:solidFill>
            <a:round/>
            <a:headEnd/>
            <a:tailEnd type="triangle" w="med" len="med"/>
          </a:ln>
          <a:effectLst/>
        </p:spPr>
        <p:txBody>
          <a:bodyPr wrap="none" anchor="ctr"/>
          <a:lstStyle/>
          <a:p>
            <a:endParaRPr lang="en-US"/>
          </a:p>
        </p:txBody>
      </p:sp>
      <p:sp>
        <p:nvSpPr>
          <p:cNvPr id="18444" name="Line 12"/>
          <p:cNvSpPr>
            <a:spLocks noChangeShapeType="1"/>
          </p:cNvSpPr>
          <p:nvPr/>
        </p:nvSpPr>
        <p:spPr bwMode="auto">
          <a:xfrm>
            <a:off x="5967413" y="2357438"/>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18445" name="Line 13"/>
          <p:cNvSpPr>
            <a:spLocks noChangeShapeType="1"/>
          </p:cNvSpPr>
          <p:nvPr/>
        </p:nvSpPr>
        <p:spPr bwMode="auto">
          <a:xfrm flipH="1">
            <a:off x="4594225" y="2357438"/>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18446" name="Text Box 14"/>
          <p:cNvSpPr txBox="1">
            <a:spLocks noChangeArrowheads="1"/>
          </p:cNvSpPr>
          <p:nvPr/>
        </p:nvSpPr>
        <p:spPr bwMode="auto">
          <a:xfrm>
            <a:off x="5111750" y="2093913"/>
            <a:ext cx="93662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MarSt</a:t>
            </a:r>
            <a:endParaRPr lang="en-US" sz="1600">
              <a:solidFill>
                <a:schemeClr val="bg2"/>
              </a:solidFill>
            </a:endParaRPr>
          </a:p>
        </p:txBody>
      </p:sp>
      <p:sp>
        <p:nvSpPr>
          <p:cNvPr id="18447" name="Text Box 15"/>
          <p:cNvSpPr txBox="1">
            <a:spLocks noChangeArrowheads="1"/>
          </p:cNvSpPr>
          <p:nvPr/>
        </p:nvSpPr>
        <p:spPr bwMode="auto">
          <a:xfrm>
            <a:off x="6127750" y="2820988"/>
            <a:ext cx="935038"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Refund</a:t>
            </a:r>
            <a:endParaRPr lang="en-US" sz="1600">
              <a:solidFill>
                <a:schemeClr val="bg2"/>
              </a:solidFill>
            </a:endParaRPr>
          </a:p>
        </p:txBody>
      </p:sp>
      <p:sp>
        <p:nvSpPr>
          <p:cNvPr id="18448" name="Text Box 16"/>
          <p:cNvSpPr txBox="1">
            <a:spLocks noChangeArrowheads="1"/>
          </p:cNvSpPr>
          <p:nvPr/>
        </p:nvSpPr>
        <p:spPr bwMode="auto">
          <a:xfrm>
            <a:off x="7042150" y="3582988"/>
            <a:ext cx="96837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TaxInc</a:t>
            </a:r>
            <a:endParaRPr lang="en-US" sz="1600">
              <a:solidFill>
                <a:schemeClr val="bg2"/>
              </a:solidFill>
            </a:endParaRPr>
          </a:p>
        </p:txBody>
      </p:sp>
      <p:sp>
        <p:nvSpPr>
          <p:cNvPr id="18449" name="AutoShape 17"/>
          <p:cNvSpPr>
            <a:spLocks noChangeArrowheads="1"/>
          </p:cNvSpPr>
          <p:nvPr/>
        </p:nvSpPr>
        <p:spPr bwMode="auto">
          <a:xfrm>
            <a:off x="7969250" y="4371975"/>
            <a:ext cx="627063" cy="366713"/>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18450" name="Text Box 18"/>
          <p:cNvSpPr txBox="1">
            <a:spLocks noChangeArrowheads="1"/>
          </p:cNvSpPr>
          <p:nvPr/>
        </p:nvSpPr>
        <p:spPr bwMode="auto">
          <a:xfrm>
            <a:off x="7893050" y="4371975"/>
            <a:ext cx="685800" cy="336550"/>
          </a:xfrm>
          <a:prstGeom prst="rect">
            <a:avLst/>
          </a:prstGeom>
          <a:noFill/>
          <a:ln w="12700">
            <a:no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YES</a:t>
            </a:r>
            <a:endParaRPr lang="en-US" sz="1600">
              <a:solidFill>
                <a:schemeClr val="bg2"/>
              </a:solidFill>
            </a:endParaRPr>
          </a:p>
        </p:txBody>
      </p:sp>
      <p:sp>
        <p:nvSpPr>
          <p:cNvPr id="18451" name="AutoShape 19"/>
          <p:cNvSpPr>
            <a:spLocks noChangeArrowheads="1"/>
          </p:cNvSpPr>
          <p:nvPr/>
        </p:nvSpPr>
        <p:spPr bwMode="auto">
          <a:xfrm>
            <a:off x="6477000" y="4389438"/>
            <a:ext cx="654050" cy="36353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18452" name="Text Box 20"/>
          <p:cNvSpPr txBox="1">
            <a:spLocks noChangeArrowheads="1"/>
          </p:cNvSpPr>
          <p:nvPr/>
        </p:nvSpPr>
        <p:spPr bwMode="auto">
          <a:xfrm>
            <a:off x="6573838" y="4375150"/>
            <a:ext cx="4889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18453" name="AutoShape 21"/>
          <p:cNvSpPr>
            <a:spLocks noChangeArrowheads="1"/>
          </p:cNvSpPr>
          <p:nvPr/>
        </p:nvSpPr>
        <p:spPr bwMode="auto">
          <a:xfrm>
            <a:off x="4271963" y="2835275"/>
            <a:ext cx="685800" cy="347663"/>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18454" name="Text Box 22"/>
          <p:cNvSpPr txBox="1">
            <a:spLocks noChangeArrowheads="1"/>
          </p:cNvSpPr>
          <p:nvPr/>
        </p:nvSpPr>
        <p:spPr bwMode="auto">
          <a:xfrm>
            <a:off x="4367213" y="2820988"/>
            <a:ext cx="4889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rgbClr val="00FFFF"/>
              </a:solidFill>
            </a:endParaRPr>
          </a:p>
        </p:txBody>
      </p:sp>
      <p:grpSp>
        <p:nvGrpSpPr>
          <p:cNvPr id="18455" name="Group 23"/>
          <p:cNvGrpSpPr>
            <a:grpSpLocks/>
          </p:cNvGrpSpPr>
          <p:nvPr/>
        </p:nvGrpSpPr>
        <p:grpSpPr bwMode="auto">
          <a:xfrm>
            <a:off x="5518150" y="3582988"/>
            <a:ext cx="685800" cy="381000"/>
            <a:chOff x="4927" y="2340"/>
            <a:chExt cx="432" cy="240"/>
          </a:xfrm>
        </p:grpSpPr>
        <p:sp>
          <p:nvSpPr>
            <p:cNvPr id="18456" name="AutoShape 24"/>
            <p:cNvSpPr>
              <a:spLocks noChangeArrowheads="1"/>
            </p:cNvSpPr>
            <p:nvPr/>
          </p:nvSpPr>
          <p:spPr bwMode="auto">
            <a:xfrm>
              <a:off x="4927" y="2340"/>
              <a:ext cx="432" cy="240"/>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18457" name="Text Box 25"/>
            <p:cNvSpPr txBox="1">
              <a:spLocks noChangeArrowheads="1"/>
            </p:cNvSpPr>
            <p:nvPr/>
          </p:nvSpPr>
          <p:spPr bwMode="auto">
            <a:xfrm>
              <a:off x="4975" y="2340"/>
              <a:ext cx="308" cy="212"/>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grpSp>
      <p:sp>
        <p:nvSpPr>
          <p:cNvPr id="18458" name="Text Box 26"/>
          <p:cNvSpPr txBox="1">
            <a:spLocks noChangeArrowheads="1"/>
          </p:cNvSpPr>
          <p:nvPr/>
        </p:nvSpPr>
        <p:spPr bwMode="auto">
          <a:xfrm>
            <a:off x="5441950" y="3125788"/>
            <a:ext cx="533400"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Yes</a:t>
            </a:r>
            <a:endParaRPr lang="en-US" sz="1600">
              <a:solidFill>
                <a:schemeClr val="bg2"/>
              </a:solidFill>
            </a:endParaRPr>
          </a:p>
        </p:txBody>
      </p:sp>
      <p:sp>
        <p:nvSpPr>
          <p:cNvPr id="18459" name="Text Box 27"/>
          <p:cNvSpPr txBox="1">
            <a:spLocks noChangeArrowheads="1"/>
          </p:cNvSpPr>
          <p:nvPr/>
        </p:nvSpPr>
        <p:spPr bwMode="auto">
          <a:xfrm>
            <a:off x="7194550" y="3049588"/>
            <a:ext cx="442913"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No</a:t>
            </a:r>
            <a:endParaRPr lang="en-US" sz="1600">
              <a:solidFill>
                <a:schemeClr val="bg2"/>
              </a:solidFill>
            </a:endParaRPr>
          </a:p>
        </p:txBody>
      </p:sp>
      <p:sp>
        <p:nvSpPr>
          <p:cNvPr id="18460" name="Text Box 28"/>
          <p:cNvSpPr txBox="1">
            <a:spLocks noChangeArrowheads="1"/>
          </p:cNvSpPr>
          <p:nvPr/>
        </p:nvSpPr>
        <p:spPr bwMode="auto">
          <a:xfrm>
            <a:off x="4070350" y="2287588"/>
            <a:ext cx="93027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Married</a:t>
            </a:r>
            <a:r>
              <a:rPr lang="en-US" sz="1600">
                <a:solidFill>
                  <a:schemeClr val="bg2"/>
                </a:solidFill>
              </a:rPr>
              <a:t> </a:t>
            </a:r>
          </a:p>
        </p:txBody>
      </p:sp>
      <p:sp>
        <p:nvSpPr>
          <p:cNvPr id="18461" name="Text Box 29"/>
          <p:cNvSpPr txBox="1">
            <a:spLocks noChangeArrowheads="1"/>
          </p:cNvSpPr>
          <p:nvPr/>
        </p:nvSpPr>
        <p:spPr bwMode="auto">
          <a:xfrm>
            <a:off x="5670550" y="2058988"/>
            <a:ext cx="1398588" cy="581025"/>
          </a:xfrm>
          <a:prstGeom prst="rect">
            <a:avLst/>
          </a:prstGeom>
          <a:noFill/>
          <a:ln w="12700">
            <a:noFill/>
            <a:miter lim="800000"/>
            <a:headEnd/>
            <a:tailEnd/>
          </a:ln>
          <a:effectLst/>
        </p:spPr>
        <p:txBody>
          <a:bodyPr>
            <a:spAutoFit/>
          </a:bodyPr>
          <a:lstStyle/>
          <a:p>
            <a:pPr marL="342900" indent="-342900" algn="r" eaLnBrk="0" hangingPunct="0">
              <a:spcBef>
                <a:spcPct val="20000"/>
              </a:spcBef>
              <a:buClr>
                <a:schemeClr val="accent2"/>
              </a:buClr>
              <a:buSzPct val="75000"/>
              <a:buFont typeface="Monotype Sorts" pitchFamily="2" charset="2"/>
              <a:buNone/>
            </a:pPr>
            <a:r>
              <a:rPr lang="en-US" sz="1600"/>
              <a:t>Single, Divorced</a:t>
            </a:r>
            <a:endParaRPr lang="en-US" sz="1600">
              <a:solidFill>
                <a:schemeClr val="bg2"/>
              </a:solidFill>
            </a:endParaRPr>
          </a:p>
        </p:txBody>
      </p:sp>
      <p:sp>
        <p:nvSpPr>
          <p:cNvPr id="18462" name="Text Box 30"/>
          <p:cNvSpPr txBox="1">
            <a:spLocks noChangeArrowheads="1"/>
          </p:cNvSpPr>
          <p:nvPr/>
        </p:nvSpPr>
        <p:spPr bwMode="auto">
          <a:xfrm>
            <a:off x="6276975" y="3913188"/>
            <a:ext cx="7207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&lt; 80K</a:t>
            </a:r>
            <a:endParaRPr lang="en-US" sz="1600">
              <a:solidFill>
                <a:schemeClr val="bg2"/>
              </a:solidFill>
            </a:endParaRPr>
          </a:p>
        </p:txBody>
      </p:sp>
      <p:sp>
        <p:nvSpPr>
          <p:cNvPr id="18463" name="Text Box 31"/>
          <p:cNvSpPr txBox="1">
            <a:spLocks noChangeArrowheads="1"/>
          </p:cNvSpPr>
          <p:nvPr/>
        </p:nvSpPr>
        <p:spPr bwMode="auto">
          <a:xfrm>
            <a:off x="8051800" y="3913188"/>
            <a:ext cx="7207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&gt; 80K</a:t>
            </a:r>
            <a:endParaRPr lang="en-US" sz="1600">
              <a:solidFill>
                <a:schemeClr val="bg2"/>
              </a:solidFill>
            </a:endParaRPr>
          </a:p>
        </p:txBody>
      </p:sp>
      <p:sp>
        <p:nvSpPr>
          <p:cNvPr id="18464" name="Text Box 32"/>
          <p:cNvSpPr txBox="1">
            <a:spLocks noChangeArrowheads="1"/>
          </p:cNvSpPr>
          <p:nvPr/>
        </p:nvSpPr>
        <p:spPr bwMode="auto">
          <a:xfrm>
            <a:off x="4267200" y="5380038"/>
            <a:ext cx="4419600" cy="641350"/>
          </a:xfrm>
          <a:prstGeom prst="rect">
            <a:avLst/>
          </a:prstGeom>
          <a:noFill/>
          <a:ln w="12700">
            <a:noFill/>
            <a:miter lim="800000"/>
            <a:headEnd/>
            <a:tailEnd/>
          </a:ln>
          <a:effectLst/>
        </p:spPr>
        <p:txBody>
          <a:bodyPr>
            <a:spAutoFit/>
          </a:bodyPr>
          <a:lstStyle/>
          <a:p>
            <a:pPr eaLnBrk="0" hangingPunct="0">
              <a:spcBef>
                <a:spcPct val="50000"/>
              </a:spcBef>
            </a:pPr>
            <a:r>
              <a:rPr lang="en-US" b="1">
                <a:solidFill>
                  <a:srgbClr val="CC3300"/>
                </a:solidFill>
              </a:rPr>
              <a:t>There could be more than one tree that fits the same data!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Decision Tree Classification Task</a:t>
            </a:r>
          </a:p>
        </p:txBody>
      </p:sp>
      <p:graphicFrame>
        <p:nvGraphicFramePr>
          <p:cNvPr id="19459" name="Object 3"/>
          <p:cNvGraphicFramePr>
            <a:graphicFrameLocks noChangeAspect="1"/>
          </p:cNvGraphicFramePr>
          <p:nvPr>
            <p:ph idx="1"/>
          </p:nvPr>
        </p:nvGraphicFramePr>
        <p:xfrm>
          <a:off x="1131888" y="1600200"/>
          <a:ext cx="6878637" cy="4530725"/>
        </p:xfrm>
        <a:graphic>
          <a:graphicData uri="http://schemas.openxmlformats.org/presentationml/2006/ole">
            <p:oleObj spid="_x0000_s19459" name="Visio" r:id="rId3" imgW="8424875" imgH="6279741" progId="Visio.Drawing.6">
              <p:embed/>
            </p:oleObj>
          </a:graphicData>
        </a:graphic>
      </p:graphicFrame>
      <p:sp>
        <p:nvSpPr>
          <p:cNvPr id="19460" name="Line 4"/>
          <p:cNvSpPr>
            <a:spLocks noChangeShapeType="1"/>
          </p:cNvSpPr>
          <p:nvPr/>
        </p:nvSpPr>
        <p:spPr bwMode="auto">
          <a:xfrm flipH="1" flipV="1">
            <a:off x="6019800" y="4724400"/>
            <a:ext cx="0" cy="685800"/>
          </a:xfrm>
          <a:prstGeom prst="line">
            <a:avLst/>
          </a:prstGeom>
          <a:noFill/>
          <a:ln w="63500">
            <a:solidFill>
              <a:srgbClr val="FF0000"/>
            </a:solidFill>
            <a:round/>
            <a:headEnd/>
            <a:tailEnd type="triangle" w="med" len="med"/>
          </a:ln>
          <a:effectLst/>
        </p:spPr>
        <p:txBody>
          <a:bodyPr/>
          <a:lstStyle/>
          <a:p>
            <a:endParaRPr lang="en-US"/>
          </a:p>
        </p:txBody>
      </p:sp>
      <p:sp>
        <p:nvSpPr>
          <p:cNvPr id="19461" name="Text Box 5"/>
          <p:cNvSpPr txBox="1">
            <a:spLocks noChangeArrowheads="1"/>
          </p:cNvSpPr>
          <p:nvPr/>
        </p:nvSpPr>
        <p:spPr bwMode="auto">
          <a:xfrm>
            <a:off x="7086600" y="4114800"/>
            <a:ext cx="1219200" cy="517525"/>
          </a:xfrm>
          <a:prstGeom prst="rect">
            <a:avLst/>
          </a:prstGeom>
          <a:noFill/>
          <a:ln w="12700">
            <a:noFill/>
            <a:miter lim="800000"/>
            <a:headEnd/>
            <a:tailEnd/>
          </a:ln>
          <a:effectLst/>
        </p:spPr>
        <p:txBody>
          <a:bodyPr>
            <a:spAutoFit/>
          </a:bodyPr>
          <a:lstStyle/>
          <a:p>
            <a:pPr eaLnBrk="0" hangingPunct="0">
              <a:spcBef>
                <a:spcPct val="50000"/>
              </a:spcBef>
            </a:pPr>
            <a:r>
              <a:rPr lang="en-US" sz="1400" b="1"/>
              <a:t>Decision Tree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Apply Model to Test Data</a:t>
            </a:r>
          </a:p>
        </p:txBody>
      </p:sp>
      <p:grpSp>
        <p:nvGrpSpPr>
          <p:cNvPr id="20483" name="Group 3"/>
          <p:cNvGrpSpPr>
            <a:grpSpLocks/>
          </p:cNvGrpSpPr>
          <p:nvPr/>
        </p:nvGrpSpPr>
        <p:grpSpPr bwMode="auto">
          <a:xfrm>
            <a:off x="685800" y="2797175"/>
            <a:ext cx="4267200" cy="3298825"/>
            <a:chOff x="384" y="1584"/>
            <a:chExt cx="2451" cy="1694"/>
          </a:xfrm>
        </p:grpSpPr>
        <p:sp>
          <p:nvSpPr>
            <p:cNvPr id="204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04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04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04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04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04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0490"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Refund</a:t>
              </a:r>
              <a:endParaRPr lang="en-US" sz="1600">
                <a:solidFill>
                  <a:schemeClr val="bg2"/>
                </a:solidFill>
              </a:endParaRPr>
            </a:p>
          </p:txBody>
        </p:sp>
        <p:sp>
          <p:nvSpPr>
            <p:cNvPr id="20491"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MarSt</a:t>
              </a:r>
              <a:endParaRPr lang="en-US" sz="1600">
                <a:solidFill>
                  <a:schemeClr val="bg2"/>
                </a:solidFill>
              </a:endParaRPr>
            </a:p>
          </p:txBody>
        </p:sp>
        <p:sp>
          <p:nvSpPr>
            <p:cNvPr id="20492"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TaxInc</a:t>
              </a:r>
              <a:endParaRPr lang="en-US" sz="1600">
                <a:solidFill>
                  <a:schemeClr val="bg2"/>
                </a:solidFill>
              </a:endParaRPr>
            </a:p>
          </p:txBody>
        </p:sp>
        <p:sp>
          <p:nvSpPr>
            <p:cNvPr id="20493"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20494" name="Text Box 14"/>
            <p:cNvSpPr txBox="1">
              <a:spLocks noChangeArrowheads="1"/>
            </p:cNvSpPr>
            <p:nvPr/>
          </p:nvSpPr>
          <p:spPr bwMode="auto">
            <a:xfrm>
              <a:off x="1632" y="3038"/>
              <a:ext cx="432" cy="173"/>
            </a:xfrm>
            <a:prstGeom prst="rect">
              <a:avLst/>
            </a:prstGeom>
            <a:noFill/>
            <a:ln w="12700">
              <a:no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YES</a:t>
              </a:r>
              <a:endParaRPr lang="en-US" sz="1600">
                <a:solidFill>
                  <a:schemeClr val="bg2"/>
                </a:solidFill>
              </a:endParaRPr>
            </a:p>
          </p:txBody>
        </p:sp>
        <p:sp>
          <p:nvSpPr>
            <p:cNvPr id="20495"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0496" name="Text Box 16"/>
            <p:cNvSpPr txBox="1">
              <a:spLocks noChangeArrowheads="1"/>
            </p:cNvSpPr>
            <p:nvPr/>
          </p:nvSpPr>
          <p:spPr bwMode="auto">
            <a:xfrm>
              <a:off x="814" y="3040"/>
              <a:ext cx="281" cy="173"/>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20497"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0498" name="Text Box 18"/>
            <p:cNvSpPr txBox="1">
              <a:spLocks noChangeArrowheads="1"/>
            </p:cNvSpPr>
            <p:nvPr/>
          </p:nvSpPr>
          <p:spPr bwMode="auto">
            <a:xfrm>
              <a:off x="458" y="2042"/>
              <a:ext cx="281" cy="173"/>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rgbClr val="00FFFF"/>
                </a:solidFill>
              </a:endParaRPr>
            </a:p>
          </p:txBody>
        </p:sp>
        <p:sp>
          <p:nvSpPr>
            <p:cNvPr id="20499"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0500" name="Text Box 20"/>
            <p:cNvSpPr txBox="1">
              <a:spLocks noChangeArrowheads="1"/>
            </p:cNvSpPr>
            <p:nvPr/>
          </p:nvSpPr>
          <p:spPr bwMode="auto">
            <a:xfrm>
              <a:off x="2270" y="2558"/>
              <a:ext cx="281" cy="173"/>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20501" name="Text Box 21"/>
            <p:cNvSpPr txBox="1">
              <a:spLocks noChangeArrowheads="1"/>
            </p:cNvSpPr>
            <p:nvPr/>
          </p:nvSpPr>
          <p:spPr bwMode="auto">
            <a:xfrm>
              <a:off x="484" y="1750"/>
              <a:ext cx="307" cy="173"/>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Yes</a:t>
              </a:r>
              <a:endParaRPr lang="en-US" sz="1600">
                <a:solidFill>
                  <a:schemeClr val="bg2"/>
                </a:solidFill>
              </a:endParaRPr>
            </a:p>
          </p:txBody>
        </p:sp>
        <p:sp>
          <p:nvSpPr>
            <p:cNvPr id="20502" name="Text Box 22"/>
            <p:cNvSpPr txBox="1">
              <a:spLocks noChangeArrowheads="1"/>
            </p:cNvSpPr>
            <p:nvPr/>
          </p:nvSpPr>
          <p:spPr bwMode="auto">
            <a:xfrm>
              <a:off x="1654" y="1750"/>
              <a:ext cx="255" cy="173"/>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No</a:t>
              </a:r>
              <a:endParaRPr lang="en-US" sz="1600">
                <a:solidFill>
                  <a:schemeClr val="bg2"/>
                </a:solidFill>
              </a:endParaRPr>
            </a:p>
          </p:txBody>
        </p:sp>
        <p:sp>
          <p:nvSpPr>
            <p:cNvPr id="20503" name="Text Box 23"/>
            <p:cNvSpPr txBox="1">
              <a:spLocks noChangeArrowheads="1"/>
            </p:cNvSpPr>
            <p:nvPr/>
          </p:nvSpPr>
          <p:spPr bwMode="auto">
            <a:xfrm>
              <a:off x="2301" y="2232"/>
              <a:ext cx="534" cy="173"/>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Married</a:t>
              </a:r>
              <a:r>
                <a:rPr lang="en-US" sz="1600">
                  <a:solidFill>
                    <a:schemeClr val="bg2"/>
                  </a:solidFill>
                </a:rPr>
                <a:t> </a:t>
              </a:r>
            </a:p>
          </p:txBody>
        </p:sp>
        <p:sp>
          <p:nvSpPr>
            <p:cNvPr id="20504" name="Text Box 24"/>
            <p:cNvSpPr txBox="1">
              <a:spLocks noChangeArrowheads="1"/>
            </p:cNvSpPr>
            <p:nvPr/>
          </p:nvSpPr>
          <p:spPr bwMode="auto">
            <a:xfrm>
              <a:off x="945" y="2250"/>
              <a:ext cx="954" cy="173"/>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Single, Divorced</a:t>
              </a:r>
              <a:endParaRPr lang="en-US" sz="1600">
                <a:solidFill>
                  <a:schemeClr val="bg2"/>
                </a:solidFill>
              </a:endParaRPr>
            </a:p>
          </p:txBody>
        </p:sp>
        <p:sp>
          <p:nvSpPr>
            <p:cNvPr id="20505" name="Text Box 25"/>
            <p:cNvSpPr txBox="1">
              <a:spLocks noChangeArrowheads="1"/>
            </p:cNvSpPr>
            <p:nvPr/>
          </p:nvSpPr>
          <p:spPr bwMode="auto">
            <a:xfrm>
              <a:off x="654" y="2749"/>
              <a:ext cx="414" cy="173"/>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&lt; 80K</a:t>
              </a:r>
              <a:endParaRPr lang="en-US" sz="1600">
                <a:solidFill>
                  <a:schemeClr val="bg2"/>
                </a:solidFill>
              </a:endParaRPr>
            </a:p>
          </p:txBody>
        </p:sp>
        <p:sp>
          <p:nvSpPr>
            <p:cNvPr id="20506" name="Text Box 26"/>
            <p:cNvSpPr txBox="1">
              <a:spLocks noChangeArrowheads="1"/>
            </p:cNvSpPr>
            <p:nvPr/>
          </p:nvSpPr>
          <p:spPr bwMode="auto">
            <a:xfrm>
              <a:off x="1772" y="2749"/>
              <a:ext cx="414" cy="173"/>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&gt; 80K</a:t>
              </a:r>
              <a:endParaRPr lang="en-US" sz="1600">
                <a:solidFill>
                  <a:schemeClr val="bg2"/>
                </a:solidFill>
              </a:endParaRPr>
            </a:p>
          </p:txBody>
        </p:sp>
      </p:grpSp>
      <p:graphicFrame>
        <p:nvGraphicFramePr>
          <p:cNvPr id="20507" name="Object 27"/>
          <p:cNvGraphicFramePr>
            <a:graphicFrameLocks noChangeAspect="1"/>
          </p:cNvGraphicFramePr>
          <p:nvPr/>
        </p:nvGraphicFramePr>
        <p:xfrm>
          <a:off x="4953000" y="2035175"/>
          <a:ext cx="3343275" cy="1133475"/>
        </p:xfrm>
        <a:graphic>
          <a:graphicData uri="http://schemas.openxmlformats.org/presentationml/2006/ole">
            <p:oleObj spid="_x0000_s20507" name="Document" r:id="rId3" imgW="4651200" imgH="1576440" progId="Word.Document.8">
              <p:embed/>
            </p:oleObj>
          </a:graphicData>
        </a:graphic>
      </p:graphicFrame>
      <p:sp>
        <p:nvSpPr>
          <p:cNvPr id="20508" name="Text Box 28"/>
          <p:cNvSpPr txBox="1">
            <a:spLocks noChangeArrowheads="1"/>
          </p:cNvSpPr>
          <p:nvPr/>
        </p:nvSpPr>
        <p:spPr bwMode="auto">
          <a:xfrm>
            <a:off x="4800600" y="1577975"/>
            <a:ext cx="1600200" cy="336550"/>
          </a:xfrm>
          <a:prstGeom prst="rect">
            <a:avLst/>
          </a:prstGeom>
          <a:noFill/>
          <a:ln w="12700">
            <a:noFill/>
            <a:miter lim="800000"/>
            <a:headEnd/>
            <a:tailEnd/>
          </a:ln>
          <a:effectLst/>
        </p:spPr>
        <p:txBody>
          <a:bodyPr>
            <a:spAutoFit/>
          </a:bodyPr>
          <a:lstStyle/>
          <a:p>
            <a:pPr marL="342900" indent="-342900" algn="ctr" eaLnBrk="0" hangingPunct="0">
              <a:lnSpc>
                <a:spcPct val="80000"/>
              </a:lnSpc>
              <a:spcBef>
                <a:spcPct val="20000"/>
              </a:spcBef>
              <a:buClr>
                <a:schemeClr val="accent2"/>
              </a:buClr>
              <a:buSzPct val="75000"/>
              <a:buFont typeface="Monotype Sorts" pitchFamily="2" charset="2"/>
              <a:buNone/>
            </a:pPr>
            <a:r>
              <a:rPr lang="en-US" sz="2000" b="1">
                <a:solidFill>
                  <a:schemeClr val="tx2"/>
                </a:solidFill>
              </a:rPr>
              <a:t>Test Data</a:t>
            </a:r>
            <a:endParaRPr lang="en-US" sz="2000">
              <a:solidFill>
                <a:schemeClr val="bg2"/>
              </a:solidFill>
            </a:endParaRPr>
          </a:p>
        </p:txBody>
      </p:sp>
      <p:sp>
        <p:nvSpPr>
          <p:cNvPr id="20509" name="Text Box 29"/>
          <p:cNvSpPr txBox="1">
            <a:spLocks noChangeArrowheads="1"/>
          </p:cNvSpPr>
          <p:nvPr/>
        </p:nvSpPr>
        <p:spPr bwMode="auto">
          <a:xfrm>
            <a:off x="990600" y="1882775"/>
            <a:ext cx="3429000" cy="336550"/>
          </a:xfrm>
          <a:prstGeom prst="rect">
            <a:avLst/>
          </a:prstGeom>
          <a:noFill/>
          <a:ln w="12700">
            <a:noFill/>
            <a:miter lim="800000"/>
            <a:headEnd/>
            <a:tailEnd/>
          </a:ln>
          <a:effectLst/>
        </p:spPr>
        <p:txBody>
          <a:bodyPr>
            <a:spAutoFit/>
          </a:bodyPr>
          <a:lstStyle/>
          <a:p>
            <a:pPr marL="342900" indent="-342900" eaLnBrk="0" hangingPunct="0">
              <a:lnSpc>
                <a:spcPct val="80000"/>
              </a:lnSpc>
              <a:spcBef>
                <a:spcPct val="20000"/>
              </a:spcBef>
              <a:buClr>
                <a:schemeClr val="accent2"/>
              </a:buClr>
              <a:buSzPct val="75000"/>
              <a:buFont typeface="Monotype Sorts" pitchFamily="2" charset="2"/>
              <a:buNone/>
            </a:pPr>
            <a:r>
              <a:rPr lang="en-US" sz="2000"/>
              <a:t>Start from the root of tree.</a:t>
            </a:r>
          </a:p>
        </p:txBody>
      </p:sp>
      <p:sp>
        <p:nvSpPr>
          <p:cNvPr id="20510" name="Line 30"/>
          <p:cNvSpPr>
            <a:spLocks noChangeShapeType="1"/>
          </p:cNvSpPr>
          <p:nvPr/>
        </p:nvSpPr>
        <p:spPr bwMode="auto">
          <a:xfrm>
            <a:off x="2133600" y="2263775"/>
            <a:ext cx="0" cy="457200"/>
          </a:xfrm>
          <a:prstGeom prst="line">
            <a:avLst/>
          </a:prstGeom>
          <a:noFill/>
          <a:ln w="15875">
            <a:solidFill>
              <a:srgbClr val="FF0000"/>
            </a:solidFill>
            <a:prstDash val="dash"/>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Apply Model to Test Data</a:t>
            </a:r>
          </a:p>
        </p:txBody>
      </p:sp>
      <p:grpSp>
        <p:nvGrpSpPr>
          <p:cNvPr id="21507" name="Group 3"/>
          <p:cNvGrpSpPr>
            <a:grpSpLocks/>
          </p:cNvGrpSpPr>
          <p:nvPr/>
        </p:nvGrpSpPr>
        <p:grpSpPr bwMode="auto">
          <a:xfrm>
            <a:off x="685800" y="2797175"/>
            <a:ext cx="4267200" cy="3298825"/>
            <a:chOff x="384" y="1584"/>
            <a:chExt cx="2451" cy="1694"/>
          </a:xfrm>
        </p:grpSpPr>
        <p:sp>
          <p:nvSpPr>
            <p:cNvPr id="215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15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15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15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15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15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15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Refund</a:t>
              </a:r>
              <a:endParaRPr lang="en-US" sz="1600">
                <a:solidFill>
                  <a:schemeClr val="bg2"/>
                </a:solidFill>
              </a:endParaRPr>
            </a:p>
          </p:txBody>
        </p:sp>
        <p:sp>
          <p:nvSpPr>
            <p:cNvPr id="215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MarSt</a:t>
              </a:r>
              <a:endParaRPr lang="en-US" sz="1600">
                <a:solidFill>
                  <a:schemeClr val="bg2"/>
                </a:solidFill>
              </a:endParaRPr>
            </a:p>
          </p:txBody>
        </p:sp>
        <p:sp>
          <p:nvSpPr>
            <p:cNvPr id="215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TaxInc</a:t>
              </a:r>
              <a:endParaRPr lang="en-US" sz="1600">
                <a:solidFill>
                  <a:schemeClr val="bg2"/>
                </a:solidFill>
              </a:endParaRPr>
            </a:p>
          </p:txBody>
        </p:sp>
        <p:sp>
          <p:nvSpPr>
            <p:cNvPr id="21517"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21518" name="Text Box 14"/>
            <p:cNvSpPr txBox="1">
              <a:spLocks noChangeArrowheads="1"/>
            </p:cNvSpPr>
            <p:nvPr/>
          </p:nvSpPr>
          <p:spPr bwMode="auto">
            <a:xfrm>
              <a:off x="1632" y="3038"/>
              <a:ext cx="432" cy="173"/>
            </a:xfrm>
            <a:prstGeom prst="rect">
              <a:avLst/>
            </a:prstGeom>
            <a:noFill/>
            <a:ln w="12700">
              <a:no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YES</a:t>
              </a:r>
              <a:endParaRPr lang="en-US" sz="1600">
                <a:solidFill>
                  <a:schemeClr val="bg2"/>
                </a:solidFill>
              </a:endParaRPr>
            </a:p>
          </p:txBody>
        </p:sp>
        <p:sp>
          <p:nvSpPr>
            <p:cNvPr id="21519"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1520" name="Text Box 16"/>
            <p:cNvSpPr txBox="1">
              <a:spLocks noChangeArrowheads="1"/>
            </p:cNvSpPr>
            <p:nvPr/>
          </p:nvSpPr>
          <p:spPr bwMode="auto">
            <a:xfrm>
              <a:off x="814" y="3040"/>
              <a:ext cx="281" cy="173"/>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21521"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1522" name="Text Box 18"/>
            <p:cNvSpPr txBox="1">
              <a:spLocks noChangeArrowheads="1"/>
            </p:cNvSpPr>
            <p:nvPr/>
          </p:nvSpPr>
          <p:spPr bwMode="auto">
            <a:xfrm>
              <a:off x="458" y="2042"/>
              <a:ext cx="281" cy="173"/>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rgbClr val="00FFFF"/>
                </a:solidFill>
              </a:endParaRPr>
            </a:p>
          </p:txBody>
        </p:sp>
        <p:sp>
          <p:nvSpPr>
            <p:cNvPr id="21523"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1524" name="Text Box 20"/>
            <p:cNvSpPr txBox="1">
              <a:spLocks noChangeArrowheads="1"/>
            </p:cNvSpPr>
            <p:nvPr/>
          </p:nvSpPr>
          <p:spPr bwMode="auto">
            <a:xfrm>
              <a:off x="2270" y="2558"/>
              <a:ext cx="281" cy="173"/>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21525" name="Text Box 21"/>
            <p:cNvSpPr txBox="1">
              <a:spLocks noChangeArrowheads="1"/>
            </p:cNvSpPr>
            <p:nvPr/>
          </p:nvSpPr>
          <p:spPr bwMode="auto">
            <a:xfrm>
              <a:off x="484" y="1750"/>
              <a:ext cx="307" cy="173"/>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Yes</a:t>
              </a:r>
              <a:endParaRPr lang="en-US" sz="1600">
                <a:solidFill>
                  <a:schemeClr val="bg2"/>
                </a:solidFill>
              </a:endParaRPr>
            </a:p>
          </p:txBody>
        </p:sp>
        <p:sp>
          <p:nvSpPr>
            <p:cNvPr id="21526" name="Text Box 22"/>
            <p:cNvSpPr txBox="1">
              <a:spLocks noChangeArrowheads="1"/>
            </p:cNvSpPr>
            <p:nvPr/>
          </p:nvSpPr>
          <p:spPr bwMode="auto">
            <a:xfrm>
              <a:off x="1654" y="1750"/>
              <a:ext cx="255" cy="173"/>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No</a:t>
              </a:r>
              <a:endParaRPr lang="en-US" sz="1600">
                <a:solidFill>
                  <a:schemeClr val="bg2"/>
                </a:solidFill>
              </a:endParaRPr>
            </a:p>
          </p:txBody>
        </p:sp>
        <p:sp>
          <p:nvSpPr>
            <p:cNvPr id="21527" name="Text Box 23"/>
            <p:cNvSpPr txBox="1">
              <a:spLocks noChangeArrowheads="1"/>
            </p:cNvSpPr>
            <p:nvPr/>
          </p:nvSpPr>
          <p:spPr bwMode="auto">
            <a:xfrm>
              <a:off x="2301" y="2232"/>
              <a:ext cx="534" cy="173"/>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Married</a:t>
              </a:r>
              <a:r>
                <a:rPr lang="en-US" sz="1600">
                  <a:solidFill>
                    <a:schemeClr val="bg2"/>
                  </a:solidFill>
                </a:rPr>
                <a:t> </a:t>
              </a:r>
            </a:p>
          </p:txBody>
        </p:sp>
        <p:sp>
          <p:nvSpPr>
            <p:cNvPr id="21528" name="Text Box 24"/>
            <p:cNvSpPr txBox="1">
              <a:spLocks noChangeArrowheads="1"/>
            </p:cNvSpPr>
            <p:nvPr/>
          </p:nvSpPr>
          <p:spPr bwMode="auto">
            <a:xfrm>
              <a:off x="945" y="2250"/>
              <a:ext cx="954" cy="173"/>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Single, Divorced</a:t>
              </a:r>
              <a:endParaRPr lang="en-US" sz="1600">
                <a:solidFill>
                  <a:schemeClr val="bg2"/>
                </a:solidFill>
              </a:endParaRPr>
            </a:p>
          </p:txBody>
        </p:sp>
        <p:sp>
          <p:nvSpPr>
            <p:cNvPr id="21529" name="Text Box 25"/>
            <p:cNvSpPr txBox="1">
              <a:spLocks noChangeArrowheads="1"/>
            </p:cNvSpPr>
            <p:nvPr/>
          </p:nvSpPr>
          <p:spPr bwMode="auto">
            <a:xfrm>
              <a:off x="654" y="2749"/>
              <a:ext cx="414" cy="173"/>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&lt; 80K</a:t>
              </a:r>
              <a:endParaRPr lang="en-US" sz="1600">
                <a:solidFill>
                  <a:schemeClr val="bg2"/>
                </a:solidFill>
              </a:endParaRPr>
            </a:p>
          </p:txBody>
        </p:sp>
        <p:sp>
          <p:nvSpPr>
            <p:cNvPr id="21530" name="Text Box 26"/>
            <p:cNvSpPr txBox="1">
              <a:spLocks noChangeArrowheads="1"/>
            </p:cNvSpPr>
            <p:nvPr/>
          </p:nvSpPr>
          <p:spPr bwMode="auto">
            <a:xfrm>
              <a:off x="1772" y="2749"/>
              <a:ext cx="414" cy="173"/>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&gt; 80K</a:t>
              </a:r>
              <a:endParaRPr lang="en-US" sz="1600">
                <a:solidFill>
                  <a:schemeClr val="bg2"/>
                </a:solidFill>
              </a:endParaRPr>
            </a:p>
          </p:txBody>
        </p:sp>
      </p:grpSp>
      <p:graphicFrame>
        <p:nvGraphicFramePr>
          <p:cNvPr id="21531" name="Object 27"/>
          <p:cNvGraphicFramePr>
            <a:graphicFrameLocks noChangeAspect="1"/>
          </p:cNvGraphicFramePr>
          <p:nvPr/>
        </p:nvGraphicFramePr>
        <p:xfrm>
          <a:off x="4953000" y="2035175"/>
          <a:ext cx="3343275" cy="1133475"/>
        </p:xfrm>
        <a:graphic>
          <a:graphicData uri="http://schemas.openxmlformats.org/presentationml/2006/ole">
            <p:oleObj spid="_x0000_s21531" name="Document" r:id="rId3" imgW="4651200" imgH="1576440" progId="Word.Document.8">
              <p:embed/>
            </p:oleObj>
          </a:graphicData>
        </a:graphic>
      </p:graphicFrame>
      <p:sp>
        <p:nvSpPr>
          <p:cNvPr id="21532" name="Text Box 28"/>
          <p:cNvSpPr txBox="1">
            <a:spLocks noChangeArrowheads="1"/>
          </p:cNvSpPr>
          <p:nvPr/>
        </p:nvSpPr>
        <p:spPr bwMode="auto">
          <a:xfrm>
            <a:off x="4800600" y="1577975"/>
            <a:ext cx="1600200" cy="336550"/>
          </a:xfrm>
          <a:prstGeom prst="rect">
            <a:avLst/>
          </a:prstGeom>
          <a:noFill/>
          <a:ln w="12700">
            <a:noFill/>
            <a:miter lim="800000"/>
            <a:headEnd/>
            <a:tailEnd/>
          </a:ln>
          <a:effectLst/>
        </p:spPr>
        <p:txBody>
          <a:bodyPr>
            <a:spAutoFit/>
          </a:bodyPr>
          <a:lstStyle/>
          <a:p>
            <a:pPr marL="342900" indent="-342900" algn="ctr" eaLnBrk="0" hangingPunct="0">
              <a:lnSpc>
                <a:spcPct val="80000"/>
              </a:lnSpc>
              <a:spcBef>
                <a:spcPct val="20000"/>
              </a:spcBef>
              <a:buClr>
                <a:schemeClr val="accent2"/>
              </a:buClr>
              <a:buSzPct val="75000"/>
              <a:buFont typeface="Monotype Sorts" pitchFamily="2" charset="2"/>
              <a:buNone/>
            </a:pPr>
            <a:r>
              <a:rPr lang="en-US" sz="2000" b="1">
                <a:solidFill>
                  <a:schemeClr val="tx2"/>
                </a:solidFill>
              </a:rPr>
              <a:t>Test Data</a:t>
            </a:r>
            <a:endParaRPr lang="en-US" sz="2000">
              <a:solidFill>
                <a:schemeClr val="bg2"/>
              </a:solidFill>
            </a:endParaRPr>
          </a:p>
        </p:txBody>
      </p:sp>
      <p:sp>
        <p:nvSpPr>
          <p:cNvPr id="21533" name="Line 29"/>
          <p:cNvSpPr>
            <a:spLocks noChangeShapeType="1"/>
          </p:cNvSpPr>
          <p:nvPr/>
        </p:nvSpPr>
        <p:spPr bwMode="auto">
          <a:xfrm flipH="1">
            <a:off x="2667000" y="2263775"/>
            <a:ext cx="2362200" cy="685800"/>
          </a:xfrm>
          <a:prstGeom prst="line">
            <a:avLst/>
          </a:prstGeom>
          <a:noFill/>
          <a:ln w="15875">
            <a:solidFill>
              <a:srgbClr val="FF0000"/>
            </a:solidFill>
            <a:prstDash val="dash"/>
            <a:round/>
            <a:headEnd type="triangle" w="med" len="me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Apply Model to Test Data</a:t>
            </a:r>
          </a:p>
        </p:txBody>
      </p:sp>
      <p:sp>
        <p:nvSpPr>
          <p:cNvPr id="22531"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2532"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2533"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2534" name="Line 6"/>
          <p:cNvSpPr>
            <a:spLocks noChangeShapeType="1"/>
          </p:cNvSpPr>
          <p:nvPr/>
        </p:nvSpPr>
        <p:spPr bwMode="auto">
          <a:xfrm>
            <a:off x="3695700" y="3957638"/>
            <a:ext cx="531813" cy="649287"/>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2535"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p:spPr>
        <p:txBody>
          <a:bodyPr wrap="none" anchor="ctr"/>
          <a:lstStyle/>
          <a:p>
            <a:endParaRPr lang="en-US"/>
          </a:p>
        </p:txBody>
      </p:sp>
      <p:sp>
        <p:nvSpPr>
          <p:cNvPr id="22536"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2537"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Refund</a:t>
            </a:r>
            <a:endParaRPr lang="en-US" sz="1600">
              <a:solidFill>
                <a:schemeClr val="bg2"/>
              </a:solidFill>
            </a:endParaRPr>
          </a:p>
        </p:txBody>
      </p:sp>
      <p:sp>
        <p:nvSpPr>
          <p:cNvPr id="22538"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MarSt</a:t>
            </a:r>
            <a:endParaRPr lang="en-US" sz="1600">
              <a:solidFill>
                <a:schemeClr val="bg2"/>
              </a:solidFill>
            </a:endParaRPr>
          </a:p>
        </p:txBody>
      </p:sp>
      <p:sp>
        <p:nvSpPr>
          <p:cNvPr id="22539"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TaxInc</a:t>
            </a:r>
            <a:endParaRPr lang="en-US" sz="1600">
              <a:solidFill>
                <a:schemeClr val="bg2"/>
              </a:solidFill>
            </a:endParaRPr>
          </a:p>
        </p:txBody>
      </p:sp>
      <p:sp>
        <p:nvSpPr>
          <p:cNvPr id="22540" name="AutoShape 12"/>
          <p:cNvSpPr>
            <a:spLocks noChangeArrowheads="1"/>
          </p:cNvSpPr>
          <p:nvPr/>
        </p:nvSpPr>
        <p:spPr bwMode="auto">
          <a:xfrm>
            <a:off x="2941638" y="5575300"/>
            <a:ext cx="688975" cy="449263"/>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22541" name="Text Box 13"/>
          <p:cNvSpPr txBox="1">
            <a:spLocks noChangeArrowheads="1"/>
          </p:cNvSpPr>
          <p:nvPr/>
        </p:nvSpPr>
        <p:spPr bwMode="auto">
          <a:xfrm>
            <a:off x="2859088" y="5575300"/>
            <a:ext cx="750887" cy="336550"/>
          </a:xfrm>
          <a:prstGeom prst="rect">
            <a:avLst/>
          </a:prstGeom>
          <a:noFill/>
          <a:ln w="12700">
            <a:no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YES</a:t>
            </a:r>
            <a:endParaRPr lang="en-US" sz="1600">
              <a:solidFill>
                <a:schemeClr val="bg2"/>
              </a:solidFill>
            </a:endParaRPr>
          </a:p>
        </p:txBody>
      </p:sp>
      <p:sp>
        <p:nvSpPr>
          <p:cNvPr id="22542" name="AutoShape 14"/>
          <p:cNvSpPr>
            <a:spLocks noChangeArrowheads="1"/>
          </p:cNvSpPr>
          <p:nvPr/>
        </p:nvSpPr>
        <p:spPr bwMode="auto">
          <a:xfrm>
            <a:off x="1304925" y="5595938"/>
            <a:ext cx="717550" cy="44608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2543" name="Text Box 15"/>
          <p:cNvSpPr txBox="1">
            <a:spLocks noChangeArrowheads="1"/>
          </p:cNvSpPr>
          <p:nvPr/>
        </p:nvSpPr>
        <p:spPr bwMode="auto">
          <a:xfrm>
            <a:off x="1435100" y="5578475"/>
            <a:ext cx="4889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22544" name="AutoShape 16"/>
          <p:cNvSpPr>
            <a:spLocks noChangeArrowheads="1"/>
          </p:cNvSpPr>
          <p:nvPr/>
        </p:nvSpPr>
        <p:spPr bwMode="auto">
          <a:xfrm>
            <a:off x="685800" y="3652838"/>
            <a:ext cx="752475" cy="42703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2545" name="Text Box 17"/>
          <p:cNvSpPr txBox="1">
            <a:spLocks noChangeArrowheads="1"/>
          </p:cNvSpPr>
          <p:nvPr/>
        </p:nvSpPr>
        <p:spPr bwMode="auto">
          <a:xfrm>
            <a:off x="814388" y="3635375"/>
            <a:ext cx="4889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rgbClr val="00FFFF"/>
              </a:solidFill>
            </a:endParaRPr>
          </a:p>
        </p:txBody>
      </p:sp>
      <p:sp>
        <p:nvSpPr>
          <p:cNvPr id="22546" name="AutoShape 18"/>
          <p:cNvSpPr>
            <a:spLocks noChangeArrowheads="1"/>
          </p:cNvSpPr>
          <p:nvPr/>
        </p:nvSpPr>
        <p:spPr bwMode="auto">
          <a:xfrm>
            <a:off x="3860800" y="4640263"/>
            <a:ext cx="752475" cy="466725"/>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2547" name="Text Box 19"/>
          <p:cNvSpPr txBox="1">
            <a:spLocks noChangeArrowheads="1"/>
          </p:cNvSpPr>
          <p:nvPr/>
        </p:nvSpPr>
        <p:spPr bwMode="auto">
          <a:xfrm>
            <a:off x="3968750" y="4640263"/>
            <a:ext cx="490538"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22548" name="Text Box 20"/>
          <p:cNvSpPr txBox="1">
            <a:spLocks noChangeArrowheads="1"/>
          </p:cNvSpPr>
          <p:nvPr/>
        </p:nvSpPr>
        <p:spPr bwMode="auto">
          <a:xfrm>
            <a:off x="860425" y="3067050"/>
            <a:ext cx="533400"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Yes</a:t>
            </a:r>
            <a:endParaRPr lang="en-US" sz="1600">
              <a:solidFill>
                <a:schemeClr val="bg2"/>
              </a:solidFill>
            </a:endParaRPr>
          </a:p>
        </p:txBody>
      </p:sp>
      <p:sp>
        <p:nvSpPr>
          <p:cNvPr id="22549" name="Text Box 21"/>
          <p:cNvSpPr txBox="1">
            <a:spLocks noChangeArrowheads="1"/>
          </p:cNvSpPr>
          <p:nvPr/>
        </p:nvSpPr>
        <p:spPr bwMode="auto">
          <a:xfrm>
            <a:off x="2897188" y="3067050"/>
            <a:ext cx="442912"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solidFill>
                  <a:srgbClr val="FF0000"/>
                </a:solidFill>
              </a:rPr>
              <a:t>No</a:t>
            </a:r>
          </a:p>
        </p:txBody>
      </p:sp>
      <p:sp>
        <p:nvSpPr>
          <p:cNvPr id="22550" name="Text Box 22"/>
          <p:cNvSpPr txBox="1">
            <a:spLocks noChangeArrowheads="1"/>
          </p:cNvSpPr>
          <p:nvPr/>
        </p:nvSpPr>
        <p:spPr bwMode="auto">
          <a:xfrm>
            <a:off x="4022725" y="4005263"/>
            <a:ext cx="93027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Married</a:t>
            </a:r>
            <a:r>
              <a:rPr lang="en-US" sz="1600">
                <a:solidFill>
                  <a:schemeClr val="bg2"/>
                </a:solidFill>
              </a:rPr>
              <a:t> </a:t>
            </a:r>
          </a:p>
        </p:txBody>
      </p:sp>
      <p:sp>
        <p:nvSpPr>
          <p:cNvPr id="22551" name="Text Box 23"/>
          <p:cNvSpPr txBox="1">
            <a:spLocks noChangeArrowheads="1"/>
          </p:cNvSpPr>
          <p:nvPr/>
        </p:nvSpPr>
        <p:spPr bwMode="auto">
          <a:xfrm>
            <a:off x="1662113" y="4040188"/>
            <a:ext cx="16605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Single, Divorced</a:t>
            </a:r>
            <a:endParaRPr lang="en-US" sz="1600">
              <a:solidFill>
                <a:schemeClr val="bg2"/>
              </a:solidFill>
            </a:endParaRPr>
          </a:p>
        </p:txBody>
      </p:sp>
      <p:sp>
        <p:nvSpPr>
          <p:cNvPr id="22552" name="Text Box 24"/>
          <p:cNvSpPr txBox="1">
            <a:spLocks noChangeArrowheads="1"/>
          </p:cNvSpPr>
          <p:nvPr/>
        </p:nvSpPr>
        <p:spPr bwMode="auto">
          <a:xfrm>
            <a:off x="1155700" y="5011738"/>
            <a:ext cx="7207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&lt; 80K</a:t>
            </a:r>
            <a:endParaRPr lang="en-US" sz="1600">
              <a:solidFill>
                <a:schemeClr val="bg2"/>
              </a:solidFill>
            </a:endParaRPr>
          </a:p>
        </p:txBody>
      </p:sp>
      <p:sp>
        <p:nvSpPr>
          <p:cNvPr id="22553" name="Text Box 25"/>
          <p:cNvSpPr txBox="1">
            <a:spLocks noChangeArrowheads="1"/>
          </p:cNvSpPr>
          <p:nvPr/>
        </p:nvSpPr>
        <p:spPr bwMode="auto">
          <a:xfrm>
            <a:off x="3101975" y="5011738"/>
            <a:ext cx="7207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&gt; 80K</a:t>
            </a:r>
            <a:endParaRPr lang="en-US" sz="1600">
              <a:solidFill>
                <a:schemeClr val="bg2"/>
              </a:solidFill>
            </a:endParaRPr>
          </a:p>
        </p:txBody>
      </p:sp>
      <p:graphicFrame>
        <p:nvGraphicFramePr>
          <p:cNvPr id="22554" name="Object 26"/>
          <p:cNvGraphicFramePr>
            <a:graphicFrameLocks noChangeAspect="1"/>
          </p:cNvGraphicFramePr>
          <p:nvPr/>
        </p:nvGraphicFramePr>
        <p:xfrm>
          <a:off x="4953000" y="1981200"/>
          <a:ext cx="3343275" cy="1133475"/>
        </p:xfrm>
        <a:graphic>
          <a:graphicData uri="http://schemas.openxmlformats.org/presentationml/2006/ole">
            <p:oleObj spid="_x0000_s22554" name="Document" r:id="rId3" imgW="4651200" imgH="1576440" progId="Word.Document.8">
              <p:embed/>
            </p:oleObj>
          </a:graphicData>
        </a:graphic>
      </p:graphicFrame>
      <p:sp>
        <p:nvSpPr>
          <p:cNvPr id="22555" name="Text Box 27"/>
          <p:cNvSpPr txBox="1">
            <a:spLocks noChangeArrowheads="1"/>
          </p:cNvSpPr>
          <p:nvPr/>
        </p:nvSpPr>
        <p:spPr bwMode="auto">
          <a:xfrm>
            <a:off x="4800600" y="1524000"/>
            <a:ext cx="1600200" cy="336550"/>
          </a:xfrm>
          <a:prstGeom prst="rect">
            <a:avLst/>
          </a:prstGeom>
          <a:noFill/>
          <a:ln w="12700">
            <a:noFill/>
            <a:miter lim="800000"/>
            <a:headEnd/>
            <a:tailEnd/>
          </a:ln>
          <a:effectLst/>
        </p:spPr>
        <p:txBody>
          <a:bodyPr>
            <a:spAutoFit/>
          </a:bodyPr>
          <a:lstStyle/>
          <a:p>
            <a:pPr marL="342900" indent="-342900" algn="ctr" eaLnBrk="0" hangingPunct="0">
              <a:lnSpc>
                <a:spcPct val="80000"/>
              </a:lnSpc>
              <a:spcBef>
                <a:spcPct val="20000"/>
              </a:spcBef>
              <a:buClr>
                <a:schemeClr val="accent2"/>
              </a:buClr>
              <a:buSzPct val="75000"/>
              <a:buFont typeface="Monotype Sorts" pitchFamily="2" charset="2"/>
              <a:buNone/>
            </a:pPr>
            <a:r>
              <a:rPr lang="en-US" sz="2000" b="1">
                <a:solidFill>
                  <a:schemeClr val="tx2"/>
                </a:solidFill>
              </a:rPr>
              <a:t>Test Data</a:t>
            </a:r>
            <a:endParaRPr lang="en-US" sz="2000">
              <a:solidFill>
                <a:schemeClr val="bg2"/>
              </a:solidFill>
            </a:endParaRPr>
          </a:p>
        </p:txBody>
      </p:sp>
      <p:sp>
        <p:nvSpPr>
          <p:cNvPr id="22556" name="Line 28"/>
          <p:cNvSpPr>
            <a:spLocks noChangeShapeType="1"/>
          </p:cNvSpPr>
          <p:nvPr/>
        </p:nvSpPr>
        <p:spPr bwMode="auto">
          <a:xfrm flipH="1">
            <a:off x="3352800" y="2743200"/>
            <a:ext cx="1600200" cy="457200"/>
          </a:xfrm>
          <a:prstGeom prst="line">
            <a:avLst/>
          </a:prstGeom>
          <a:noFill/>
          <a:ln w="15875">
            <a:solidFill>
              <a:srgbClr val="FF0000"/>
            </a:solidFill>
            <a:prstDash val="dash"/>
            <a:round/>
            <a:headEnd type="triangle" w="med" len="me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Apply Model to Test Data</a:t>
            </a:r>
          </a:p>
        </p:txBody>
      </p:sp>
      <p:sp>
        <p:nvSpPr>
          <p:cNvPr id="23555" name="Line 3"/>
          <p:cNvSpPr>
            <a:spLocks noChangeShapeType="1"/>
          </p:cNvSpPr>
          <p:nvPr/>
        </p:nvSpPr>
        <p:spPr bwMode="auto">
          <a:xfrm>
            <a:off x="2898775" y="4910138"/>
            <a:ext cx="266700" cy="64611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3556" name="Line 4"/>
          <p:cNvSpPr>
            <a:spLocks noChangeShapeType="1"/>
          </p:cNvSpPr>
          <p:nvPr/>
        </p:nvSpPr>
        <p:spPr bwMode="auto">
          <a:xfrm flipH="1">
            <a:off x="1658938" y="4910138"/>
            <a:ext cx="355600" cy="64611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3557" name="Line 5"/>
          <p:cNvSpPr>
            <a:spLocks noChangeShapeType="1"/>
          </p:cNvSpPr>
          <p:nvPr/>
        </p:nvSpPr>
        <p:spPr bwMode="auto">
          <a:xfrm flipH="1">
            <a:off x="2366963" y="3935413"/>
            <a:ext cx="442912" cy="649287"/>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3558" name="Line 6"/>
          <p:cNvSpPr>
            <a:spLocks noChangeShapeType="1"/>
          </p:cNvSpPr>
          <p:nvPr/>
        </p:nvSpPr>
        <p:spPr bwMode="auto">
          <a:xfrm>
            <a:off x="3695700" y="3935413"/>
            <a:ext cx="531813" cy="649287"/>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3559" name="Line 7"/>
          <p:cNvSpPr>
            <a:spLocks noChangeShapeType="1"/>
          </p:cNvSpPr>
          <p:nvPr/>
        </p:nvSpPr>
        <p:spPr bwMode="auto">
          <a:xfrm>
            <a:off x="2544763" y="3044825"/>
            <a:ext cx="620712" cy="568325"/>
          </a:xfrm>
          <a:prstGeom prst="line">
            <a:avLst/>
          </a:prstGeom>
          <a:noFill/>
          <a:ln w="38100">
            <a:solidFill>
              <a:srgbClr val="FF0000"/>
            </a:solidFill>
            <a:round/>
            <a:headEnd/>
            <a:tailEnd type="triangle" w="med" len="med"/>
          </a:ln>
          <a:effectLst/>
        </p:spPr>
        <p:txBody>
          <a:bodyPr wrap="none" anchor="ctr"/>
          <a:lstStyle/>
          <a:p>
            <a:endParaRPr lang="en-US"/>
          </a:p>
        </p:txBody>
      </p:sp>
      <p:sp>
        <p:nvSpPr>
          <p:cNvPr id="23560" name="Line 8"/>
          <p:cNvSpPr>
            <a:spLocks noChangeShapeType="1"/>
          </p:cNvSpPr>
          <p:nvPr/>
        </p:nvSpPr>
        <p:spPr bwMode="auto">
          <a:xfrm flipH="1">
            <a:off x="1039813" y="3044825"/>
            <a:ext cx="619125" cy="568325"/>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3561" name="Text Box 9"/>
          <p:cNvSpPr txBox="1">
            <a:spLocks noChangeArrowheads="1"/>
          </p:cNvSpPr>
          <p:nvPr/>
        </p:nvSpPr>
        <p:spPr bwMode="auto">
          <a:xfrm>
            <a:off x="1606550" y="2720975"/>
            <a:ext cx="1027113"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Refund</a:t>
            </a:r>
            <a:endParaRPr lang="en-US" sz="1600">
              <a:solidFill>
                <a:schemeClr val="bg2"/>
              </a:solidFill>
            </a:endParaRPr>
          </a:p>
        </p:txBody>
      </p:sp>
      <p:sp>
        <p:nvSpPr>
          <p:cNvPr id="23562" name="Text Box 10"/>
          <p:cNvSpPr txBox="1">
            <a:spLocks noChangeArrowheads="1"/>
          </p:cNvSpPr>
          <p:nvPr/>
        </p:nvSpPr>
        <p:spPr bwMode="auto">
          <a:xfrm>
            <a:off x="2720975" y="3613150"/>
            <a:ext cx="1025525" cy="347663"/>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MarSt</a:t>
            </a:r>
            <a:endParaRPr lang="en-US" sz="1600">
              <a:solidFill>
                <a:schemeClr val="bg2"/>
              </a:solidFill>
            </a:endParaRPr>
          </a:p>
        </p:txBody>
      </p:sp>
      <p:sp>
        <p:nvSpPr>
          <p:cNvPr id="23563" name="Text Box 11"/>
          <p:cNvSpPr txBox="1">
            <a:spLocks noChangeArrowheads="1"/>
          </p:cNvSpPr>
          <p:nvPr/>
        </p:nvSpPr>
        <p:spPr bwMode="auto">
          <a:xfrm>
            <a:off x="1925638" y="4584700"/>
            <a:ext cx="1062037"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TaxInc</a:t>
            </a:r>
            <a:endParaRPr lang="en-US" sz="1600">
              <a:solidFill>
                <a:schemeClr val="bg2"/>
              </a:solidFill>
            </a:endParaRPr>
          </a:p>
        </p:txBody>
      </p:sp>
      <p:sp>
        <p:nvSpPr>
          <p:cNvPr id="23564" name="AutoShape 12"/>
          <p:cNvSpPr>
            <a:spLocks noChangeArrowheads="1"/>
          </p:cNvSpPr>
          <p:nvPr/>
        </p:nvSpPr>
        <p:spPr bwMode="auto">
          <a:xfrm>
            <a:off x="2941638" y="5553075"/>
            <a:ext cx="688975" cy="449263"/>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23565" name="Text Box 13"/>
          <p:cNvSpPr txBox="1">
            <a:spLocks noChangeArrowheads="1"/>
          </p:cNvSpPr>
          <p:nvPr/>
        </p:nvSpPr>
        <p:spPr bwMode="auto">
          <a:xfrm>
            <a:off x="2859088" y="5553075"/>
            <a:ext cx="750887" cy="336550"/>
          </a:xfrm>
          <a:prstGeom prst="rect">
            <a:avLst/>
          </a:prstGeom>
          <a:noFill/>
          <a:ln w="12700">
            <a:no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YES</a:t>
            </a:r>
            <a:endParaRPr lang="en-US" sz="1600">
              <a:solidFill>
                <a:schemeClr val="bg2"/>
              </a:solidFill>
            </a:endParaRPr>
          </a:p>
        </p:txBody>
      </p:sp>
      <p:sp>
        <p:nvSpPr>
          <p:cNvPr id="23566" name="AutoShape 14"/>
          <p:cNvSpPr>
            <a:spLocks noChangeArrowheads="1"/>
          </p:cNvSpPr>
          <p:nvPr/>
        </p:nvSpPr>
        <p:spPr bwMode="auto">
          <a:xfrm>
            <a:off x="1304925" y="5573713"/>
            <a:ext cx="717550" cy="44608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3567" name="Text Box 15"/>
          <p:cNvSpPr txBox="1">
            <a:spLocks noChangeArrowheads="1"/>
          </p:cNvSpPr>
          <p:nvPr/>
        </p:nvSpPr>
        <p:spPr bwMode="auto">
          <a:xfrm>
            <a:off x="1435100" y="5556250"/>
            <a:ext cx="4889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23568" name="AutoShape 16"/>
          <p:cNvSpPr>
            <a:spLocks noChangeArrowheads="1"/>
          </p:cNvSpPr>
          <p:nvPr/>
        </p:nvSpPr>
        <p:spPr bwMode="auto">
          <a:xfrm>
            <a:off x="685800" y="3630613"/>
            <a:ext cx="752475" cy="42703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3569" name="Text Box 17"/>
          <p:cNvSpPr txBox="1">
            <a:spLocks noChangeArrowheads="1"/>
          </p:cNvSpPr>
          <p:nvPr/>
        </p:nvSpPr>
        <p:spPr bwMode="auto">
          <a:xfrm>
            <a:off x="814388" y="3613150"/>
            <a:ext cx="4889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rgbClr val="00FFFF"/>
              </a:solidFill>
            </a:endParaRPr>
          </a:p>
        </p:txBody>
      </p:sp>
      <p:sp>
        <p:nvSpPr>
          <p:cNvPr id="23570" name="AutoShape 18"/>
          <p:cNvSpPr>
            <a:spLocks noChangeArrowheads="1"/>
          </p:cNvSpPr>
          <p:nvPr/>
        </p:nvSpPr>
        <p:spPr bwMode="auto">
          <a:xfrm>
            <a:off x="3860800" y="4618038"/>
            <a:ext cx="752475" cy="466725"/>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3571" name="Text Box 19"/>
          <p:cNvSpPr txBox="1">
            <a:spLocks noChangeArrowheads="1"/>
          </p:cNvSpPr>
          <p:nvPr/>
        </p:nvSpPr>
        <p:spPr bwMode="auto">
          <a:xfrm>
            <a:off x="3968750" y="4618038"/>
            <a:ext cx="490538"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23572" name="Text Box 20"/>
          <p:cNvSpPr txBox="1">
            <a:spLocks noChangeArrowheads="1"/>
          </p:cNvSpPr>
          <p:nvPr/>
        </p:nvSpPr>
        <p:spPr bwMode="auto">
          <a:xfrm>
            <a:off x="860425" y="3044825"/>
            <a:ext cx="533400"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Yes</a:t>
            </a:r>
            <a:endParaRPr lang="en-US" sz="1600">
              <a:solidFill>
                <a:schemeClr val="bg2"/>
              </a:solidFill>
            </a:endParaRPr>
          </a:p>
        </p:txBody>
      </p:sp>
      <p:sp>
        <p:nvSpPr>
          <p:cNvPr id="23573" name="Text Box 21"/>
          <p:cNvSpPr txBox="1">
            <a:spLocks noChangeArrowheads="1"/>
          </p:cNvSpPr>
          <p:nvPr/>
        </p:nvSpPr>
        <p:spPr bwMode="auto">
          <a:xfrm>
            <a:off x="2897188" y="3044825"/>
            <a:ext cx="442912"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solidFill>
                  <a:srgbClr val="FF0000"/>
                </a:solidFill>
              </a:rPr>
              <a:t>No</a:t>
            </a:r>
          </a:p>
        </p:txBody>
      </p:sp>
      <p:sp>
        <p:nvSpPr>
          <p:cNvPr id="23574" name="Text Box 22"/>
          <p:cNvSpPr txBox="1">
            <a:spLocks noChangeArrowheads="1"/>
          </p:cNvSpPr>
          <p:nvPr/>
        </p:nvSpPr>
        <p:spPr bwMode="auto">
          <a:xfrm>
            <a:off x="4022725" y="3983038"/>
            <a:ext cx="93027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Married</a:t>
            </a:r>
            <a:r>
              <a:rPr lang="en-US" sz="1600">
                <a:solidFill>
                  <a:schemeClr val="bg2"/>
                </a:solidFill>
              </a:rPr>
              <a:t> </a:t>
            </a:r>
          </a:p>
        </p:txBody>
      </p:sp>
      <p:sp>
        <p:nvSpPr>
          <p:cNvPr id="23575" name="Text Box 23"/>
          <p:cNvSpPr txBox="1">
            <a:spLocks noChangeArrowheads="1"/>
          </p:cNvSpPr>
          <p:nvPr/>
        </p:nvSpPr>
        <p:spPr bwMode="auto">
          <a:xfrm>
            <a:off x="1662113" y="4017963"/>
            <a:ext cx="16605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Single, Divorced</a:t>
            </a:r>
            <a:endParaRPr lang="en-US" sz="1600">
              <a:solidFill>
                <a:schemeClr val="bg2"/>
              </a:solidFill>
            </a:endParaRPr>
          </a:p>
        </p:txBody>
      </p:sp>
      <p:sp>
        <p:nvSpPr>
          <p:cNvPr id="23576" name="Text Box 24"/>
          <p:cNvSpPr txBox="1">
            <a:spLocks noChangeArrowheads="1"/>
          </p:cNvSpPr>
          <p:nvPr/>
        </p:nvSpPr>
        <p:spPr bwMode="auto">
          <a:xfrm>
            <a:off x="1155700" y="4989513"/>
            <a:ext cx="7207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&lt; 80K</a:t>
            </a:r>
            <a:endParaRPr lang="en-US" sz="1600">
              <a:solidFill>
                <a:schemeClr val="bg2"/>
              </a:solidFill>
            </a:endParaRPr>
          </a:p>
        </p:txBody>
      </p:sp>
      <p:sp>
        <p:nvSpPr>
          <p:cNvPr id="23577" name="Text Box 25"/>
          <p:cNvSpPr txBox="1">
            <a:spLocks noChangeArrowheads="1"/>
          </p:cNvSpPr>
          <p:nvPr/>
        </p:nvSpPr>
        <p:spPr bwMode="auto">
          <a:xfrm>
            <a:off x="3101975" y="4989513"/>
            <a:ext cx="7207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&gt; 80K</a:t>
            </a:r>
            <a:endParaRPr lang="en-US" sz="1600">
              <a:solidFill>
                <a:schemeClr val="bg2"/>
              </a:solidFill>
            </a:endParaRPr>
          </a:p>
        </p:txBody>
      </p:sp>
      <p:graphicFrame>
        <p:nvGraphicFramePr>
          <p:cNvPr id="23578" name="Object 26"/>
          <p:cNvGraphicFramePr>
            <a:graphicFrameLocks noChangeAspect="1"/>
          </p:cNvGraphicFramePr>
          <p:nvPr/>
        </p:nvGraphicFramePr>
        <p:xfrm>
          <a:off x="4953000" y="1958975"/>
          <a:ext cx="3343275" cy="1133475"/>
        </p:xfrm>
        <a:graphic>
          <a:graphicData uri="http://schemas.openxmlformats.org/presentationml/2006/ole">
            <p:oleObj spid="_x0000_s23578" name="Document" r:id="rId3" imgW="4651200" imgH="1576440" progId="Word.Document.8">
              <p:embed/>
            </p:oleObj>
          </a:graphicData>
        </a:graphic>
      </p:graphicFrame>
      <p:sp>
        <p:nvSpPr>
          <p:cNvPr id="23579" name="Text Box 27"/>
          <p:cNvSpPr txBox="1">
            <a:spLocks noChangeArrowheads="1"/>
          </p:cNvSpPr>
          <p:nvPr/>
        </p:nvSpPr>
        <p:spPr bwMode="auto">
          <a:xfrm>
            <a:off x="4800600" y="1501775"/>
            <a:ext cx="1600200" cy="336550"/>
          </a:xfrm>
          <a:prstGeom prst="rect">
            <a:avLst/>
          </a:prstGeom>
          <a:noFill/>
          <a:ln w="12700">
            <a:noFill/>
            <a:miter lim="800000"/>
            <a:headEnd/>
            <a:tailEnd/>
          </a:ln>
          <a:effectLst/>
        </p:spPr>
        <p:txBody>
          <a:bodyPr>
            <a:spAutoFit/>
          </a:bodyPr>
          <a:lstStyle/>
          <a:p>
            <a:pPr marL="342900" indent="-342900" algn="ctr" eaLnBrk="0" hangingPunct="0">
              <a:lnSpc>
                <a:spcPct val="80000"/>
              </a:lnSpc>
              <a:spcBef>
                <a:spcPct val="20000"/>
              </a:spcBef>
              <a:buClr>
                <a:schemeClr val="accent2"/>
              </a:buClr>
              <a:buSzPct val="75000"/>
              <a:buFont typeface="Monotype Sorts" pitchFamily="2" charset="2"/>
              <a:buNone/>
            </a:pPr>
            <a:r>
              <a:rPr lang="en-US" sz="2000" b="1">
                <a:solidFill>
                  <a:schemeClr val="tx2"/>
                </a:solidFill>
              </a:rPr>
              <a:t>Test Data</a:t>
            </a:r>
            <a:endParaRPr lang="en-US" sz="2000">
              <a:solidFill>
                <a:schemeClr val="bg2"/>
              </a:solidFill>
            </a:endParaRPr>
          </a:p>
        </p:txBody>
      </p:sp>
      <p:sp>
        <p:nvSpPr>
          <p:cNvPr id="23580" name="Line 28"/>
          <p:cNvSpPr>
            <a:spLocks noChangeShapeType="1"/>
          </p:cNvSpPr>
          <p:nvPr/>
        </p:nvSpPr>
        <p:spPr bwMode="auto">
          <a:xfrm flipH="1">
            <a:off x="3810000" y="2416175"/>
            <a:ext cx="2057400" cy="1295400"/>
          </a:xfrm>
          <a:prstGeom prst="line">
            <a:avLst/>
          </a:prstGeom>
          <a:noFill/>
          <a:ln w="15875">
            <a:solidFill>
              <a:srgbClr val="FF0000"/>
            </a:solidFill>
            <a:prstDash val="dash"/>
            <a:round/>
            <a:headEnd type="triangle" w="med" len="me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Apply Model to Test Data</a:t>
            </a:r>
          </a:p>
        </p:txBody>
      </p:sp>
      <p:sp>
        <p:nvSpPr>
          <p:cNvPr id="24579"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4580"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4581"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4582" name="Line 6"/>
          <p:cNvSpPr>
            <a:spLocks noChangeShapeType="1"/>
          </p:cNvSpPr>
          <p:nvPr/>
        </p:nvSpPr>
        <p:spPr bwMode="auto">
          <a:xfrm>
            <a:off x="3695700" y="3957638"/>
            <a:ext cx="531813" cy="649287"/>
          </a:xfrm>
          <a:prstGeom prst="line">
            <a:avLst/>
          </a:prstGeom>
          <a:noFill/>
          <a:ln w="38100">
            <a:solidFill>
              <a:srgbClr val="FF0000"/>
            </a:solidFill>
            <a:round/>
            <a:headEnd/>
            <a:tailEnd type="triangle" w="med" len="med"/>
          </a:ln>
          <a:effectLst/>
        </p:spPr>
        <p:txBody>
          <a:bodyPr wrap="none" anchor="ctr"/>
          <a:lstStyle/>
          <a:p>
            <a:endParaRPr lang="en-US"/>
          </a:p>
        </p:txBody>
      </p:sp>
      <p:sp>
        <p:nvSpPr>
          <p:cNvPr id="24583"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p:spPr>
        <p:txBody>
          <a:bodyPr wrap="none" anchor="ctr"/>
          <a:lstStyle/>
          <a:p>
            <a:endParaRPr lang="en-US"/>
          </a:p>
        </p:txBody>
      </p:sp>
      <p:sp>
        <p:nvSpPr>
          <p:cNvPr id="24584"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4585"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Refund</a:t>
            </a:r>
            <a:endParaRPr lang="en-US" sz="1600">
              <a:solidFill>
                <a:schemeClr val="bg2"/>
              </a:solidFill>
            </a:endParaRPr>
          </a:p>
        </p:txBody>
      </p:sp>
      <p:sp>
        <p:nvSpPr>
          <p:cNvPr id="24586"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MarSt</a:t>
            </a:r>
            <a:endParaRPr lang="en-US" sz="1600">
              <a:solidFill>
                <a:schemeClr val="bg2"/>
              </a:solidFill>
            </a:endParaRPr>
          </a:p>
        </p:txBody>
      </p:sp>
      <p:sp>
        <p:nvSpPr>
          <p:cNvPr id="24587"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TaxInc</a:t>
            </a:r>
            <a:endParaRPr lang="en-US" sz="1600">
              <a:solidFill>
                <a:schemeClr val="bg2"/>
              </a:solidFill>
            </a:endParaRPr>
          </a:p>
        </p:txBody>
      </p:sp>
      <p:sp>
        <p:nvSpPr>
          <p:cNvPr id="24588" name="AutoShape 12"/>
          <p:cNvSpPr>
            <a:spLocks noChangeArrowheads="1"/>
          </p:cNvSpPr>
          <p:nvPr/>
        </p:nvSpPr>
        <p:spPr bwMode="auto">
          <a:xfrm>
            <a:off x="2941638" y="5575300"/>
            <a:ext cx="688975" cy="449263"/>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24589" name="Text Box 13"/>
          <p:cNvSpPr txBox="1">
            <a:spLocks noChangeArrowheads="1"/>
          </p:cNvSpPr>
          <p:nvPr/>
        </p:nvSpPr>
        <p:spPr bwMode="auto">
          <a:xfrm>
            <a:off x="2859088" y="5575300"/>
            <a:ext cx="750887" cy="336550"/>
          </a:xfrm>
          <a:prstGeom prst="rect">
            <a:avLst/>
          </a:prstGeom>
          <a:noFill/>
          <a:ln w="12700">
            <a:no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YES</a:t>
            </a:r>
            <a:endParaRPr lang="en-US" sz="1600">
              <a:solidFill>
                <a:schemeClr val="bg2"/>
              </a:solidFill>
            </a:endParaRPr>
          </a:p>
        </p:txBody>
      </p:sp>
      <p:sp>
        <p:nvSpPr>
          <p:cNvPr id="24590" name="AutoShape 14"/>
          <p:cNvSpPr>
            <a:spLocks noChangeArrowheads="1"/>
          </p:cNvSpPr>
          <p:nvPr/>
        </p:nvSpPr>
        <p:spPr bwMode="auto">
          <a:xfrm>
            <a:off x="1304925" y="5595938"/>
            <a:ext cx="717550" cy="44608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4591" name="Text Box 15"/>
          <p:cNvSpPr txBox="1">
            <a:spLocks noChangeArrowheads="1"/>
          </p:cNvSpPr>
          <p:nvPr/>
        </p:nvSpPr>
        <p:spPr bwMode="auto">
          <a:xfrm>
            <a:off x="1435100" y="5578475"/>
            <a:ext cx="4889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24592" name="AutoShape 16"/>
          <p:cNvSpPr>
            <a:spLocks noChangeArrowheads="1"/>
          </p:cNvSpPr>
          <p:nvPr/>
        </p:nvSpPr>
        <p:spPr bwMode="auto">
          <a:xfrm>
            <a:off x="685800" y="3652838"/>
            <a:ext cx="752475" cy="42703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4593" name="Text Box 17"/>
          <p:cNvSpPr txBox="1">
            <a:spLocks noChangeArrowheads="1"/>
          </p:cNvSpPr>
          <p:nvPr/>
        </p:nvSpPr>
        <p:spPr bwMode="auto">
          <a:xfrm>
            <a:off x="814388" y="3635375"/>
            <a:ext cx="4889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rgbClr val="00FFFF"/>
              </a:solidFill>
            </a:endParaRPr>
          </a:p>
        </p:txBody>
      </p:sp>
      <p:sp>
        <p:nvSpPr>
          <p:cNvPr id="24594" name="AutoShape 18"/>
          <p:cNvSpPr>
            <a:spLocks noChangeArrowheads="1"/>
          </p:cNvSpPr>
          <p:nvPr/>
        </p:nvSpPr>
        <p:spPr bwMode="auto">
          <a:xfrm>
            <a:off x="3860800" y="4640263"/>
            <a:ext cx="752475" cy="466725"/>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4595" name="Text Box 19"/>
          <p:cNvSpPr txBox="1">
            <a:spLocks noChangeArrowheads="1"/>
          </p:cNvSpPr>
          <p:nvPr/>
        </p:nvSpPr>
        <p:spPr bwMode="auto">
          <a:xfrm>
            <a:off x="3968750" y="4640263"/>
            <a:ext cx="490538"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24596" name="Text Box 20"/>
          <p:cNvSpPr txBox="1">
            <a:spLocks noChangeArrowheads="1"/>
          </p:cNvSpPr>
          <p:nvPr/>
        </p:nvSpPr>
        <p:spPr bwMode="auto">
          <a:xfrm>
            <a:off x="860425" y="3067050"/>
            <a:ext cx="533400"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Yes</a:t>
            </a:r>
            <a:endParaRPr lang="en-US" sz="1600">
              <a:solidFill>
                <a:schemeClr val="bg2"/>
              </a:solidFill>
            </a:endParaRPr>
          </a:p>
        </p:txBody>
      </p:sp>
      <p:sp>
        <p:nvSpPr>
          <p:cNvPr id="24597" name="Text Box 21"/>
          <p:cNvSpPr txBox="1">
            <a:spLocks noChangeArrowheads="1"/>
          </p:cNvSpPr>
          <p:nvPr/>
        </p:nvSpPr>
        <p:spPr bwMode="auto">
          <a:xfrm>
            <a:off x="2897188" y="3067050"/>
            <a:ext cx="442912"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solidFill>
                  <a:srgbClr val="FF0000"/>
                </a:solidFill>
              </a:rPr>
              <a:t>No</a:t>
            </a:r>
          </a:p>
        </p:txBody>
      </p:sp>
      <p:sp>
        <p:nvSpPr>
          <p:cNvPr id="24598" name="Text Box 22"/>
          <p:cNvSpPr txBox="1">
            <a:spLocks noChangeArrowheads="1"/>
          </p:cNvSpPr>
          <p:nvPr/>
        </p:nvSpPr>
        <p:spPr bwMode="auto">
          <a:xfrm>
            <a:off x="4022725" y="4005263"/>
            <a:ext cx="93027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solidFill>
                  <a:srgbClr val="FF0000"/>
                </a:solidFill>
              </a:rPr>
              <a:t>Married </a:t>
            </a:r>
          </a:p>
        </p:txBody>
      </p:sp>
      <p:sp>
        <p:nvSpPr>
          <p:cNvPr id="24599" name="Text Box 23"/>
          <p:cNvSpPr txBox="1">
            <a:spLocks noChangeArrowheads="1"/>
          </p:cNvSpPr>
          <p:nvPr/>
        </p:nvSpPr>
        <p:spPr bwMode="auto">
          <a:xfrm>
            <a:off x="1662113" y="4040188"/>
            <a:ext cx="16605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Single, Divorced</a:t>
            </a:r>
            <a:endParaRPr lang="en-US" sz="1600">
              <a:solidFill>
                <a:schemeClr val="bg2"/>
              </a:solidFill>
            </a:endParaRPr>
          </a:p>
        </p:txBody>
      </p:sp>
      <p:sp>
        <p:nvSpPr>
          <p:cNvPr id="24600" name="Text Box 24"/>
          <p:cNvSpPr txBox="1">
            <a:spLocks noChangeArrowheads="1"/>
          </p:cNvSpPr>
          <p:nvPr/>
        </p:nvSpPr>
        <p:spPr bwMode="auto">
          <a:xfrm>
            <a:off x="1155700" y="5011738"/>
            <a:ext cx="7207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&lt; 80K</a:t>
            </a:r>
            <a:endParaRPr lang="en-US" sz="1600">
              <a:solidFill>
                <a:schemeClr val="bg2"/>
              </a:solidFill>
            </a:endParaRPr>
          </a:p>
        </p:txBody>
      </p:sp>
      <p:sp>
        <p:nvSpPr>
          <p:cNvPr id="24601" name="Text Box 25"/>
          <p:cNvSpPr txBox="1">
            <a:spLocks noChangeArrowheads="1"/>
          </p:cNvSpPr>
          <p:nvPr/>
        </p:nvSpPr>
        <p:spPr bwMode="auto">
          <a:xfrm>
            <a:off x="3101975" y="5011738"/>
            <a:ext cx="7207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&gt; 80K</a:t>
            </a:r>
            <a:endParaRPr lang="en-US" sz="1600">
              <a:solidFill>
                <a:schemeClr val="bg2"/>
              </a:solidFill>
            </a:endParaRPr>
          </a:p>
        </p:txBody>
      </p:sp>
      <p:graphicFrame>
        <p:nvGraphicFramePr>
          <p:cNvPr id="24602" name="Object 26"/>
          <p:cNvGraphicFramePr>
            <a:graphicFrameLocks noChangeAspect="1"/>
          </p:cNvGraphicFramePr>
          <p:nvPr/>
        </p:nvGraphicFramePr>
        <p:xfrm>
          <a:off x="4953000" y="1981200"/>
          <a:ext cx="3343275" cy="1133475"/>
        </p:xfrm>
        <a:graphic>
          <a:graphicData uri="http://schemas.openxmlformats.org/presentationml/2006/ole">
            <p:oleObj spid="_x0000_s24602" name="Document" r:id="rId3" imgW="4651200" imgH="1576440" progId="Word.Document.8">
              <p:embed/>
            </p:oleObj>
          </a:graphicData>
        </a:graphic>
      </p:graphicFrame>
      <p:sp>
        <p:nvSpPr>
          <p:cNvPr id="24603" name="Text Box 27"/>
          <p:cNvSpPr txBox="1">
            <a:spLocks noChangeArrowheads="1"/>
          </p:cNvSpPr>
          <p:nvPr/>
        </p:nvSpPr>
        <p:spPr bwMode="auto">
          <a:xfrm>
            <a:off x="4800600" y="1524000"/>
            <a:ext cx="1600200" cy="336550"/>
          </a:xfrm>
          <a:prstGeom prst="rect">
            <a:avLst/>
          </a:prstGeom>
          <a:noFill/>
          <a:ln w="12700">
            <a:noFill/>
            <a:miter lim="800000"/>
            <a:headEnd/>
            <a:tailEnd/>
          </a:ln>
          <a:effectLst/>
        </p:spPr>
        <p:txBody>
          <a:bodyPr>
            <a:spAutoFit/>
          </a:bodyPr>
          <a:lstStyle/>
          <a:p>
            <a:pPr marL="342900" indent="-342900" algn="ctr" eaLnBrk="0" hangingPunct="0">
              <a:lnSpc>
                <a:spcPct val="80000"/>
              </a:lnSpc>
              <a:spcBef>
                <a:spcPct val="20000"/>
              </a:spcBef>
              <a:buClr>
                <a:schemeClr val="accent2"/>
              </a:buClr>
              <a:buSzPct val="75000"/>
              <a:buFont typeface="Monotype Sorts" pitchFamily="2" charset="2"/>
              <a:buNone/>
            </a:pPr>
            <a:r>
              <a:rPr lang="en-US" sz="2000" b="1">
                <a:solidFill>
                  <a:schemeClr val="tx2"/>
                </a:solidFill>
              </a:rPr>
              <a:t>Test Data</a:t>
            </a:r>
            <a:endParaRPr lang="en-US" sz="2000">
              <a:solidFill>
                <a:schemeClr val="bg2"/>
              </a:solidFill>
            </a:endParaRPr>
          </a:p>
        </p:txBody>
      </p:sp>
      <p:sp>
        <p:nvSpPr>
          <p:cNvPr id="24604" name="Line 28"/>
          <p:cNvSpPr>
            <a:spLocks noChangeShapeType="1"/>
          </p:cNvSpPr>
          <p:nvPr/>
        </p:nvSpPr>
        <p:spPr bwMode="auto">
          <a:xfrm flipH="1">
            <a:off x="4648200" y="2971800"/>
            <a:ext cx="1295400" cy="990600"/>
          </a:xfrm>
          <a:prstGeom prst="line">
            <a:avLst/>
          </a:prstGeom>
          <a:noFill/>
          <a:ln w="15875">
            <a:solidFill>
              <a:srgbClr val="FF0000"/>
            </a:solidFill>
            <a:prstDash val="dash"/>
            <a:round/>
            <a:headEnd type="triangle" w="med" len="me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Apply Model to Test Data</a:t>
            </a:r>
          </a:p>
        </p:txBody>
      </p:sp>
      <p:sp>
        <p:nvSpPr>
          <p:cNvPr id="25603" name="Line 3"/>
          <p:cNvSpPr>
            <a:spLocks noChangeShapeType="1"/>
          </p:cNvSpPr>
          <p:nvPr/>
        </p:nvSpPr>
        <p:spPr bwMode="auto">
          <a:xfrm>
            <a:off x="2898775" y="4986338"/>
            <a:ext cx="266700" cy="64611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5604" name="Line 4"/>
          <p:cNvSpPr>
            <a:spLocks noChangeShapeType="1"/>
          </p:cNvSpPr>
          <p:nvPr/>
        </p:nvSpPr>
        <p:spPr bwMode="auto">
          <a:xfrm flipH="1">
            <a:off x="1658938" y="4986338"/>
            <a:ext cx="355600" cy="64611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5605" name="Line 5"/>
          <p:cNvSpPr>
            <a:spLocks noChangeShapeType="1"/>
          </p:cNvSpPr>
          <p:nvPr/>
        </p:nvSpPr>
        <p:spPr bwMode="auto">
          <a:xfrm flipH="1">
            <a:off x="2366963" y="4011613"/>
            <a:ext cx="442912" cy="649287"/>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5606" name="Line 6"/>
          <p:cNvSpPr>
            <a:spLocks noChangeShapeType="1"/>
          </p:cNvSpPr>
          <p:nvPr/>
        </p:nvSpPr>
        <p:spPr bwMode="auto">
          <a:xfrm>
            <a:off x="3695700" y="4011613"/>
            <a:ext cx="531813" cy="649287"/>
          </a:xfrm>
          <a:prstGeom prst="line">
            <a:avLst/>
          </a:prstGeom>
          <a:noFill/>
          <a:ln w="38100">
            <a:solidFill>
              <a:srgbClr val="FF0000"/>
            </a:solidFill>
            <a:round/>
            <a:headEnd/>
            <a:tailEnd type="triangle" w="med" len="med"/>
          </a:ln>
          <a:effectLst/>
        </p:spPr>
        <p:txBody>
          <a:bodyPr wrap="none" anchor="ctr"/>
          <a:lstStyle/>
          <a:p>
            <a:endParaRPr lang="en-US"/>
          </a:p>
        </p:txBody>
      </p:sp>
      <p:sp>
        <p:nvSpPr>
          <p:cNvPr id="25607" name="Line 7"/>
          <p:cNvSpPr>
            <a:spLocks noChangeShapeType="1"/>
          </p:cNvSpPr>
          <p:nvPr/>
        </p:nvSpPr>
        <p:spPr bwMode="auto">
          <a:xfrm>
            <a:off x="2544763" y="3121025"/>
            <a:ext cx="620712" cy="568325"/>
          </a:xfrm>
          <a:prstGeom prst="line">
            <a:avLst/>
          </a:prstGeom>
          <a:noFill/>
          <a:ln w="38100">
            <a:solidFill>
              <a:srgbClr val="FF0000"/>
            </a:solidFill>
            <a:round/>
            <a:headEnd/>
            <a:tailEnd type="triangle" w="med" len="med"/>
          </a:ln>
          <a:effectLst/>
        </p:spPr>
        <p:txBody>
          <a:bodyPr wrap="none" anchor="ctr"/>
          <a:lstStyle/>
          <a:p>
            <a:endParaRPr lang="en-US"/>
          </a:p>
        </p:txBody>
      </p:sp>
      <p:sp>
        <p:nvSpPr>
          <p:cNvPr id="25608" name="Line 8"/>
          <p:cNvSpPr>
            <a:spLocks noChangeShapeType="1"/>
          </p:cNvSpPr>
          <p:nvPr/>
        </p:nvSpPr>
        <p:spPr bwMode="auto">
          <a:xfrm flipH="1">
            <a:off x="1039813" y="3121025"/>
            <a:ext cx="619125" cy="568325"/>
          </a:xfrm>
          <a:prstGeom prst="line">
            <a:avLst/>
          </a:prstGeom>
          <a:noFill/>
          <a:ln w="12700">
            <a:solidFill>
              <a:srgbClr val="000000"/>
            </a:solidFill>
            <a:round/>
            <a:headEnd/>
            <a:tailEnd type="triangle" w="med" len="med"/>
          </a:ln>
          <a:effectLst/>
        </p:spPr>
        <p:txBody>
          <a:bodyPr wrap="none" anchor="ctr"/>
          <a:lstStyle/>
          <a:p>
            <a:endParaRPr lang="en-US"/>
          </a:p>
        </p:txBody>
      </p:sp>
      <p:sp>
        <p:nvSpPr>
          <p:cNvPr id="25609" name="Text Box 9"/>
          <p:cNvSpPr txBox="1">
            <a:spLocks noChangeArrowheads="1"/>
          </p:cNvSpPr>
          <p:nvPr/>
        </p:nvSpPr>
        <p:spPr bwMode="auto">
          <a:xfrm>
            <a:off x="1606550" y="2797175"/>
            <a:ext cx="1027113"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Refund</a:t>
            </a:r>
            <a:endParaRPr lang="en-US" sz="1600">
              <a:solidFill>
                <a:schemeClr val="bg2"/>
              </a:solidFill>
            </a:endParaRPr>
          </a:p>
        </p:txBody>
      </p:sp>
      <p:sp>
        <p:nvSpPr>
          <p:cNvPr id="25610" name="Text Box 10"/>
          <p:cNvSpPr txBox="1">
            <a:spLocks noChangeArrowheads="1"/>
          </p:cNvSpPr>
          <p:nvPr/>
        </p:nvSpPr>
        <p:spPr bwMode="auto">
          <a:xfrm>
            <a:off x="2720975" y="3689350"/>
            <a:ext cx="1025525" cy="347663"/>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MarSt</a:t>
            </a:r>
            <a:endParaRPr lang="en-US" sz="1600">
              <a:solidFill>
                <a:schemeClr val="bg2"/>
              </a:solidFill>
            </a:endParaRPr>
          </a:p>
        </p:txBody>
      </p:sp>
      <p:sp>
        <p:nvSpPr>
          <p:cNvPr id="25611" name="Text Box 11"/>
          <p:cNvSpPr txBox="1">
            <a:spLocks noChangeArrowheads="1"/>
          </p:cNvSpPr>
          <p:nvPr/>
        </p:nvSpPr>
        <p:spPr bwMode="auto">
          <a:xfrm>
            <a:off x="1925638" y="4660900"/>
            <a:ext cx="1062037"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TaxInc</a:t>
            </a:r>
            <a:endParaRPr lang="en-US" sz="1600">
              <a:solidFill>
                <a:schemeClr val="bg2"/>
              </a:solidFill>
            </a:endParaRPr>
          </a:p>
        </p:txBody>
      </p:sp>
      <p:sp>
        <p:nvSpPr>
          <p:cNvPr id="25612" name="AutoShape 12"/>
          <p:cNvSpPr>
            <a:spLocks noChangeArrowheads="1"/>
          </p:cNvSpPr>
          <p:nvPr/>
        </p:nvSpPr>
        <p:spPr bwMode="auto">
          <a:xfrm>
            <a:off x="2941638" y="5629275"/>
            <a:ext cx="688975" cy="449263"/>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25613" name="Text Box 13"/>
          <p:cNvSpPr txBox="1">
            <a:spLocks noChangeArrowheads="1"/>
          </p:cNvSpPr>
          <p:nvPr/>
        </p:nvSpPr>
        <p:spPr bwMode="auto">
          <a:xfrm>
            <a:off x="2859088" y="5629275"/>
            <a:ext cx="750887" cy="336550"/>
          </a:xfrm>
          <a:prstGeom prst="rect">
            <a:avLst/>
          </a:prstGeom>
          <a:noFill/>
          <a:ln w="12700">
            <a:no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YES</a:t>
            </a:r>
            <a:endParaRPr lang="en-US" sz="1600">
              <a:solidFill>
                <a:schemeClr val="bg2"/>
              </a:solidFill>
            </a:endParaRPr>
          </a:p>
        </p:txBody>
      </p:sp>
      <p:sp>
        <p:nvSpPr>
          <p:cNvPr id="25614" name="AutoShape 14"/>
          <p:cNvSpPr>
            <a:spLocks noChangeArrowheads="1"/>
          </p:cNvSpPr>
          <p:nvPr/>
        </p:nvSpPr>
        <p:spPr bwMode="auto">
          <a:xfrm>
            <a:off x="1304925" y="5649913"/>
            <a:ext cx="717550" cy="44608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5615" name="Text Box 15"/>
          <p:cNvSpPr txBox="1">
            <a:spLocks noChangeArrowheads="1"/>
          </p:cNvSpPr>
          <p:nvPr/>
        </p:nvSpPr>
        <p:spPr bwMode="auto">
          <a:xfrm>
            <a:off x="1435100" y="5632450"/>
            <a:ext cx="4889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25616" name="AutoShape 16"/>
          <p:cNvSpPr>
            <a:spLocks noChangeArrowheads="1"/>
          </p:cNvSpPr>
          <p:nvPr/>
        </p:nvSpPr>
        <p:spPr bwMode="auto">
          <a:xfrm>
            <a:off x="685800" y="3706813"/>
            <a:ext cx="752475" cy="42703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5617" name="Text Box 17"/>
          <p:cNvSpPr txBox="1">
            <a:spLocks noChangeArrowheads="1"/>
          </p:cNvSpPr>
          <p:nvPr/>
        </p:nvSpPr>
        <p:spPr bwMode="auto">
          <a:xfrm>
            <a:off x="814388" y="3689350"/>
            <a:ext cx="4889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rgbClr val="00FFFF"/>
              </a:solidFill>
            </a:endParaRPr>
          </a:p>
        </p:txBody>
      </p:sp>
      <p:sp>
        <p:nvSpPr>
          <p:cNvPr id="25618" name="AutoShape 18"/>
          <p:cNvSpPr>
            <a:spLocks noChangeArrowheads="1"/>
          </p:cNvSpPr>
          <p:nvPr/>
        </p:nvSpPr>
        <p:spPr bwMode="auto">
          <a:xfrm>
            <a:off x="3860800" y="4694238"/>
            <a:ext cx="752475" cy="466725"/>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25619" name="Text Box 19"/>
          <p:cNvSpPr txBox="1">
            <a:spLocks noChangeArrowheads="1"/>
          </p:cNvSpPr>
          <p:nvPr/>
        </p:nvSpPr>
        <p:spPr bwMode="auto">
          <a:xfrm>
            <a:off x="3968750" y="4694238"/>
            <a:ext cx="490538"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25620" name="Text Box 20"/>
          <p:cNvSpPr txBox="1">
            <a:spLocks noChangeArrowheads="1"/>
          </p:cNvSpPr>
          <p:nvPr/>
        </p:nvSpPr>
        <p:spPr bwMode="auto">
          <a:xfrm>
            <a:off x="860425" y="3121025"/>
            <a:ext cx="533400"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Yes</a:t>
            </a:r>
            <a:endParaRPr lang="en-US" sz="1600">
              <a:solidFill>
                <a:schemeClr val="bg2"/>
              </a:solidFill>
            </a:endParaRPr>
          </a:p>
        </p:txBody>
      </p:sp>
      <p:sp>
        <p:nvSpPr>
          <p:cNvPr id="25621" name="Text Box 21"/>
          <p:cNvSpPr txBox="1">
            <a:spLocks noChangeArrowheads="1"/>
          </p:cNvSpPr>
          <p:nvPr/>
        </p:nvSpPr>
        <p:spPr bwMode="auto">
          <a:xfrm>
            <a:off x="2897188" y="3121025"/>
            <a:ext cx="442912"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solidFill>
                  <a:srgbClr val="FF0000"/>
                </a:solidFill>
              </a:rPr>
              <a:t>No</a:t>
            </a:r>
          </a:p>
        </p:txBody>
      </p:sp>
      <p:sp>
        <p:nvSpPr>
          <p:cNvPr id="25622" name="Text Box 22"/>
          <p:cNvSpPr txBox="1">
            <a:spLocks noChangeArrowheads="1"/>
          </p:cNvSpPr>
          <p:nvPr/>
        </p:nvSpPr>
        <p:spPr bwMode="auto">
          <a:xfrm>
            <a:off x="4022725" y="4059238"/>
            <a:ext cx="93027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solidFill>
                  <a:srgbClr val="FF0000"/>
                </a:solidFill>
              </a:rPr>
              <a:t>Married </a:t>
            </a:r>
          </a:p>
        </p:txBody>
      </p:sp>
      <p:sp>
        <p:nvSpPr>
          <p:cNvPr id="25623" name="Text Box 23"/>
          <p:cNvSpPr txBox="1">
            <a:spLocks noChangeArrowheads="1"/>
          </p:cNvSpPr>
          <p:nvPr/>
        </p:nvSpPr>
        <p:spPr bwMode="auto">
          <a:xfrm>
            <a:off x="1662113" y="4094163"/>
            <a:ext cx="16605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Single, Divorced</a:t>
            </a:r>
            <a:endParaRPr lang="en-US" sz="1600">
              <a:solidFill>
                <a:schemeClr val="bg2"/>
              </a:solidFill>
            </a:endParaRPr>
          </a:p>
        </p:txBody>
      </p:sp>
      <p:sp>
        <p:nvSpPr>
          <p:cNvPr id="25624" name="Text Box 24"/>
          <p:cNvSpPr txBox="1">
            <a:spLocks noChangeArrowheads="1"/>
          </p:cNvSpPr>
          <p:nvPr/>
        </p:nvSpPr>
        <p:spPr bwMode="auto">
          <a:xfrm>
            <a:off x="1155700" y="5065713"/>
            <a:ext cx="7207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&lt; 80K</a:t>
            </a:r>
            <a:endParaRPr lang="en-US" sz="1600">
              <a:solidFill>
                <a:schemeClr val="bg2"/>
              </a:solidFill>
            </a:endParaRPr>
          </a:p>
        </p:txBody>
      </p:sp>
      <p:sp>
        <p:nvSpPr>
          <p:cNvPr id="25625" name="Text Box 25"/>
          <p:cNvSpPr txBox="1">
            <a:spLocks noChangeArrowheads="1"/>
          </p:cNvSpPr>
          <p:nvPr/>
        </p:nvSpPr>
        <p:spPr bwMode="auto">
          <a:xfrm>
            <a:off x="3101975" y="5065713"/>
            <a:ext cx="7207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&gt; 80K</a:t>
            </a:r>
            <a:endParaRPr lang="en-US" sz="1600">
              <a:solidFill>
                <a:schemeClr val="bg2"/>
              </a:solidFill>
            </a:endParaRPr>
          </a:p>
        </p:txBody>
      </p:sp>
      <p:graphicFrame>
        <p:nvGraphicFramePr>
          <p:cNvPr id="25626" name="Object 26"/>
          <p:cNvGraphicFramePr>
            <a:graphicFrameLocks noChangeAspect="1"/>
          </p:cNvGraphicFramePr>
          <p:nvPr/>
        </p:nvGraphicFramePr>
        <p:xfrm>
          <a:off x="4953000" y="2035175"/>
          <a:ext cx="3343275" cy="1133475"/>
        </p:xfrm>
        <a:graphic>
          <a:graphicData uri="http://schemas.openxmlformats.org/presentationml/2006/ole">
            <p:oleObj spid="_x0000_s25626" name="Document" r:id="rId3" imgW="4651200" imgH="1576440" progId="Word.Document.8">
              <p:embed/>
            </p:oleObj>
          </a:graphicData>
        </a:graphic>
      </p:graphicFrame>
      <p:sp>
        <p:nvSpPr>
          <p:cNvPr id="25627" name="Text Box 27"/>
          <p:cNvSpPr txBox="1">
            <a:spLocks noChangeArrowheads="1"/>
          </p:cNvSpPr>
          <p:nvPr/>
        </p:nvSpPr>
        <p:spPr bwMode="auto">
          <a:xfrm>
            <a:off x="4800600" y="1577975"/>
            <a:ext cx="1600200" cy="336550"/>
          </a:xfrm>
          <a:prstGeom prst="rect">
            <a:avLst/>
          </a:prstGeom>
          <a:noFill/>
          <a:ln w="12700">
            <a:noFill/>
            <a:miter lim="800000"/>
            <a:headEnd/>
            <a:tailEnd/>
          </a:ln>
          <a:effectLst/>
        </p:spPr>
        <p:txBody>
          <a:bodyPr>
            <a:spAutoFit/>
          </a:bodyPr>
          <a:lstStyle/>
          <a:p>
            <a:pPr marL="342900" indent="-342900" algn="ctr" eaLnBrk="0" hangingPunct="0">
              <a:lnSpc>
                <a:spcPct val="80000"/>
              </a:lnSpc>
              <a:spcBef>
                <a:spcPct val="20000"/>
              </a:spcBef>
              <a:buClr>
                <a:schemeClr val="accent2"/>
              </a:buClr>
              <a:buSzPct val="75000"/>
              <a:buFont typeface="Monotype Sorts" pitchFamily="2" charset="2"/>
              <a:buNone/>
            </a:pPr>
            <a:r>
              <a:rPr lang="en-US" sz="2000" b="1">
                <a:solidFill>
                  <a:schemeClr val="tx2"/>
                </a:solidFill>
              </a:rPr>
              <a:t>Test Data</a:t>
            </a:r>
            <a:endParaRPr lang="en-US" sz="2000">
              <a:solidFill>
                <a:schemeClr val="bg2"/>
              </a:solidFill>
            </a:endParaRPr>
          </a:p>
        </p:txBody>
      </p:sp>
      <p:sp>
        <p:nvSpPr>
          <p:cNvPr id="25628" name="Line 28"/>
          <p:cNvSpPr>
            <a:spLocks noChangeShapeType="1"/>
          </p:cNvSpPr>
          <p:nvPr/>
        </p:nvSpPr>
        <p:spPr bwMode="auto">
          <a:xfrm flipH="1">
            <a:off x="4495800" y="3025775"/>
            <a:ext cx="3124200" cy="1828800"/>
          </a:xfrm>
          <a:prstGeom prst="line">
            <a:avLst/>
          </a:prstGeom>
          <a:noFill/>
          <a:ln w="15875">
            <a:solidFill>
              <a:srgbClr val="FF0000"/>
            </a:solidFill>
            <a:prstDash val="dash"/>
            <a:round/>
            <a:headEnd type="triangle" w="med" len="med"/>
            <a:tailEnd/>
          </a:ln>
          <a:effectLst/>
        </p:spPr>
        <p:txBody>
          <a:bodyPr wrap="none" anchor="ctr"/>
          <a:lstStyle/>
          <a:p>
            <a:endParaRPr lang="en-US"/>
          </a:p>
        </p:txBody>
      </p:sp>
      <p:sp>
        <p:nvSpPr>
          <p:cNvPr id="25629" name="Text Box 29"/>
          <p:cNvSpPr txBox="1">
            <a:spLocks noChangeArrowheads="1"/>
          </p:cNvSpPr>
          <p:nvPr/>
        </p:nvSpPr>
        <p:spPr bwMode="auto">
          <a:xfrm>
            <a:off x="6019800" y="4016375"/>
            <a:ext cx="2667000" cy="336550"/>
          </a:xfrm>
          <a:prstGeom prst="rect">
            <a:avLst/>
          </a:prstGeom>
          <a:noFill/>
          <a:ln w="12700">
            <a:noFill/>
            <a:miter lim="800000"/>
            <a:headEnd/>
            <a:tailEnd/>
          </a:ln>
          <a:effectLst/>
        </p:spPr>
        <p:txBody>
          <a:bodyPr>
            <a:spAutoFit/>
          </a:bodyPr>
          <a:lstStyle/>
          <a:p>
            <a:pPr marL="342900" indent="-342900" eaLnBrk="0" hangingPunct="0">
              <a:lnSpc>
                <a:spcPct val="80000"/>
              </a:lnSpc>
              <a:spcBef>
                <a:spcPct val="20000"/>
              </a:spcBef>
              <a:buClr>
                <a:schemeClr val="accent2"/>
              </a:buClr>
              <a:buSzPct val="75000"/>
              <a:buFont typeface="Monotype Sorts" pitchFamily="2" charset="2"/>
              <a:buNone/>
            </a:pPr>
            <a:r>
              <a:rPr lang="en-US" sz="2000"/>
              <a:t>Assign Cheat to “No”</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Decision Tree Classification Task</a:t>
            </a:r>
          </a:p>
        </p:txBody>
      </p:sp>
      <p:graphicFrame>
        <p:nvGraphicFramePr>
          <p:cNvPr id="26627" name="Object 3"/>
          <p:cNvGraphicFramePr>
            <a:graphicFrameLocks noChangeAspect="1"/>
          </p:cNvGraphicFramePr>
          <p:nvPr>
            <p:ph idx="1"/>
          </p:nvPr>
        </p:nvGraphicFramePr>
        <p:xfrm>
          <a:off x="1131888" y="1600200"/>
          <a:ext cx="6878637" cy="4530725"/>
        </p:xfrm>
        <a:graphic>
          <a:graphicData uri="http://schemas.openxmlformats.org/presentationml/2006/ole">
            <p:oleObj spid="_x0000_s26627" name="Visio" r:id="rId3" imgW="8424875" imgH="6279741" progId="Visio.Drawing.6">
              <p:embed/>
            </p:oleObj>
          </a:graphicData>
        </a:graphic>
      </p:graphicFrame>
      <p:sp>
        <p:nvSpPr>
          <p:cNvPr id="26628" name="Line 4"/>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a:effectLst/>
        </p:spPr>
        <p:txBody>
          <a:bodyPr/>
          <a:lstStyle/>
          <a:p>
            <a:endParaRPr lang="en-US"/>
          </a:p>
        </p:txBody>
      </p:sp>
      <p:sp>
        <p:nvSpPr>
          <p:cNvPr id="26629" name="Text Box 5"/>
          <p:cNvSpPr txBox="1">
            <a:spLocks noChangeArrowheads="1"/>
          </p:cNvSpPr>
          <p:nvPr/>
        </p:nvSpPr>
        <p:spPr bwMode="auto">
          <a:xfrm>
            <a:off x="7086600" y="4283075"/>
            <a:ext cx="1219200" cy="517525"/>
          </a:xfrm>
          <a:prstGeom prst="rect">
            <a:avLst/>
          </a:prstGeom>
          <a:noFill/>
          <a:ln w="12700">
            <a:noFill/>
            <a:miter lim="800000"/>
            <a:headEnd/>
            <a:tailEnd/>
          </a:ln>
          <a:effectLst/>
        </p:spPr>
        <p:txBody>
          <a:bodyPr>
            <a:spAutoFit/>
          </a:bodyPr>
          <a:lstStyle/>
          <a:p>
            <a:pPr eaLnBrk="0" hangingPunct="0">
              <a:spcBef>
                <a:spcPct val="50000"/>
              </a:spcBef>
            </a:pPr>
            <a:r>
              <a:rPr lang="en-US" sz="1400" b="1"/>
              <a:t>Decision Tree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t>A programming task</a:t>
            </a:r>
          </a:p>
        </p:txBody>
      </p:sp>
      <p:sp>
        <p:nvSpPr>
          <p:cNvPr id="218116" name="Rectangle 4"/>
          <p:cNvSpPr>
            <a:spLocks noChangeArrowheads="1"/>
          </p:cNvSpPr>
          <p:nvPr/>
        </p:nvSpPr>
        <p:spPr bwMode="auto">
          <a:xfrm>
            <a:off x="914400" y="1905000"/>
            <a:ext cx="7086600" cy="44196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8117" name="Line 5"/>
          <p:cNvSpPr>
            <a:spLocks noChangeShapeType="1"/>
          </p:cNvSpPr>
          <p:nvPr/>
        </p:nvSpPr>
        <p:spPr bwMode="auto">
          <a:xfrm>
            <a:off x="914400" y="2895600"/>
            <a:ext cx="7086600" cy="0"/>
          </a:xfrm>
          <a:prstGeom prst="line">
            <a:avLst/>
          </a:prstGeom>
          <a:noFill/>
          <a:ln w="9525">
            <a:solidFill>
              <a:schemeClr val="tx1"/>
            </a:solidFill>
            <a:round/>
            <a:headEnd/>
            <a:tailEnd/>
          </a:ln>
          <a:effectLst/>
        </p:spPr>
        <p:txBody>
          <a:bodyPr/>
          <a:lstStyle/>
          <a:p>
            <a:endParaRPr lang="en-US"/>
          </a:p>
        </p:txBody>
      </p:sp>
      <p:sp>
        <p:nvSpPr>
          <p:cNvPr id="218118" name="Line 6"/>
          <p:cNvSpPr>
            <a:spLocks noChangeShapeType="1"/>
          </p:cNvSpPr>
          <p:nvPr/>
        </p:nvSpPr>
        <p:spPr bwMode="auto">
          <a:xfrm>
            <a:off x="914400" y="5029200"/>
            <a:ext cx="7086600" cy="0"/>
          </a:xfrm>
          <a:prstGeom prst="line">
            <a:avLst/>
          </a:prstGeom>
          <a:noFill/>
          <a:ln w="9525">
            <a:solidFill>
              <a:schemeClr val="tx1"/>
            </a:solidFill>
            <a:round/>
            <a:headEnd/>
            <a:tailEnd/>
          </a:ln>
          <a:effectLst/>
        </p:spPr>
        <p:txBody>
          <a:bodyPr/>
          <a:lstStyle/>
          <a:p>
            <a:endParaRPr lang="en-US"/>
          </a:p>
        </p:txBody>
      </p:sp>
      <p:sp>
        <p:nvSpPr>
          <p:cNvPr id="218119" name="Line 7"/>
          <p:cNvSpPr>
            <a:spLocks noChangeShapeType="1"/>
          </p:cNvSpPr>
          <p:nvPr/>
        </p:nvSpPr>
        <p:spPr bwMode="auto">
          <a:xfrm>
            <a:off x="2438400" y="1905000"/>
            <a:ext cx="0" cy="4419600"/>
          </a:xfrm>
          <a:prstGeom prst="line">
            <a:avLst/>
          </a:prstGeom>
          <a:noFill/>
          <a:ln w="9525">
            <a:solidFill>
              <a:schemeClr val="tx1"/>
            </a:solidFill>
            <a:round/>
            <a:headEnd/>
            <a:tailEnd/>
          </a:ln>
          <a:effectLst/>
        </p:spPr>
        <p:txBody>
          <a:bodyPr/>
          <a:lstStyle/>
          <a:p>
            <a:endParaRPr lang="en-US"/>
          </a:p>
        </p:txBody>
      </p:sp>
      <p:sp>
        <p:nvSpPr>
          <p:cNvPr id="218120" name="Line 8"/>
          <p:cNvSpPr>
            <a:spLocks noChangeShapeType="1"/>
          </p:cNvSpPr>
          <p:nvPr/>
        </p:nvSpPr>
        <p:spPr bwMode="auto">
          <a:xfrm>
            <a:off x="3886200" y="1905000"/>
            <a:ext cx="0" cy="4419600"/>
          </a:xfrm>
          <a:prstGeom prst="line">
            <a:avLst/>
          </a:prstGeom>
          <a:noFill/>
          <a:ln w="9525">
            <a:solidFill>
              <a:schemeClr val="tx1"/>
            </a:solidFill>
            <a:round/>
            <a:headEnd/>
            <a:tailEnd/>
          </a:ln>
          <a:effectLst/>
        </p:spPr>
        <p:txBody>
          <a:bodyPr/>
          <a:lstStyle/>
          <a:p>
            <a:endParaRPr lang="en-US"/>
          </a:p>
        </p:txBody>
      </p:sp>
      <p:sp>
        <p:nvSpPr>
          <p:cNvPr id="218121" name="Line 9"/>
          <p:cNvSpPr>
            <a:spLocks noChangeShapeType="1"/>
          </p:cNvSpPr>
          <p:nvPr/>
        </p:nvSpPr>
        <p:spPr bwMode="auto">
          <a:xfrm>
            <a:off x="5943600" y="1905000"/>
            <a:ext cx="0" cy="4419600"/>
          </a:xfrm>
          <a:prstGeom prst="line">
            <a:avLst/>
          </a:prstGeom>
          <a:noFill/>
          <a:ln w="9525">
            <a:solidFill>
              <a:schemeClr val="tx1"/>
            </a:solidFill>
            <a:round/>
            <a:headEnd/>
            <a:tailEnd/>
          </a:ln>
          <a:effectLst/>
        </p:spPr>
        <p:txBody>
          <a:bodyPr/>
          <a:lstStyle/>
          <a:p>
            <a:endParaRPr lang="en-US"/>
          </a:p>
        </p:txBody>
      </p:sp>
      <p:sp>
        <p:nvSpPr>
          <p:cNvPr id="218122" name="Oval 10"/>
          <p:cNvSpPr>
            <a:spLocks noChangeArrowheads="1"/>
          </p:cNvSpPr>
          <p:nvPr/>
        </p:nvSpPr>
        <p:spPr bwMode="auto">
          <a:xfrm>
            <a:off x="1295400" y="22098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23" name="Oval 11"/>
          <p:cNvSpPr>
            <a:spLocks noChangeArrowheads="1"/>
          </p:cNvSpPr>
          <p:nvPr/>
        </p:nvSpPr>
        <p:spPr bwMode="auto">
          <a:xfrm>
            <a:off x="1066800" y="25146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24" name="Oval 12"/>
          <p:cNvSpPr>
            <a:spLocks noChangeArrowheads="1"/>
          </p:cNvSpPr>
          <p:nvPr/>
        </p:nvSpPr>
        <p:spPr bwMode="auto">
          <a:xfrm>
            <a:off x="1066800" y="19812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25" name="Oval 13"/>
          <p:cNvSpPr>
            <a:spLocks noChangeArrowheads="1"/>
          </p:cNvSpPr>
          <p:nvPr/>
        </p:nvSpPr>
        <p:spPr bwMode="auto">
          <a:xfrm>
            <a:off x="1524000" y="19812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26" name="Oval 14"/>
          <p:cNvSpPr>
            <a:spLocks noChangeArrowheads="1"/>
          </p:cNvSpPr>
          <p:nvPr/>
        </p:nvSpPr>
        <p:spPr bwMode="auto">
          <a:xfrm>
            <a:off x="1905000" y="21336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27" name="Oval 15"/>
          <p:cNvSpPr>
            <a:spLocks noChangeArrowheads="1"/>
          </p:cNvSpPr>
          <p:nvPr/>
        </p:nvSpPr>
        <p:spPr bwMode="auto">
          <a:xfrm>
            <a:off x="1905000" y="25908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28" name="AutoShape 16"/>
          <p:cNvSpPr>
            <a:spLocks noChangeArrowheads="1"/>
          </p:cNvSpPr>
          <p:nvPr/>
        </p:nvSpPr>
        <p:spPr bwMode="auto">
          <a:xfrm>
            <a:off x="1371600" y="25146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29" name="AutoShape 17"/>
          <p:cNvSpPr>
            <a:spLocks noChangeArrowheads="1"/>
          </p:cNvSpPr>
          <p:nvPr/>
        </p:nvSpPr>
        <p:spPr bwMode="auto">
          <a:xfrm>
            <a:off x="1600200" y="22098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30" name="AutoShape 18"/>
          <p:cNvSpPr>
            <a:spLocks noChangeArrowheads="1"/>
          </p:cNvSpPr>
          <p:nvPr/>
        </p:nvSpPr>
        <p:spPr bwMode="auto">
          <a:xfrm>
            <a:off x="1143000" y="32766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31" name="AutoShape 19"/>
          <p:cNvSpPr>
            <a:spLocks noChangeArrowheads="1"/>
          </p:cNvSpPr>
          <p:nvPr/>
        </p:nvSpPr>
        <p:spPr bwMode="auto">
          <a:xfrm>
            <a:off x="1447800" y="38100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32" name="AutoShape 20"/>
          <p:cNvSpPr>
            <a:spLocks noChangeArrowheads="1"/>
          </p:cNvSpPr>
          <p:nvPr/>
        </p:nvSpPr>
        <p:spPr bwMode="auto">
          <a:xfrm>
            <a:off x="1752600" y="32766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33" name="AutoShape 21"/>
          <p:cNvSpPr>
            <a:spLocks noChangeArrowheads="1"/>
          </p:cNvSpPr>
          <p:nvPr/>
        </p:nvSpPr>
        <p:spPr bwMode="auto">
          <a:xfrm>
            <a:off x="1143000" y="44196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34" name="AutoShape 22"/>
          <p:cNvSpPr>
            <a:spLocks noChangeArrowheads="1"/>
          </p:cNvSpPr>
          <p:nvPr/>
        </p:nvSpPr>
        <p:spPr bwMode="auto">
          <a:xfrm>
            <a:off x="1828800" y="42672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35" name="Oval 23"/>
          <p:cNvSpPr>
            <a:spLocks noChangeArrowheads="1"/>
          </p:cNvSpPr>
          <p:nvPr/>
        </p:nvSpPr>
        <p:spPr bwMode="auto">
          <a:xfrm>
            <a:off x="1981200" y="38862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36" name="Oval 24"/>
          <p:cNvSpPr>
            <a:spLocks noChangeArrowheads="1"/>
          </p:cNvSpPr>
          <p:nvPr/>
        </p:nvSpPr>
        <p:spPr bwMode="auto">
          <a:xfrm>
            <a:off x="4572000" y="36576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37" name="Oval 25"/>
          <p:cNvSpPr>
            <a:spLocks noChangeArrowheads="1"/>
          </p:cNvSpPr>
          <p:nvPr/>
        </p:nvSpPr>
        <p:spPr bwMode="auto">
          <a:xfrm>
            <a:off x="4343400" y="44958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38" name="Oval 26"/>
          <p:cNvSpPr>
            <a:spLocks noChangeArrowheads="1"/>
          </p:cNvSpPr>
          <p:nvPr/>
        </p:nvSpPr>
        <p:spPr bwMode="auto">
          <a:xfrm>
            <a:off x="4267200" y="32004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39" name="Oval 27"/>
          <p:cNvSpPr>
            <a:spLocks noChangeArrowheads="1"/>
          </p:cNvSpPr>
          <p:nvPr/>
        </p:nvSpPr>
        <p:spPr bwMode="auto">
          <a:xfrm>
            <a:off x="5334000" y="32004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40" name="Oval 28"/>
          <p:cNvSpPr>
            <a:spLocks noChangeArrowheads="1"/>
          </p:cNvSpPr>
          <p:nvPr/>
        </p:nvSpPr>
        <p:spPr bwMode="auto">
          <a:xfrm>
            <a:off x="4648200" y="29718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41" name="Oval 29"/>
          <p:cNvSpPr>
            <a:spLocks noChangeArrowheads="1"/>
          </p:cNvSpPr>
          <p:nvPr/>
        </p:nvSpPr>
        <p:spPr bwMode="auto">
          <a:xfrm>
            <a:off x="5181600" y="40386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42" name="AutoShape 30"/>
          <p:cNvSpPr>
            <a:spLocks noChangeArrowheads="1"/>
          </p:cNvSpPr>
          <p:nvPr/>
        </p:nvSpPr>
        <p:spPr bwMode="auto">
          <a:xfrm>
            <a:off x="4648200" y="39624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43" name="AutoShape 31"/>
          <p:cNvSpPr>
            <a:spLocks noChangeArrowheads="1"/>
          </p:cNvSpPr>
          <p:nvPr/>
        </p:nvSpPr>
        <p:spPr bwMode="auto">
          <a:xfrm>
            <a:off x="5410200" y="45720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44" name="Oval 32"/>
          <p:cNvSpPr>
            <a:spLocks noChangeArrowheads="1"/>
          </p:cNvSpPr>
          <p:nvPr/>
        </p:nvSpPr>
        <p:spPr bwMode="auto">
          <a:xfrm>
            <a:off x="4114800" y="39624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45" name="AutoShape 33"/>
          <p:cNvSpPr>
            <a:spLocks noChangeArrowheads="1"/>
          </p:cNvSpPr>
          <p:nvPr/>
        </p:nvSpPr>
        <p:spPr bwMode="auto">
          <a:xfrm>
            <a:off x="6019800" y="33528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46" name="AutoShape 34"/>
          <p:cNvSpPr>
            <a:spLocks noChangeArrowheads="1"/>
          </p:cNvSpPr>
          <p:nvPr/>
        </p:nvSpPr>
        <p:spPr bwMode="auto">
          <a:xfrm>
            <a:off x="5943600" y="41148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47" name="AutoShape 35"/>
          <p:cNvSpPr>
            <a:spLocks noChangeArrowheads="1"/>
          </p:cNvSpPr>
          <p:nvPr/>
        </p:nvSpPr>
        <p:spPr bwMode="auto">
          <a:xfrm>
            <a:off x="6934200" y="32766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48" name="AutoShape 36"/>
          <p:cNvSpPr>
            <a:spLocks noChangeArrowheads="1"/>
          </p:cNvSpPr>
          <p:nvPr/>
        </p:nvSpPr>
        <p:spPr bwMode="auto">
          <a:xfrm>
            <a:off x="6324600" y="44196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49" name="AutoShape 37"/>
          <p:cNvSpPr>
            <a:spLocks noChangeArrowheads="1"/>
          </p:cNvSpPr>
          <p:nvPr/>
        </p:nvSpPr>
        <p:spPr bwMode="auto">
          <a:xfrm>
            <a:off x="7010400" y="42672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50" name="Oval 38"/>
          <p:cNvSpPr>
            <a:spLocks noChangeArrowheads="1"/>
          </p:cNvSpPr>
          <p:nvPr/>
        </p:nvSpPr>
        <p:spPr bwMode="auto">
          <a:xfrm>
            <a:off x="6934200" y="29718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52" name="Oval 40"/>
          <p:cNvSpPr>
            <a:spLocks noChangeArrowheads="1"/>
          </p:cNvSpPr>
          <p:nvPr/>
        </p:nvSpPr>
        <p:spPr bwMode="auto">
          <a:xfrm>
            <a:off x="7391400" y="37338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53" name="AutoShape 41"/>
          <p:cNvSpPr>
            <a:spLocks noChangeArrowheads="1"/>
          </p:cNvSpPr>
          <p:nvPr/>
        </p:nvSpPr>
        <p:spPr bwMode="auto">
          <a:xfrm>
            <a:off x="6477000" y="37338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54" name="Oval 42"/>
          <p:cNvSpPr>
            <a:spLocks noChangeArrowheads="1"/>
          </p:cNvSpPr>
          <p:nvPr/>
        </p:nvSpPr>
        <p:spPr bwMode="auto">
          <a:xfrm>
            <a:off x="4572000" y="54102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55" name="Oval 43"/>
          <p:cNvSpPr>
            <a:spLocks noChangeArrowheads="1"/>
          </p:cNvSpPr>
          <p:nvPr/>
        </p:nvSpPr>
        <p:spPr bwMode="auto">
          <a:xfrm>
            <a:off x="4343400" y="57150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56" name="Oval 44"/>
          <p:cNvSpPr>
            <a:spLocks noChangeArrowheads="1"/>
          </p:cNvSpPr>
          <p:nvPr/>
        </p:nvSpPr>
        <p:spPr bwMode="auto">
          <a:xfrm>
            <a:off x="4343400" y="51816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57" name="Oval 45"/>
          <p:cNvSpPr>
            <a:spLocks noChangeArrowheads="1"/>
          </p:cNvSpPr>
          <p:nvPr/>
        </p:nvSpPr>
        <p:spPr bwMode="auto">
          <a:xfrm>
            <a:off x="4800600" y="51816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58" name="Oval 46"/>
          <p:cNvSpPr>
            <a:spLocks noChangeArrowheads="1"/>
          </p:cNvSpPr>
          <p:nvPr/>
        </p:nvSpPr>
        <p:spPr bwMode="auto">
          <a:xfrm>
            <a:off x="5181600" y="53340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59" name="Oval 47"/>
          <p:cNvSpPr>
            <a:spLocks noChangeArrowheads="1"/>
          </p:cNvSpPr>
          <p:nvPr/>
        </p:nvSpPr>
        <p:spPr bwMode="auto">
          <a:xfrm>
            <a:off x="5181600" y="57912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60" name="AutoShape 48"/>
          <p:cNvSpPr>
            <a:spLocks noChangeArrowheads="1"/>
          </p:cNvSpPr>
          <p:nvPr/>
        </p:nvSpPr>
        <p:spPr bwMode="auto">
          <a:xfrm>
            <a:off x="4648200" y="57150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61" name="AutoShape 49"/>
          <p:cNvSpPr>
            <a:spLocks noChangeArrowheads="1"/>
          </p:cNvSpPr>
          <p:nvPr/>
        </p:nvSpPr>
        <p:spPr bwMode="auto">
          <a:xfrm>
            <a:off x="4876800" y="5410200"/>
            <a:ext cx="304800" cy="304800"/>
          </a:xfrm>
          <a:prstGeom prst="star4">
            <a:avLst>
              <a:gd name="adj" fmla="val 12500"/>
            </a:avLst>
          </a:prstGeom>
          <a:solidFill>
            <a:srgbClr val="FFFF00"/>
          </a:solidFill>
          <a:ln w="9525">
            <a:solidFill>
              <a:schemeClr val="tx1"/>
            </a:solidFill>
            <a:miter lim="800000"/>
            <a:headEnd/>
            <a:tailEnd/>
          </a:ln>
          <a:effectLst/>
        </p:spPr>
        <p:txBody>
          <a:bodyPr wrap="none" anchor="ctr"/>
          <a:lstStyle/>
          <a:p>
            <a:endParaRPr lang="en-US"/>
          </a:p>
        </p:txBody>
      </p:sp>
      <p:sp>
        <p:nvSpPr>
          <p:cNvPr id="218163" name="Oval 51"/>
          <p:cNvSpPr>
            <a:spLocks noChangeArrowheads="1"/>
          </p:cNvSpPr>
          <p:nvPr/>
        </p:nvSpPr>
        <p:spPr bwMode="auto">
          <a:xfrm>
            <a:off x="5562600" y="60198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64" name="Oval 52"/>
          <p:cNvSpPr>
            <a:spLocks noChangeArrowheads="1"/>
          </p:cNvSpPr>
          <p:nvPr/>
        </p:nvSpPr>
        <p:spPr bwMode="auto">
          <a:xfrm>
            <a:off x="5562600" y="52578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65" name="Oval 53"/>
          <p:cNvSpPr>
            <a:spLocks noChangeArrowheads="1"/>
          </p:cNvSpPr>
          <p:nvPr/>
        </p:nvSpPr>
        <p:spPr bwMode="auto">
          <a:xfrm>
            <a:off x="5486400" y="55626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66" name="Oval 54"/>
          <p:cNvSpPr>
            <a:spLocks noChangeArrowheads="1"/>
          </p:cNvSpPr>
          <p:nvPr/>
        </p:nvSpPr>
        <p:spPr bwMode="auto">
          <a:xfrm>
            <a:off x="4038600" y="59436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8167" name="Oval 55"/>
          <p:cNvSpPr>
            <a:spLocks noChangeArrowheads="1"/>
          </p:cNvSpPr>
          <p:nvPr/>
        </p:nvSpPr>
        <p:spPr bwMode="auto">
          <a:xfrm>
            <a:off x="4114800" y="5410200"/>
            <a:ext cx="2286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Decision Tree Induction</a:t>
            </a:r>
          </a:p>
        </p:txBody>
      </p:sp>
      <p:sp>
        <p:nvSpPr>
          <p:cNvPr id="27651" name="Rectangle 3"/>
          <p:cNvSpPr>
            <a:spLocks noGrp="1" noChangeArrowheads="1"/>
          </p:cNvSpPr>
          <p:nvPr>
            <p:ph type="body" idx="1"/>
          </p:nvPr>
        </p:nvSpPr>
        <p:spPr/>
        <p:txBody>
          <a:bodyPr/>
          <a:lstStyle/>
          <a:p>
            <a:r>
              <a:rPr lang="en-US"/>
              <a:t>Many Algorithms:</a:t>
            </a:r>
          </a:p>
          <a:p>
            <a:pPr lvl="1"/>
            <a:r>
              <a:rPr lang="en-US"/>
              <a:t>Hunt’s Algorithm (one of the earliest)</a:t>
            </a:r>
          </a:p>
          <a:p>
            <a:pPr lvl="1"/>
            <a:r>
              <a:rPr lang="en-US"/>
              <a:t>CART</a:t>
            </a:r>
          </a:p>
          <a:p>
            <a:pPr lvl="1"/>
            <a:r>
              <a:rPr lang="en-US"/>
              <a:t>ID3, C4.5</a:t>
            </a:r>
          </a:p>
          <a:p>
            <a:pPr lvl="1"/>
            <a:r>
              <a:rPr lang="en-US"/>
              <a:t>SLIQ,SPRINT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General Structure of Hunt’s Algorithm</a:t>
            </a:r>
          </a:p>
        </p:txBody>
      </p:sp>
      <p:sp>
        <p:nvSpPr>
          <p:cNvPr id="28675" name="Rectangle 3"/>
          <p:cNvSpPr>
            <a:spLocks noGrp="1" noChangeArrowheads="1"/>
          </p:cNvSpPr>
          <p:nvPr>
            <p:ph type="body" idx="1"/>
          </p:nvPr>
        </p:nvSpPr>
        <p:spPr>
          <a:xfrm>
            <a:off x="457200" y="1600200"/>
            <a:ext cx="4492625" cy="4530725"/>
          </a:xfrm>
        </p:spPr>
        <p:txBody>
          <a:bodyPr/>
          <a:lstStyle/>
          <a:p>
            <a:pPr>
              <a:lnSpc>
                <a:spcPct val="90000"/>
              </a:lnSpc>
            </a:pPr>
            <a:r>
              <a:rPr lang="en-US" sz="2000"/>
              <a:t>Let D</a:t>
            </a:r>
            <a:r>
              <a:rPr lang="en-US" sz="2000" baseline="-25000"/>
              <a:t>t</a:t>
            </a:r>
            <a:r>
              <a:rPr lang="en-US" sz="2000"/>
              <a:t> be the set of training records that reach a node t</a:t>
            </a:r>
          </a:p>
          <a:p>
            <a:pPr>
              <a:lnSpc>
                <a:spcPct val="90000"/>
              </a:lnSpc>
            </a:pPr>
            <a:r>
              <a:rPr lang="en-US" sz="2000"/>
              <a:t>General Procedure:</a:t>
            </a:r>
          </a:p>
          <a:p>
            <a:pPr lvl="1">
              <a:lnSpc>
                <a:spcPct val="90000"/>
              </a:lnSpc>
            </a:pPr>
            <a:r>
              <a:rPr lang="en-US" sz="1800"/>
              <a:t>If D</a:t>
            </a:r>
            <a:r>
              <a:rPr lang="en-US" sz="1800" baseline="-25000"/>
              <a:t>t</a:t>
            </a:r>
            <a:r>
              <a:rPr lang="en-US" sz="1800"/>
              <a:t> contains records that belong the same class y</a:t>
            </a:r>
            <a:r>
              <a:rPr lang="en-US" sz="1800" baseline="-25000"/>
              <a:t>t</a:t>
            </a:r>
            <a:r>
              <a:rPr lang="en-US" sz="1800"/>
              <a:t>, then t is a leaf node labeled as y</a:t>
            </a:r>
            <a:r>
              <a:rPr lang="en-US" sz="1800" baseline="-25000"/>
              <a:t>t</a:t>
            </a:r>
          </a:p>
          <a:p>
            <a:pPr lvl="1">
              <a:lnSpc>
                <a:spcPct val="90000"/>
              </a:lnSpc>
            </a:pPr>
            <a:r>
              <a:rPr lang="en-US" sz="1800"/>
              <a:t>If D</a:t>
            </a:r>
            <a:r>
              <a:rPr lang="en-US" sz="1800" baseline="-25000"/>
              <a:t>t</a:t>
            </a:r>
            <a:r>
              <a:rPr lang="en-US" sz="1800"/>
              <a:t> is an empty set, then t is a leaf node labeled by the default class, y</a:t>
            </a:r>
            <a:r>
              <a:rPr lang="en-US" sz="1800" baseline="-25000"/>
              <a:t>d</a:t>
            </a:r>
          </a:p>
          <a:p>
            <a:pPr lvl="1">
              <a:lnSpc>
                <a:spcPct val="90000"/>
              </a:lnSpc>
            </a:pPr>
            <a:r>
              <a:rPr lang="en-US" sz="1800"/>
              <a:t>If D</a:t>
            </a:r>
            <a:r>
              <a:rPr lang="en-US" sz="1800" baseline="-25000"/>
              <a:t>t</a:t>
            </a:r>
            <a:r>
              <a:rPr lang="en-US" sz="1800"/>
              <a:t> contains records that belong to more than one class, use an attribute test to split the data into smaller subsets. Recursively apply the procedure to each subset.</a:t>
            </a:r>
          </a:p>
        </p:txBody>
      </p:sp>
      <p:graphicFrame>
        <p:nvGraphicFramePr>
          <p:cNvPr id="28676" name="Object 4"/>
          <p:cNvGraphicFramePr>
            <a:graphicFrameLocks noChangeAspect="1"/>
          </p:cNvGraphicFramePr>
          <p:nvPr/>
        </p:nvGraphicFramePr>
        <p:xfrm>
          <a:off x="5665788" y="1524000"/>
          <a:ext cx="3021012" cy="3124200"/>
        </p:xfrm>
        <a:graphic>
          <a:graphicData uri="http://schemas.openxmlformats.org/presentationml/2006/ole">
            <p:oleObj spid="_x0000_s28676" name="Document" r:id="rId3" imgW="5415994" imgH="5778378" progId="Word.Document.8">
              <p:embed/>
            </p:oleObj>
          </a:graphicData>
        </a:graphic>
      </p:graphicFrame>
      <p:sp>
        <p:nvSpPr>
          <p:cNvPr id="28677" name="Oval 5"/>
          <p:cNvSpPr>
            <a:spLocks noChangeArrowheads="1"/>
          </p:cNvSpPr>
          <p:nvPr/>
        </p:nvSpPr>
        <p:spPr bwMode="auto">
          <a:xfrm>
            <a:off x="6019800" y="5181600"/>
            <a:ext cx="1447800" cy="762000"/>
          </a:xfrm>
          <a:prstGeom prst="ellipse">
            <a:avLst/>
          </a:prstGeom>
          <a:noFill/>
          <a:ln w="38100">
            <a:solidFill>
              <a:srgbClr val="FF0000"/>
            </a:solidFill>
            <a:round/>
            <a:headEnd/>
            <a:tailEnd/>
          </a:ln>
          <a:effectLst/>
        </p:spPr>
        <p:txBody>
          <a:bodyPr wrap="none" anchor="ctr"/>
          <a:lstStyle/>
          <a:p>
            <a:endParaRPr lang="en-US"/>
          </a:p>
        </p:txBody>
      </p:sp>
      <p:sp>
        <p:nvSpPr>
          <p:cNvPr id="28678" name="Line 6"/>
          <p:cNvSpPr>
            <a:spLocks noChangeShapeType="1"/>
          </p:cNvSpPr>
          <p:nvPr/>
        </p:nvSpPr>
        <p:spPr bwMode="auto">
          <a:xfrm flipH="1">
            <a:off x="5715000" y="5943600"/>
            <a:ext cx="990600" cy="381000"/>
          </a:xfrm>
          <a:prstGeom prst="line">
            <a:avLst/>
          </a:prstGeom>
          <a:noFill/>
          <a:ln w="12700">
            <a:solidFill>
              <a:schemeClr val="tx1"/>
            </a:solidFill>
            <a:round/>
            <a:headEnd/>
            <a:tailEnd type="triangle" w="med" len="med"/>
          </a:ln>
          <a:effectLst/>
        </p:spPr>
        <p:txBody>
          <a:bodyPr/>
          <a:lstStyle/>
          <a:p>
            <a:endParaRPr lang="en-US"/>
          </a:p>
        </p:txBody>
      </p:sp>
      <p:sp>
        <p:nvSpPr>
          <p:cNvPr id="28679" name="Line 7"/>
          <p:cNvSpPr>
            <a:spLocks noChangeShapeType="1"/>
          </p:cNvSpPr>
          <p:nvPr/>
        </p:nvSpPr>
        <p:spPr bwMode="auto">
          <a:xfrm>
            <a:off x="6858000" y="5943600"/>
            <a:ext cx="0" cy="533400"/>
          </a:xfrm>
          <a:prstGeom prst="line">
            <a:avLst/>
          </a:prstGeom>
          <a:noFill/>
          <a:ln w="12700">
            <a:solidFill>
              <a:schemeClr val="tx1"/>
            </a:solidFill>
            <a:round/>
            <a:headEnd/>
            <a:tailEnd type="triangle" w="med" len="med"/>
          </a:ln>
          <a:effectLst/>
        </p:spPr>
        <p:txBody>
          <a:bodyPr/>
          <a:lstStyle/>
          <a:p>
            <a:endParaRPr lang="en-US"/>
          </a:p>
        </p:txBody>
      </p:sp>
      <p:sp>
        <p:nvSpPr>
          <p:cNvPr id="28680" name="Line 8"/>
          <p:cNvSpPr>
            <a:spLocks noChangeShapeType="1"/>
          </p:cNvSpPr>
          <p:nvPr/>
        </p:nvSpPr>
        <p:spPr bwMode="auto">
          <a:xfrm>
            <a:off x="7010400" y="5943600"/>
            <a:ext cx="990600" cy="381000"/>
          </a:xfrm>
          <a:prstGeom prst="line">
            <a:avLst/>
          </a:prstGeom>
          <a:noFill/>
          <a:ln w="12700">
            <a:solidFill>
              <a:schemeClr val="tx1"/>
            </a:solidFill>
            <a:round/>
            <a:headEnd/>
            <a:tailEnd type="triangle" w="med" len="med"/>
          </a:ln>
          <a:effectLst/>
        </p:spPr>
        <p:txBody>
          <a:bodyPr/>
          <a:lstStyle/>
          <a:p>
            <a:endParaRPr lang="en-US"/>
          </a:p>
        </p:txBody>
      </p:sp>
      <p:sp>
        <p:nvSpPr>
          <p:cNvPr id="28681" name="Line 9"/>
          <p:cNvSpPr>
            <a:spLocks noChangeShapeType="1"/>
          </p:cNvSpPr>
          <p:nvPr/>
        </p:nvSpPr>
        <p:spPr bwMode="auto">
          <a:xfrm flipH="1">
            <a:off x="6705600" y="4800600"/>
            <a:ext cx="228600" cy="381000"/>
          </a:xfrm>
          <a:prstGeom prst="line">
            <a:avLst/>
          </a:prstGeom>
          <a:noFill/>
          <a:ln w="12700">
            <a:solidFill>
              <a:schemeClr val="tx1"/>
            </a:solidFill>
            <a:round/>
            <a:headEnd/>
            <a:tailEnd type="triangle" w="med" len="med"/>
          </a:ln>
          <a:effectLst/>
        </p:spPr>
        <p:txBody>
          <a:bodyPr/>
          <a:lstStyle/>
          <a:p>
            <a:endParaRPr lang="en-US"/>
          </a:p>
        </p:txBody>
      </p:sp>
      <p:sp>
        <p:nvSpPr>
          <p:cNvPr id="28682" name="Text Box 10"/>
          <p:cNvSpPr txBox="1">
            <a:spLocks noChangeArrowheads="1"/>
          </p:cNvSpPr>
          <p:nvPr/>
        </p:nvSpPr>
        <p:spPr bwMode="auto">
          <a:xfrm>
            <a:off x="6934200" y="4648200"/>
            <a:ext cx="609600" cy="396875"/>
          </a:xfrm>
          <a:prstGeom prst="rect">
            <a:avLst/>
          </a:prstGeom>
          <a:noFill/>
          <a:ln w="12700">
            <a:noFill/>
            <a:miter lim="800000"/>
            <a:headEnd/>
            <a:tailEnd/>
          </a:ln>
          <a:effectLst/>
        </p:spPr>
        <p:txBody>
          <a:bodyPr>
            <a:spAutoFit/>
          </a:bodyPr>
          <a:lstStyle/>
          <a:p>
            <a:pPr eaLnBrk="0" hangingPunct="0">
              <a:spcBef>
                <a:spcPct val="50000"/>
              </a:spcBef>
            </a:pPr>
            <a:r>
              <a:rPr lang="en-US" sz="2000" b="1"/>
              <a:t>D</a:t>
            </a:r>
            <a:r>
              <a:rPr lang="en-US" sz="2000" b="1" baseline="-25000"/>
              <a:t>t</a:t>
            </a:r>
          </a:p>
        </p:txBody>
      </p:sp>
      <p:sp>
        <p:nvSpPr>
          <p:cNvPr id="28683" name="Text Box 11"/>
          <p:cNvSpPr txBox="1">
            <a:spLocks noChangeArrowheads="1"/>
          </p:cNvSpPr>
          <p:nvPr/>
        </p:nvSpPr>
        <p:spPr bwMode="auto">
          <a:xfrm>
            <a:off x="6553200" y="5334000"/>
            <a:ext cx="381000" cy="457200"/>
          </a:xfrm>
          <a:prstGeom prst="rect">
            <a:avLst/>
          </a:prstGeom>
          <a:noFill/>
          <a:ln w="12700">
            <a:noFill/>
            <a:miter lim="800000"/>
            <a:headEnd/>
            <a:tailEnd/>
          </a:ln>
          <a:effectLst/>
        </p:spPr>
        <p:txBody>
          <a:bodyPr>
            <a:spAutoFit/>
          </a:bodyPr>
          <a:lstStyle/>
          <a:p>
            <a:pPr eaLnBrk="0" hangingPunct="0">
              <a:spcBef>
                <a:spcPct val="50000"/>
              </a:spcBef>
            </a:pPr>
            <a:r>
              <a:rPr lang="en-US" sz="2400" b="1"/>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304800"/>
            <a:ext cx="8229600" cy="1139825"/>
          </a:xfrm>
        </p:spPr>
        <p:txBody>
          <a:bodyPr/>
          <a:lstStyle/>
          <a:p>
            <a:r>
              <a:rPr lang="en-US"/>
              <a:t>Hunt’s Algorithm</a:t>
            </a:r>
          </a:p>
        </p:txBody>
      </p:sp>
      <p:sp>
        <p:nvSpPr>
          <p:cNvPr id="29699" name="Rectangle 3"/>
          <p:cNvSpPr>
            <a:spLocks noChangeArrowheads="1"/>
          </p:cNvSpPr>
          <p:nvPr/>
        </p:nvSpPr>
        <p:spPr bwMode="auto">
          <a:xfrm>
            <a:off x="457200" y="1887538"/>
            <a:ext cx="576263" cy="414337"/>
          </a:xfrm>
          <a:prstGeom prst="rect">
            <a:avLst/>
          </a:prstGeom>
          <a:solidFill>
            <a:srgbClr val="FFFFFF"/>
          </a:solidFill>
          <a:ln w="25400">
            <a:solidFill>
              <a:srgbClr val="3366FF"/>
            </a:solidFill>
            <a:miter lim="800000"/>
            <a:headEnd/>
            <a:tailEnd/>
          </a:ln>
          <a:effectLst/>
        </p:spPr>
        <p:txBody>
          <a:bodyPr wrap="none" anchor="ctr"/>
          <a:lstStyle/>
          <a:p>
            <a:pPr algn="ctr" eaLnBrk="0" hangingPunct="0"/>
            <a:r>
              <a:rPr lang="en-US" sz="1400">
                <a:latin typeface="Times New Roman" pitchFamily="18" charset="0"/>
              </a:rPr>
              <a:t>Don’t </a:t>
            </a:r>
          </a:p>
          <a:p>
            <a:pPr algn="ctr" eaLnBrk="0" hangingPunct="0"/>
            <a:r>
              <a:rPr lang="en-US" sz="1400">
                <a:latin typeface="Times New Roman" pitchFamily="18" charset="0"/>
              </a:rPr>
              <a:t>Cheat</a:t>
            </a:r>
            <a:endParaRPr lang="en-US" sz="2400">
              <a:latin typeface="Times New Roman" pitchFamily="18" charset="0"/>
            </a:endParaRPr>
          </a:p>
        </p:txBody>
      </p:sp>
      <p:grpSp>
        <p:nvGrpSpPr>
          <p:cNvPr id="29700" name="Group 4"/>
          <p:cNvGrpSpPr>
            <a:grpSpLocks/>
          </p:cNvGrpSpPr>
          <p:nvPr/>
        </p:nvGrpSpPr>
        <p:grpSpPr bwMode="auto">
          <a:xfrm>
            <a:off x="1143000" y="1582738"/>
            <a:ext cx="2168525" cy="1262062"/>
            <a:chOff x="624" y="720"/>
            <a:chExt cx="1366" cy="795"/>
          </a:xfrm>
        </p:grpSpPr>
        <p:grpSp>
          <p:nvGrpSpPr>
            <p:cNvPr id="29701" name="Group 5"/>
            <p:cNvGrpSpPr>
              <a:grpSpLocks/>
            </p:cNvGrpSpPr>
            <p:nvPr/>
          </p:nvGrpSpPr>
          <p:grpSpPr bwMode="auto">
            <a:xfrm>
              <a:off x="864" y="720"/>
              <a:ext cx="1126" cy="795"/>
              <a:chOff x="480" y="2640"/>
              <a:chExt cx="1126" cy="795"/>
            </a:xfrm>
          </p:grpSpPr>
          <p:sp>
            <p:nvSpPr>
              <p:cNvPr id="29702" name="Oval 6"/>
              <p:cNvSpPr>
                <a:spLocks noChangeArrowheads="1"/>
              </p:cNvSpPr>
              <p:nvPr/>
            </p:nvSpPr>
            <p:spPr bwMode="auto">
              <a:xfrm>
                <a:off x="807" y="2640"/>
                <a:ext cx="436" cy="272"/>
              </a:xfrm>
              <a:prstGeom prst="ellipse">
                <a:avLst/>
              </a:prstGeom>
              <a:solidFill>
                <a:srgbClr val="FFFFFF"/>
              </a:solidFill>
              <a:ln w="25400">
                <a:solidFill>
                  <a:srgbClr val="3366FF"/>
                </a:solidFill>
                <a:round/>
                <a:headEnd/>
                <a:tailEnd/>
              </a:ln>
              <a:effectLst/>
            </p:spPr>
            <p:txBody>
              <a:bodyPr wrap="none" anchor="ctr"/>
              <a:lstStyle/>
              <a:p>
                <a:pPr algn="ctr" eaLnBrk="0" hangingPunct="0"/>
                <a:r>
                  <a:rPr lang="en-US" sz="1600">
                    <a:solidFill>
                      <a:srgbClr val="0033CC"/>
                    </a:solidFill>
                    <a:latin typeface="Times New Roman" pitchFamily="18" charset="0"/>
                  </a:rPr>
                  <a:t>Refund</a:t>
                </a:r>
                <a:endParaRPr lang="en-US" sz="1600">
                  <a:latin typeface="Times New Roman" pitchFamily="18" charset="0"/>
                </a:endParaRPr>
              </a:p>
            </p:txBody>
          </p:sp>
          <p:sp>
            <p:nvSpPr>
              <p:cNvPr id="29703" name="Line 7"/>
              <p:cNvSpPr>
                <a:spLocks noChangeShapeType="1"/>
              </p:cNvSpPr>
              <p:nvPr/>
            </p:nvSpPr>
            <p:spPr bwMode="auto">
              <a:xfrm flipH="1">
                <a:off x="661" y="2912"/>
                <a:ext cx="364" cy="224"/>
              </a:xfrm>
              <a:prstGeom prst="line">
                <a:avLst/>
              </a:prstGeom>
              <a:noFill/>
              <a:ln w="25400">
                <a:solidFill>
                  <a:srgbClr val="3366FF"/>
                </a:solidFill>
                <a:round/>
                <a:headEnd/>
                <a:tailEnd/>
              </a:ln>
              <a:effectLst/>
            </p:spPr>
            <p:txBody>
              <a:bodyPr wrap="none" anchor="ctr"/>
              <a:lstStyle/>
              <a:p>
                <a:endParaRPr lang="en-US"/>
              </a:p>
            </p:txBody>
          </p:sp>
          <p:sp>
            <p:nvSpPr>
              <p:cNvPr id="29704" name="Line 8"/>
              <p:cNvSpPr>
                <a:spLocks noChangeShapeType="1"/>
              </p:cNvSpPr>
              <p:nvPr/>
            </p:nvSpPr>
            <p:spPr bwMode="auto">
              <a:xfrm>
                <a:off x="1025" y="2912"/>
                <a:ext cx="363" cy="224"/>
              </a:xfrm>
              <a:prstGeom prst="line">
                <a:avLst/>
              </a:prstGeom>
              <a:noFill/>
              <a:ln w="25400">
                <a:solidFill>
                  <a:srgbClr val="3366FF"/>
                </a:solidFill>
                <a:round/>
                <a:headEnd/>
                <a:tailEnd/>
              </a:ln>
              <a:effectLst/>
            </p:spPr>
            <p:txBody>
              <a:bodyPr wrap="none" anchor="ctr"/>
              <a:lstStyle/>
              <a:p>
                <a:endParaRPr lang="en-US"/>
              </a:p>
            </p:txBody>
          </p:sp>
          <p:sp>
            <p:nvSpPr>
              <p:cNvPr id="29705" name="Rectangle 9"/>
              <p:cNvSpPr>
                <a:spLocks noChangeArrowheads="1"/>
              </p:cNvSpPr>
              <p:nvPr/>
            </p:nvSpPr>
            <p:spPr bwMode="auto">
              <a:xfrm>
                <a:off x="480" y="3136"/>
                <a:ext cx="363" cy="299"/>
              </a:xfrm>
              <a:prstGeom prst="rect">
                <a:avLst/>
              </a:prstGeom>
              <a:solidFill>
                <a:srgbClr val="FFFFFF"/>
              </a:solidFill>
              <a:ln w="50800" cmpd="thickThin">
                <a:solidFill>
                  <a:schemeClr val="tx1"/>
                </a:solidFill>
                <a:miter lim="800000"/>
                <a:headEnd/>
                <a:tailEnd/>
              </a:ln>
              <a:effectLst/>
            </p:spPr>
            <p:txBody>
              <a:bodyPr wrap="none" anchor="ctr"/>
              <a:lstStyle/>
              <a:p>
                <a:pPr algn="ctr" eaLnBrk="0" hangingPunct="0"/>
                <a:r>
                  <a:rPr lang="en-US" sz="1400">
                    <a:latin typeface="Times New Roman" pitchFamily="18" charset="0"/>
                  </a:rPr>
                  <a:t>Don’t </a:t>
                </a:r>
              </a:p>
              <a:p>
                <a:pPr algn="ctr" eaLnBrk="0" hangingPunct="0"/>
                <a:r>
                  <a:rPr lang="en-US" sz="1400">
                    <a:latin typeface="Times New Roman" pitchFamily="18" charset="0"/>
                  </a:rPr>
                  <a:t>Cheat</a:t>
                </a:r>
                <a:endParaRPr lang="en-US">
                  <a:latin typeface="Times New Roman" pitchFamily="18" charset="0"/>
                </a:endParaRPr>
              </a:p>
            </p:txBody>
          </p:sp>
          <p:sp>
            <p:nvSpPr>
              <p:cNvPr id="29706" name="Rectangle 10"/>
              <p:cNvSpPr>
                <a:spLocks noChangeArrowheads="1"/>
              </p:cNvSpPr>
              <p:nvPr/>
            </p:nvSpPr>
            <p:spPr bwMode="auto">
              <a:xfrm>
                <a:off x="1243" y="3136"/>
                <a:ext cx="363" cy="261"/>
              </a:xfrm>
              <a:prstGeom prst="rect">
                <a:avLst/>
              </a:prstGeom>
              <a:solidFill>
                <a:srgbClr val="FFFFFF"/>
              </a:solidFill>
              <a:ln w="25400">
                <a:solidFill>
                  <a:srgbClr val="3366FF"/>
                </a:solidFill>
                <a:miter lim="800000"/>
                <a:headEnd/>
                <a:tailEnd/>
              </a:ln>
              <a:effectLst/>
            </p:spPr>
            <p:txBody>
              <a:bodyPr wrap="none" anchor="ctr"/>
              <a:lstStyle/>
              <a:p>
                <a:pPr algn="ctr" eaLnBrk="0" hangingPunct="0"/>
                <a:r>
                  <a:rPr lang="en-US" sz="1400">
                    <a:latin typeface="Times New Roman" pitchFamily="18" charset="0"/>
                  </a:rPr>
                  <a:t>Don’t </a:t>
                </a:r>
              </a:p>
              <a:p>
                <a:pPr algn="ctr" eaLnBrk="0" hangingPunct="0"/>
                <a:r>
                  <a:rPr lang="en-US" sz="1400">
                    <a:latin typeface="Times New Roman" pitchFamily="18" charset="0"/>
                  </a:rPr>
                  <a:t>Cheat</a:t>
                </a:r>
                <a:endParaRPr lang="en-US" sz="2400">
                  <a:latin typeface="Times New Roman" pitchFamily="18" charset="0"/>
                </a:endParaRPr>
              </a:p>
            </p:txBody>
          </p:sp>
          <p:sp>
            <p:nvSpPr>
              <p:cNvPr id="29707" name="Text Box 11"/>
              <p:cNvSpPr txBox="1">
                <a:spLocks noChangeArrowheads="1"/>
              </p:cNvSpPr>
              <p:nvPr/>
            </p:nvSpPr>
            <p:spPr bwMode="auto">
              <a:xfrm>
                <a:off x="568" y="2869"/>
                <a:ext cx="315" cy="192"/>
              </a:xfrm>
              <a:prstGeom prst="rect">
                <a:avLst/>
              </a:prstGeom>
              <a:noFill/>
              <a:ln w="9525">
                <a:noFill/>
                <a:miter lim="800000"/>
                <a:headEnd/>
                <a:tailEnd/>
              </a:ln>
              <a:effectLst/>
            </p:spPr>
            <p:txBody>
              <a:bodyPr wrap="none" anchor="ctr">
                <a:spAutoFit/>
              </a:bodyPr>
              <a:lstStyle/>
              <a:p>
                <a:pPr algn="ctr" eaLnBrk="0" hangingPunct="0"/>
                <a:r>
                  <a:rPr lang="en-US" sz="1400" b="1">
                    <a:solidFill>
                      <a:srgbClr val="0066FF"/>
                    </a:solidFill>
                  </a:rPr>
                  <a:t>Yes</a:t>
                </a:r>
                <a:endParaRPr lang="en-US">
                  <a:latin typeface="Times New Roman" pitchFamily="18" charset="0"/>
                </a:endParaRPr>
              </a:p>
            </p:txBody>
          </p:sp>
          <p:sp>
            <p:nvSpPr>
              <p:cNvPr id="29708" name="Text Box 12"/>
              <p:cNvSpPr txBox="1">
                <a:spLocks noChangeArrowheads="1"/>
              </p:cNvSpPr>
              <p:nvPr/>
            </p:nvSpPr>
            <p:spPr bwMode="auto">
              <a:xfrm>
                <a:off x="1260" y="2869"/>
                <a:ext cx="265" cy="192"/>
              </a:xfrm>
              <a:prstGeom prst="rect">
                <a:avLst/>
              </a:prstGeom>
              <a:noFill/>
              <a:ln w="9525">
                <a:noFill/>
                <a:miter lim="800000"/>
                <a:headEnd/>
                <a:tailEnd/>
              </a:ln>
              <a:effectLst/>
            </p:spPr>
            <p:txBody>
              <a:bodyPr wrap="none" anchor="ctr">
                <a:spAutoFit/>
              </a:bodyPr>
              <a:lstStyle/>
              <a:p>
                <a:pPr algn="ctr" eaLnBrk="0" hangingPunct="0"/>
                <a:r>
                  <a:rPr lang="en-US" sz="1400" b="1">
                    <a:solidFill>
                      <a:srgbClr val="0066FF"/>
                    </a:solidFill>
                  </a:rPr>
                  <a:t>No</a:t>
                </a:r>
                <a:endParaRPr lang="en-US" sz="2400">
                  <a:latin typeface="Times New Roman" pitchFamily="18" charset="0"/>
                </a:endParaRPr>
              </a:p>
            </p:txBody>
          </p:sp>
        </p:grpSp>
        <p:sp>
          <p:nvSpPr>
            <p:cNvPr id="29709" name="Line 13"/>
            <p:cNvSpPr>
              <a:spLocks noChangeShapeType="1"/>
            </p:cNvSpPr>
            <p:nvPr/>
          </p:nvSpPr>
          <p:spPr bwMode="auto">
            <a:xfrm flipV="1">
              <a:off x="624" y="1056"/>
              <a:ext cx="240" cy="0"/>
            </a:xfrm>
            <a:prstGeom prst="line">
              <a:avLst/>
            </a:prstGeom>
            <a:noFill/>
            <a:ln w="76200" cmpd="tri">
              <a:solidFill>
                <a:srgbClr val="CC3300"/>
              </a:solidFill>
              <a:round/>
              <a:headEnd/>
              <a:tailEnd type="arrow" w="med" len="sm"/>
            </a:ln>
            <a:effectLst/>
          </p:spPr>
          <p:txBody>
            <a:bodyPr wrap="none" anchor="ctr"/>
            <a:lstStyle/>
            <a:p>
              <a:endParaRPr lang="en-US"/>
            </a:p>
          </p:txBody>
        </p:sp>
      </p:grpSp>
      <p:grpSp>
        <p:nvGrpSpPr>
          <p:cNvPr id="29710" name="Group 14"/>
          <p:cNvGrpSpPr>
            <a:grpSpLocks/>
          </p:cNvGrpSpPr>
          <p:nvPr/>
        </p:nvGrpSpPr>
        <p:grpSpPr bwMode="auto">
          <a:xfrm>
            <a:off x="2819400" y="3487738"/>
            <a:ext cx="3325813" cy="3294062"/>
            <a:chOff x="1536" y="1920"/>
            <a:chExt cx="2095" cy="2075"/>
          </a:xfrm>
        </p:grpSpPr>
        <p:grpSp>
          <p:nvGrpSpPr>
            <p:cNvPr id="29711" name="Group 15"/>
            <p:cNvGrpSpPr>
              <a:grpSpLocks/>
            </p:cNvGrpSpPr>
            <p:nvPr/>
          </p:nvGrpSpPr>
          <p:grpSpPr bwMode="auto">
            <a:xfrm>
              <a:off x="1824" y="1920"/>
              <a:ext cx="1807" cy="2075"/>
              <a:chOff x="3840" y="1824"/>
              <a:chExt cx="1807" cy="2075"/>
            </a:xfrm>
          </p:grpSpPr>
          <p:sp>
            <p:nvSpPr>
              <p:cNvPr id="29712" name="Oval 16"/>
              <p:cNvSpPr>
                <a:spLocks noChangeArrowheads="1"/>
              </p:cNvSpPr>
              <p:nvPr/>
            </p:nvSpPr>
            <p:spPr bwMode="auto">
              <a:xfrm>
                <a:off x="4311" y="1824"/>
                <a:ext cx="437" cy="283"/>
              </a:xfrm>
              <a:prstGeom prst="ellipse">
                <a:avLst/>
              </a:prstGeom>
              <a:solidFill>
                <a:srgbClr val="FFFFFF"/>
              </a:solidFill>
              <a:ln w="9525">
                <a:solidFill>
                  <a:schemeClr val="tx1"/>
                </a:solidFill>
                <a:round/>
                <a:headEnd/>
                <a:tailEnd/>
              </a:ln>
              <a:effectLst/>
            </p:spPr>
            <p:txBody>
              <a:bodyPr wrap="none" anchor="ctr"/>
              <a:lstStyle/>
              <a:p>
                <a:pPr algn="ctr" eaLnBrk="0" hangingPunct="0"/>
                <a:r>
                  <a:rPr lang="en-US" sz="1600">
                    <a:latin typeface="Times New Roman" pitchFamily="18" charset="0"/>
                  </a:rPr>
                  <a:t>Refund</a:t>
                </a:r>
                <a:endParaRPr lang="en-US" sz="1400">
                  <a:latin typeface="Times New Roman" pitchFamily="18" charset="0"/>
                </a:endParaRPr>
              </a:p>
            </p:txBody>
          </p:sp>
          <p:sp>
            <p:nvSpPr>
              <p:cNvPr id="29713" name="Line 17"/>
              <p:cNvSpPr>
                <a:spLocks noChangeShapeType="1"/>
              </p:cNvSpPr>
              <p:nvPr/>
            </p:nvSpPr>
            <p:spPr bwMode="auto">
              <a:xfrm flipH="1">
                <a:off x="4166" y="2107"/>
                <a:ext cx="364" cy="224"/>
              </a:xfrm>
              <a:prstGeom prst="line">
                <a:avLst/>
              </a:prstGeom>
              <a:noFill/>
              <a:ln w="9525">
                <a:solidFill>
                  <a:schemeClr val="tx1"/>
                </a:solidFill>
                <a:round/>
                <a:headEnd/>
                <a:tailEnd/>
              </a:ln>
              <a:effectLst/>
            </p:spPr>
            <p:txBody>
              <a:bodyPr wrap="none" anchor="ctr"/>
              <a:lstStyle/>
              <a:p>
                <a:endParaRPr lang="en-US"/>
              </a:p>
            </p:txBody>
          </p:sp>
          <p:sp>
            <p:nvSpPr>
              <p:cNvPr id="29714" name="Line 18"/>
              <p:cNvSpPr>
                <a:spLocks noChangeShapeType="1"/>
              </p:cNvSpPr>
              <p:nvPr/>
            </p:nvSpPr>
            <p:spPr bwMode="auto">
              <a:xfrm>
                <a:off x="4530" y="2107"/>
                <a:ext cx="363" cy="224"/>
              </a:xfrm>
              <a:prstGeom prst="line">
                <a:avLst/>
              </a:prstGeom>
              <a:noFill/>
              <a:ln w="9525">
                <a:solidFill>
                  <a:schemeClr val="tx1"/>
                </a:solidFill>
                <a:round/>
                <a:headEnd/>
                <a:tailEnd/>
              </a:ln>
              <a:effectLst/>
            </p:spPr>
            <p:txBody>
              <a:bodyPr wrap="none" anchor="ctr"/>
              <a:lstStyle/>
              <a:p>
                <a:endParaRPr lang="en-US"/>
              </a:p>
            </p:txBody>
          </p:sp>
          <p:sp>
            <p:nvSpPr>
              <p:cNvPr id="29715" name="Rectangle 19"/>
              <p:cNvSpPr>
                <a:spLocks noChangeArrowheads="1"/>
              </p:cNvSpPr>
              <p:nvPr/>
            </p:nvSpPr>
            <p:spPr bwMode="auto">
              <a:xfrm>
                <a:off x="3984" y="2331"/>
                <a:ext cx="364" cy="298"/>
              </a:xfrm>
              <a:prstGeom prst="rect">
                <a:avLst/>
              </a:prstGeom>
              <a:solidFill>
                <a:srgbClr val="FFFFFF"/>
              </a:solidFill>
              <a:ln w="50800" cmpd="thickThin">
                <a:solidFill>
                  <a:schemeClr val="tx1"/>
                </a:solidFill>
                <a:miter lim="800000"/>
                <a:headEnd/>
                <a:tailEnd/>
              </a:ln>
              <a:effectLst/>
            </p:spPr>
            <p:txBody>
              <a:bodyPr wrap="none" anchor="ctr"/>
              <a:lstStyle/>
              <a:p>
                <a:pPr algn="ctr" eaLnBrk="0" hangingPunct="0"/>
                <a:r>
                  <a:rPr lang="en-US" sz="1400">
                    <a:latin typeface="Times New Roman" pitchFamily="18" charset="0"/>
                  </a:rPr>
                  <a:t>Don’t </a:t>
                </a:r>
              </a:p>
              <a:p>
                <a:pPr algn="ctr" eaLnBrk="0" hangingPunct="0"/>
                <a:r>
                  <a:rPr lang="en-US" sz="1400">
                    <a:latin typeface="Times New Roman" pitchFamily="18" charset="0"/>
                  </a:rPr>
                  <a:t>Cheat</a:t>
                </a:r>
                <a:endParaRPr lang="en-US" sz="2400">
                  <a:latin typeface="Times New Roman" pitchFamily="18" charset="0"/>
                </a:endParaRPr>
              </a:p>
            </p:txBody>
          </p:sp>
          <p:sp>
            <p:nvSpPr>
              <p:cNvPr id="29716" name="Text Box 20"/>
              <p:cNvSpPr txBox="1">
                <a:spLocks noChangeArrowheads="1"/>
              </p:cNvSpPr>
              <p:nvPr/>
            </p:nvSpPr>
            <p:spPr bwMode="auto">
              <a:xfrm>
                <a:off x="4072" y="2062"/>
                <a:ext cx="315" cy="192"/>
              </a:xfrm>
              <a:prstGeom prst="rect">
                <a:avLst/>
              </a:prstGeom>
              <a:noFill/>
              <a:ln w="9525">
                <a:noFill/>
                <a:miter lim="800000"/>
                <a:headEnd/>
                <a:tailEnd/>
              </a:ln>
              <a:effectLst/>
            </p:spPr>
            <p:txBody>
              <a:bodyPr wrap="none" anchor="ctr">
                <a:spAutoFit/>
              </a:bodyPr>
              <a:lstStyle/>
              <a:p>
                <a:pPr algn="ctr" eaLnBrk="0" hangingPunct="0"/>
                <a:r>
                  <a:rPr lang="en-US" sz="1400" b="1"/>
                  <a:t>Yes</a:t>
                </a:r>
                <a:endParaRPr lang="en-US" sz="2400">
                  <a:latin typeface="Times New Roman" pitchFamily="18" charset="0"/>
                </a:endParaRPr>
              </a:p>
            </p:txBody>
          </p:sp>
          <p:sp>
            <p:nvSpPr>
              <p:cNvPr id="29717" name="Text Box 21"/>
              <p:cNvSpPr txBox="1">
                <a:spLocks noChangeArrowheads="1"/>
              </p:cNvSpPr>
              <p:nvPr/>
            </p:nvSpPr>
            <p:spPr bwMode="auto">
              <a:xfrm>
                <a:off x="4765" y="2062"/>
                <a:ext cx="265" cy="192"/>
              </a:xfrm>
              <a:prstGeom prst="rect">
                <a:avLst/>
              </a:prstGeom>
              <a:noFill/>
              <a:ln w="9525">
                <a:noFill/>
                <a:miter lim="800000"/>
                <a:headEnd/>
                <a:tailEnd/>
              </a:ln>
              <a:effectLst/>
            </p:spPr>
            <p:txBody>
              <a:bodyPr wrap="none" anchor="ctr">
                <a:spAutoFit/>
              </a:bodyPr>
              <a:lstStyle/>
              <a:p>
                <a:pPr algn="ctr" eaLnBrk="0" hangingPunct="0"/>
                <a:r>
                  <a:rPr lang="en-US" sz="1400" b="1"/>
                  <a:t>No</a:t>
                </a:r>
                <a:endParaRPr lang="en-US" sz="2400">
                  <a:latin typeface="Times New Roman" pitchFamily="18" charset="0"/>
                </a:endParaRPr>
              </a:p>
            </p:txBody>
          </p:sp>
          <p:sp>
            <p:nvSpPr>
              <p:cNvPr id="29718" name="Oval 22"/>
              <p:cNvSpPr>
                <a:spLocks noChangeArrowheads="1"/>
              </p:cNvSpPr>
              <p:nvPr/>
            </p:nvSpPr>
            <p:spPr bwMode="auto">
              <a:xfrm>
                <a:off x="4639" y="2331"/>
                <a:ext cx="545" cy="373"/>
              </a:xfrm>
              <a:prstGeom prst="ellipse">
                <a:avLst/>
              </a:prstGeom>
              <a:solidFill>
                <a:srgbClr val="FFFFFF"/>
              </a:solidFill>
              <a:ln w="9525">
                <a:solidFill>
                  <a:schemeClr val="tx1"/>
                </a:solidFill>
                <a:round/>
                <a:headEnd/>
                <a:tailEnd/>
              </a:ln>
              <a:effectLst/>
            </p:spPr>
            <p:txBody>
              <a:bodyPr wrap="none" anchor="ctr"/>
              <a:lstStyle/>
              <a:p>
                <a:pPr algn="ctr" eaLnBrk="0" hangingPunct="0"/>
                <a:r>
                  <a:rPr lang="en-US" sz="1600">
                    <a:latin typeface="Times New Roman" pitchFamily="18" charset="0"/>
                  </a:rPr>
                  <a:t>Marital</a:t>
                </a:r>
              </a:p>
              <a:p>
                <a:pPr algn="ctr" eaLnBrk="0" hangingPunct="0"/>
                <a:r>
                  <a:rPr lang="en-US" sz="1600">
                    <a:latin typeface="Times New Roman" pitchFamily="18" charset="0"/>
                  </a:rPr>
                  <a:t>Status</a:t>
                </a:r>
                <a:endParaRPr lang="en-US">
                  <a:latin typeface="Times New Roman" pitchFamily="18" charset="0"/>
                </a:endParaRPr>
              </a:p>
            </p:txBody>
          </p:sp>
          <p:sp>
            <p:nvSpPr>
              <p:cNvPr id="29719" name="Line 23"/>
              <p:cNvSpPr>
                <a:spLocks noChangeShapeType="1"/>
              </p:cNvSpPr>
              <p:nvPr/>
            </p:nvSpPr>
            <p:spPr bwMode="auto">
              <a:xfrm flipH="1">
                <a:off x="4464" y="2704"/>
                <a:ext cx="465" cy="272"/>
              </a:xfrm>
              <a:prstGeom prst="line">
                <a:avLst/>
              </a:prstGeom>
              <a:noFill/>
              <a:ln w="9525">
                <a:solidFill>
                  <a:schemeClr val="tx1"/>
                </a:solidFill>
                <a:round/>
                <a:headEnd/>
                <a:tailEnd/>
              </a:ln>
              <a:effectLst/>
            </p:spPr>
            <p:txBody>
              <a:bodyPr wrap="none" anchor="ctr"/>
              <a:lstStyle/>
              <a:p>
                <a:endParaRPr lang="en-US"/>
              </a:p>
            </p:txBody>
          </p:sp>
          <p:sp>
            <p:nvSpPr>
              <p:cNvPr id="29720" name="Line 24"/>
              <p:cNvSpPr>
                <a:spLocks noChangeShapeType="1"/>
              </p:cNvSpPr>
              <p:nvPr/>
            </p:nvSpPr>
            <p:spPr bwMode="auto">
              <a:xfrm>
                <a:off x="4929" y="2704"/>
                <a:ext cx="400" cy="261"/>
              </a:xfrm>
              <a:prstGeom prst="line">
                <a:avLst/>
              </a:prstGeom>
              <a:noFill/>
              <a:ln w="9525">
                <a:solidFill>
                  <a:schemeClr val="tx1"/>
                </a:solidFill>
                <a:round/>
                <a:headEnd/>
                <a:tailEnd/>
              </a:ln>
              <a:effectLst/>
            </p:spPr>
            <p:txBody>
              <a:bodyPr wrap="none" anchor="ctr"/>
              <a:lstStyle/>
              <a:p>
                <a:endParaRPr lang="en-US"/>
              </a:p>
            </p:txBody>
          </p:sp>
          <p:sp>
            <p:nvSpPr>
              <p:cNvPr id="29721" name="Rectangle 25"/>
              <p:cNvSpPr>
                <a:spLocks noChangeArrowheads="1"/>
              </p:cNvSpPr>
              <p:nvPr/>
            </p:nvSpPr>
            <p:spPr bwMode="auto">
              <a:xfrm>
                <a:off x="5148" y="2965"/>
                <a:ext cx="363" cy="299"/>
              </a:xfrm>
              <a:prstGeom prst="rect">
                <a:avLst/>
              </a:prstGeom>
              <a:solidFill>
                <a:srgbClr val="FFFFFF"/>
              </a:solidFill>
              <a:ln w="50800" cmpd="thickThin">
                <a:solidFill>
                  <a:schemeClr val="tx1"/>
                </a:solidFill>
                <a:miter lim="800000"/>
                <a:headEnd/>
                <a:tailEnd/>
              </a:ln>
              <a:effectLst/>
            </p:spPr>
            <p:txBody>
              <a:bodyPr wrap="none" anchor="ctr"/>
              <a:lstStyle/>
              <a:p>
                <a:pPr algn="ctr" eaLnBrk="0" hangingPunct="0"/>
                <a:r>
                  <a:rPr lang="en-US" sz="1400">
                    <a:latin typeface="Times New Roman" pitchFamily="18" charset="0"/>
                  </a:rPr>
                  <a:t>Don’t </a:t>
                </a:r>
              </a:p>
              <a:p>
                <a:pPr algn="ctr" eaLnBrk="0" hangingPunct="0"/>
                <a:r>
                  <a:rPr lang="en-US" sz="1400">
                    <a:latin typeface="Times New Roman" pitchFamily="18" charset="0"/>
                  </a:rPr>
                  <a:t>Cheat</a:t>
                </a:r>
                <a:endParaRPr lang="en-US" sz="2400">
                  <a:latin typeface="Times New Roman" pitchFamily="18" charset="0"/>
                </a:endParaRPr>
              </a:p>
            </p:txBody>
          </p:sp>
          <p:sp>
            <p:nvSpPr>
              <p:cNvPr id="29722" name="Rectangle 26"/>
              <p:cNvSpPr>
                <a:spLocks noChangeArrowheads="1"/>
              </p:cNvSpPr>
              <p:nvPr/>
            </p:nvSpPr>
            <p:spPr bwMode="auto">
              <a:xfrm>
                <a:off x="4704" y="3600"/>
                <a:ext cx="364" cy="262"/>
              </a:xfrm>
              <a:prstGeom prst="rect">
                <a:avLst/>
              </a:prstGeom>
              <a:solidFill>
                <a:srgbClr val="FFFFFF"/>
              </a:solidFill>
              <a:ln w="50800" cmpd="thickThin">
                <a:solidFill>
                  <a:schemeClr val="tx1"/>
                </a:solidFill>
                <a:miter lim="800000"/>
                <a:headEnd/>
                <a:tailEnd/>
              </a:ln>
              <a:effectLst/>
            </p:spPr>
            <p:txBody>
              <a:bodyPr wrap="none" anchor="ctr"/>
              <a:lstStyle/>
              <a:p>
                <a:pPr algn="ctr" eaLnBrk="0" hangingPunct="0"/>
                <a:r>
                  <a:rPr lang="en-US" sz="1600">
                    <a:latin typeface="Times New Roman" pitchFamily="18" charset="0"/>
                  </a:rPr>
                  <a:t>Cheat</a:t>
                </a:r>
                <a:endParaRPr lang="en-US" sz="2400">
                  <a:latin typeface="Times New Roman" pitchFamily="18" charset="0"/>
                </a:endParaRPr>
              </a:p>
            </p:txBody>
          </p:sp>
          <p:sp>
            <p:nvSpPr>
              <p:cNvPr id="29723" name="Text Box 27"/>
              <p:cNvSpPr txBox="1">
                <a:spLocks noChangeArrowheads="1"/>
              </p:cNvSpPr>
              <p:nvPr/>
            </p:nvSpPr>
            <p:spPr bwMode="auto">
              <a:xfrm>
                <a:off x="4062" y="2621"/>
                <a:ext cx="594" cy="326"/>
              </a:xfrm>
              <a:prstGeom prst="rect">
                <a:avLst/>
              </a:prstGeom>
              <a:noFill/>
              <a:ln w="9525">
                <a:noFill/>
                <a:miter lim="800000"/>
                <a:headEnd/>
                <a:tailEnd/>
              </a:ln>
              <a:effectLst/>
            </p:spPr>
            <p:txBody>
              <a:bodyPr wrap="none" anchor="ctr">
                <a:spAutoFit/>
              </a:bodyPr>
              <a:lstStyle/>
              <a:p>
                <a:pPr algn="ctr" eaLnBrk="0" hangingPunct="0"/>
                <a:r>
                  <a:rPr lang="en-US" sz="1400" b="1"/>
                  <a:t>Single,</a:t>
                </a:r>
              </a:p>
              <a:p>
                <a:pPr algn="ctr" eaLnBrk="0" hangingPunct="0"/>
                <a:r>
                  <a:rPr lang="en-US" sz="1400" b="1"/>
                  <a:t>Divorced</a:t>
                </a:r>
                <a:endParaRPr lang="en-US"/>
              </a:p>
            </p:txBody>
          </p:sp>
          <p:sp>
            <p:nvSpPr>
              <p:cNvPr id="29724" name="Text Box 28"/>
              <p:cNvSpPr txBox="1">
                <a:spLocks noChangeArrowheads="1"/>
              </p:cNvSpPr>
              <p:nvPr/>
            </p:nvSpPr>
            <p:spPr bwMode="auto">
              <a:xfrm>
                <a:off x="5127" y="2688"/>
                <a:ext cx="520" cy="192"/>
              </a:xfrm>
              <a:prstGeom prst="rect">
                <a:avLst/>
              </a:prstGeom>
              <a:noFill/>
              <a:ln w="9525">
                <a:noFill/>
                <a:miter lim="800000"/>
                <a:headEnd/>
                <a:tailEnd/>
              </a:ln>
              <a:effectLst/>
            </p:spPr>
            <p:txBody>
              <a:bodyPr wrap="none" anchor="ctr">
                <a:spAutoFit/>
              </a:bodyPr>
              <a:lstStyle/>
              <a:p>
                <a:pPr algn="ctr" eaLnBrk="0" hangingPunct="0"/>
                <a:r>
                  <a:rPr lang="en-US" sz="1400" b="1"/>
                  <a:t>Married</a:t>
                </a:r>
                <a:endParaRPr lang="en-US"/>
              </a:p>
            </p:txBody>
          </p:sp>
          <p:sp>
            <p:nvSpPr>
              <p:cNvPr id="29725" name="Oval 29"/>
              <p:cNvSpPr>
                <a:spLocks noChangeArrowheads="1"/>
              </p:cNvSpPr>
              <p:nvPr/>
            </p:nvSpPr>
            <p:spPr bwMode="auto">
              <a:xfrm>
                <a:off x="4080" y="2976"/>
                <a:ext cx="768" cy="384"/>
              </a:xfrm>
              <a:prstGeom prst="ellipse">
                <a:avLst/>
              </a:prstGeom>
              <a:solidFill>
                <a:srgbClr val="FFFFFF"/>
              </a:solidFill>
              <a:ln w="25400">
                <a:solidFill>
                  <a:srgbClr val="3366FF"/>
                </a:solidFill>
                <a:round/>
                <a:headEnd/>
                <a:tailEnd/>
              </a:ln>
              <a:effectLst/>
            </p:spPr>
            <p:txBody>
              <a:bodyPr wrap="none" anchor="ctr"/>
              <a:lstStyle/>
              <a:p>
                <a:pPr algn="ctr" eaLnBrk="0" hangingPunct="0"/>
                <a:r>
                  <a:rPr lang="en-US" sz="1600">
                    <a:solidFill>
                      <a:srgbClr val="0033CC"/>
                    </a:solidFill>
                    <a:latin typeface="Times New Roman" pitchFamily="18" charset="0"/>
                  </a:rPr>
                  <a:t>Taxable</a:t>
                </a:r>
              </a:p>
              <a:p>
                <a:pPr algn="ctr" eaLnBrk="0" hangingPunct="0"/>
                <a:r>
                  <a:rPr lang="en-US" sz="1600">
                    <a:solidFill>
                      <a:srgbClr val="0033CC"/>
                    </a:solidFill>
                    <a:latin typeface="Times New Roman" pitchFamily="18" charset="0"/>
                  </a:rPr>
                  <a:t>Income</a:t>
                </a:r>
                <a:endParaRPr lang="en-US" sz="2400">
                  <a:latin typeface="Times New Roman" pitchFamily="18" charset="0"/>
                </a:endParaRPr>
              </a:p>
            </p:txBody>
          </p:sp>
          <p:sp>
            <p:nvSpPr>
              <p:cNvPr id="29726" name="Rectangle 30"/>
              <p:cNvSpPr>
                <a:spLocks noChangeArrowheads="1"/>
              </p:cNvSpPr>
              <p:nvPr/>
            </p:nvSpPr>
            <p:spPr bwMode="auto">
              <a:xfrm>
                <a:off x="3840" y="3600"/>
                <a:ext cx="363" cy="299"/>
              </a:xfrm>
              <a:prstGeom prst="rect">
                <a:avLst/>
              </a:prstGeom>
              <a:solidFill>
                <a:srgbClr val="FFFFFF"/>
              </a:solidFill>
              <a:ln w="50800" cmpd="thickThin">
                <a:solidFill>
                  <a:schemeClr val="tx1"/>
                </a:solidFill>
                <a:miter lim="800000"/>
                <a:headEnd/>
                <a:tailEnd/>
              </a:ln>
              <a:effectLst/>
            </p:spPr>
            <p:txBody>
              <a:bodyPr wrap="none" anchor="ctr"/>
              <a:lstStyle/>
              <a:p>
                <a:pPr algn="ctr" eaLnBrk="0" hangingPunct="0"/>
                <a:r>
                  <a:rPr lang="en-US" sz="1400">
                    <a:latin typeface="Times New Roman" pitchFamily="18" charset="0"/>
                  </a:rPr>
                  <a:t>Don’t </a:t>
                </a:r>
              </a:p>
              <a:p>
                <a:pPr algn="ctr" eaLnBrk="0" hangingPunct="0"/>
                <a:r>
                  <a:rPr lang="en-US" sz="1400">
                    <a:latin typeface="Times New Roman" pitchFamily="18" charset="0"/>
                  </a:rPr>
                  <a:t>Cheat</a:t>
                </a:r>
                <a:endParaRPr lang="en-US" sz="2400">
                  <a:latin typeface="Times New Roman" pitchFamily="18" charset="0"/>
                </a:endParaRPr>
              </a:p>
            </p:txBody>
          </p:sp>
          <p:sp>
            <p:nvSpPr>
              <p:cNvPr id="29727" name="Line 31"/>
              <p:cNvSpPr>
                <a:spLocks noChangeShapeType="1"/>
              </p:cNvSpPr>
              <p:nvPr/>
            </p:nvSpPr>
            <p:spPr bwMode="auto">
              <a:xfrm flipH="1">
                <a:off x="4032" y="3360"/>
                <a:ext cx="432" cy="240"/>
              </a:xfrm>
              <a:prstGeom prst="line">
                <a:avLst/>
              </a:prstGeom>
              <a:noFill/>
              <a:ln w="25400">
                <a:solidFill>
                  <a:srgbClr val="3366FF"/>
                </a:solidFill>
                <a:round/>
                <a:headEnd/>
                <a:tailEnd/>
              </a:ln>
              <a:effectLst/>
            </p:spPr>
            <p:txBody>
              <a:bodyPr wrap="none" anchor="ctr"/>
              <a:lstStyle/>
              <a:p>
                <a:endParaRPr lang="en-US"/>
              </a:p>
            </p:txBody>
          </p:sp>
          <p:sp>
            <p:nvSpPr>
              <p:cNvPr id="29728" name="Line 32"/>
              <p:cNvSpPr>
                <a:spLocks noChangeShapeType="1"/>
              </p:cNvSpPr>
              <p:nvPr/>
            </p:nvSpPr>
            <p:spPr bwMode="auto">
              <a:xfrm>
                <a:off x="4464" y="3360"/>
                <a:ext cx="432" cy="240"/>
              </a:xfrm>
              <a:prstGeom prst="line">
                <a:avLst/>
              </a:prstGeom>
              <a:noFill/>
              <a:ln w="25400">
                <a:solidFill>
                  <a:srgbClr val="3366FF"/>
                </a:solidFill>
                <a:round/>
                <a:headEnd/>
                <a:tailEnd/>
              </a:ln>
              <a:effectLst/>
            </p:spPr>
            <p:txBody>
              <a:bodyPr wrap="none" anchor="ctr"/>
              <a:lstStyle/>
              <a:p>
                <a:endParaRPr lang="en-US"/>
              </a:p>
            </p:txBody>
          </p:sp>
          <p:sp>
            <p:nvSpPr>
              <p:cNvPr id="29729" name="Text Box 33"/>
              <p:cNvSpPr txBox="1">
                <a:spLocks noChangeArrowheads="1"/>
              </p:cNvSpPr>
              <p:nvPr/>
            </p:nvSpPr>
            <p:spPr bwMode="auto">
              <a:xfrm>
                <a:off x="3840" y="3360"/>
                <a:ext cx="417" cy="192"/>
              </a:xfrm>
              <a:prstGeom prst="rect">
                <a:avLst/>
              </a:prstGeom>
              <a:noFill/>
              <a:ln w="9525">
                <a:noFill/>
                <a:miter lim="800000"/>
                <a:headEnd/>
                <a:tailEnd/>
              </a:ln>
              <a:effectLst/>
            </p:spPr>
            <p:txBody>
              <a:bodyPr wrap="none" anchor="ctr">
                <a:spAutoFit/>
              </a:bodyPr>
              <a:lstStyle/>
              <a:p>
                <a:pPr algn="ctr" eaLnBrk="0" hangingPunct="0"/>
                <a:r>
                  <a:rPr lang="en-US" sz="1400" b="1">
                    <a:solidFill>
                      <a:srgbClr val="0066FF"/>
                    </a:solidFill>
                  </a:rPr>
                  <a:t>&lt; 80K</a:t>
                </a:r>
                <a:endParaRPr lang="en-US"/>
              </a:p>
            </p:txBody>
          </p:sp>
          <p:sp>
            <p:nvSpPr>
              <p:cNvPr id="29730" name="Text Box 34"/>
              <p:cNvSpPr txBox="1">
                <a:spLocks noChangeArrowheads="1"/>
              </p:cNvSpPr>
              <p:nvPr/>
            </p:nvSpPr>
            <p:spPr bwMode="auto">
              <a:xfrm>
                <a:off x="4704" y="3360"/>
                <a:ext cx="482" cy="192"/>
              </a:xfrm>
              <a:prstGeom prst="rect">
                <a:avLst/>
              </a:prstGeom>
              <a:noFill/>
              <a:ln w="9525">
                <a:noFill/>
                <a:miter lim="800000"/>
                <a:headEnd/>
                <a:tailEnd/>
              </a:ln>
              <a:effectLst/>
            </p:spPr>
            <p:txBody>
              <a:bodyPr wrap="none" anchor="ctr">
                <a:spAutoFit/>
              </a:bodyPr>
              <a:lstStyle/>
              <a:p>
                <a:pPr algn="ctr" eaLnBrk="0" hangingPunct="0"/>
                <a:r>
                  <a:rPr lang="en-US" sz="1400" b="1">
                    <a:solidFill>
                      <a:srgbClr val="0066FF"/>
                    </a:solidFill>
                  </a:rPr>
                  <a:t>&gt;= 80K</a:t>
                </a:r>
                <a:endParaRPr lang="en-US">
                  <a:solidFill>
                    <a:srgbClr val="0066FF"/>
                  </a:solidFill>
                </a:endParaRPr>
              </a:p>
            </p:txBody>
          </p:sp>
        </p:grpSp>
        <p:sp>
          <p:nvSpPr>
            <p:cNvPr id="29731" name="Line 35"/>
            <p:cNvSpPr>
              <a:spLocks noChangeShapeType="1"/>
            </p:cNvSpPr>
            <p:nvPr/>
          </p:nvSpPr>
          <p:spPr bwMode="auto">
            <a:xfrm rot="-2664477">
              <a:off x="1536" y="2400"/>
              <a:ext cx="192" cy="192"/>
            </a:xfrm>
            <a:prstGeom prst="line">
              <a:avLst/>
            </a:prstGeom>
            <a:noFill/>
            <a:ln w="76200" cmpd="tri">
              <a:solidFill>
                <a:srgbClr val="CC3300"/>
              </a:solidFill>
              <a:round/>
              <a:headEnd/>
              <a:tailEnd type="arrow" w="med" len="sm"/>
            </a:ln>
            <a:effectLst/>
          </p:spPr>
          <p:txBody>
            <a:bodyPr wrap="none" anchor="ctr"/>
            <a:lstStyle/>
            <a:p>
              <a:endParaRPr lang="en-US"/>
            </a:p>
          </p:txBody>
        </p:sp>
      </p:grpSp>
      <p:grpSp>
        <p:nvGrpSpPr>
          <p:cNvPr id="29732" name="Group 36"/>
          <p:cNvGrpSpPr>
            <a:grpSpLocks/>
          </p:cNvGrpSpPr>
          <p:nvPr/>
        </p:nvGrpSpPr>
        <p:grpSpPr bwMode="auto">
          <a:xfrm>
            <a:off x="228600" y="3228975"/>
            <a:ext cx="2654300" cy="2620963"/>
            <a:chOff x="48" y="1757"/>
            <a:chExt cx="1672" cy="1651"/>
          </a:xfrm>
        </p:grpSpPr>
        <p:grpSp>
          <p:nvGrpSpPr>
            <p:cNvPr id="29733" name="Group 37"/>
            <p:cNvGrpSpPr>
              <a:grpSpLocks/>
            </p:cNvGrpSpPr>
            <p:nvPr/>
          </p:nvGrpSpPr>
          <p:grpSpPr bwMode="auto">
            <a:xfrm>
              <a:off x="48" y="1968"/>
              <a:ext cx="1672" cy="1440"/>
              <a:chOff x="2016" y="1824"/>
              <a:chExt cx="1672" cy="1440"/>
            </a:xfrm>
          </p:grpSpPr>
          <p:grpSp>
            <p:nvGrpSpPr>
              <p:cNvPr id="29734" name="Group 38"/>
              <p:cNvGrpSpPr>
                <a:grpSpLocks/>
              </p:cNvGrpSpPr>
              <p:nvPr/>
            </p:nvGrpSpPr>
            <p:grpSpPr bwMode="auto">
              <a:xfrm>
                <a:off x="2016" y="1824"/>
                <a:ext cx="1527" cy="1440"/>
                <a:chOff x="2016" y="1968"/>
                <a:chExt cx="1527" cy="1440"/>
              </a:xfrm>
            </p:grpSpPr>
            <p:sp>
              <p:nvSpPr>
                <p:cNvPr id="29735" name="Oval 39"/>
                <p:cNvSpPr>
                  <a:spLocks noChangeArrowheads="1"/>
                </p:cNvSpPr>
                <p:nvPr/>
              </p:nvSpPr>
              <p:spPr bwMode="auto">
                <a:xfrm>
                  <a:off x="2343" y="1968"/>
                  <a:ext cx="437" cy="283"/>
                </a:xfrm>
                <a:prstGeom prst="ellipse">
                  <a:avLst/>
                </a:prstGeom>
                <a:solidFill>
                  <a:srgbClr val="FFFFFF"/>
                </a:solidFill>
                <a:ln w="9525">
                  <a:solidFill>
                    <a:schemeClr val="tx1"/>
                  </a:solidFill>
                  <a:round/>
                  <a:headEnd/>
                  <a:tailEnd/>
                </a:ln>
                <a:effectLst/>
              </p:spPr>
              <p:txBody>
                <a:bodyPr wrap="none" anchor="ctr"/>
                <a:lstStyle/>
                <a:p>
                  <a:pPr algn="ctr" eaLnBrk="0" hangingPunct="0"/>
                  <a:r>
                    <a:rPr lang="en-US" sz="1600">
                      <a:latin typeface="Times New Roman" pitchFamily="18" charset="0"/>
                    </a:rPr>
                    <a:t>Refund</a:t>
                  </a:r>
                  <a:endParaRPr lang="en-US" sz="1400">
                    <a:latin typeface="Times New Roman" pitchFamily="18" charset="0"/>
                  </a:endParaRPr>
                </a:p>
              </p:txBody>
            </p:sp>
            <p:sp>
              <p:nvSpPr>
                <p:cNvPr id="29736" name="Line 40"/>
                <p:cNvSpPr>
                  <a:spLocks noChangeShapeType="1"/>
                </p:cNvSpPr>
                <p:nvPr/>
              </p:nvSpPr>
              <p:spPr bwMode="auto">
                <a:xfrm flipH="1">
                  <a:off x="2198" y="2251"/>
                  <a:ext cx="364" cy="224"/>
                </a:xfrm>
                <a:prstGeom prst="line">
                  <a:avLst/>
                </a:prstGeom>
                <a:noFill/>
                <a:ln w="9525">
                  <a:solidFill>
                    <a:schemeClr val="tx1"/>
                  </a:solidFill>
                  <a:round/>
                  <a:headEnd/>
                  <a:tailEnd/>
                </a:ln>
                <a:effectLst/>
              </p:spPr>
              <p:txBody>
                <a:bodyPr wrap="none" anchor="ctr"/>
                <a:lstStyle/>
                <a:p>
                  <a:endParaRPr lang="en-US"/>
                </a:p>
              </p:txBody>
            </p:sp>
            <p:sp>
              <p:nvSpPr>
                <p:cNvPr id="29737" name="Line 41"/>
                <p:cNvSpPr>
                  <a:spLocks noChangeShapeType="1"/>
                </p:cNvSpPr>
                <p:nvPr/>
              </p:nvSpPr>
              <p:spPr bwMode="auto">
                <a:xfrm>
                  <a:off x="2562" y="2251"/>
                  <a:ext cx="363" cy="224"/>
                </a:xfrm>
                <a:prstGeom prst="line">
                  <a:avLst/>
                </a:prstGeom>
                <a:noFill/>
                <a:ln w="9525">
                  <a:solidFill>
                    <a:schemeClr val="tx1"/>
                  </a:solidFill>
                  <a:round/>
                  <a:headEnd/>
                  <a:tailEnd/>
                </a:ln>
                <a:effectLst/>
              </p:spPr>
              <p:txBody>
                <a:bodyPr wrap="none" anchor="ctr"/>
                <a:lstStyle/>
                <a:p>
                  <a:endParaRPr lang="en-US"/>
                </a:p>
              </p:txBody>
            </p:sp>
            <p:sp>
              <p:nvSpPr>
                <p:cNvPr id="29738" name="Rectangle 42"/>
                <p:cNvSpPr>
                  <a:spLocks noChangeArrowheads="1"/>
                </p:cNvSpPr>
                <p:nvPr/>
              </p:nvSpPr>
              <p:spPr bwMode="auto">
                <a:xfrm>
                  <a:off x="2016" y="2475"/>
                  <a:ext cx="364" cy="298"/>
                </a:xfrm>
                <a:prstGeom prst="rect">
                  <a:avLst/>
                </a:prstGeom>
                <a:solidFill>
                  <a:srgbClr val="FFFFFF"/>
                </a:solidFill>
                <a:ln w="50800" cmpd="thickThin">
                  <a:solidFill>
                    <a:schemeClr val="tx1"/>
                  </a:solidFill>
                  <a:miter lim="800000"/>
                  <a:headEnd/>
                  <a:tailEnd/>
                </a:ln>
                <a:effectLst/>
              </p:spPr>
              <p:txBody>
                <a:bodyPr wrap="none" anchor="ctr"/>
                <a:lstStyle/>
                <a:p>
                  <a:pPr algn="ctr" eaLnBrk="0" hangingPunct="0"/>
                  <a:r>
                    <a:rPr lang="en-US" sz="1400">
                      <a:latin typeface="Times New Roman" pitchFamily="18" charset="0"/>
                    </a:rPr>
                    <a:t>Don’t </a:t>
                  </a:r>
                </a:p>
                <a:p>
                  <a:pPr algn="ctr" eaLnBrk="0" hangingPunct="0"/>
                  <a:r>
                    <a:rPr lang="en-US" sz="1400">
                      <a:latin typeface="Times New Roman" pitchFamily="18" charset="0"/>
                    </a:rPr>
                    <a:t>Cheat</a:t>
                  </a:r>
                  <a:endParaRPr lang="en-US" sz="2400">
                    <a:latin typeface="Times New Roman" pitchFamily="18" charset="0"/>
                  </a:endParaRPr>
                </a:p>
              </p:txBody>
            </p:sp>
            <p:sp>
              <p:nvSpPr>
                <p:cNvPr id="29739" name="Text Box 43"/>
                <p:cNvSpPr txBox="1">
                  <a:spLocks noChangeArrowheads="1"/>
                </p:cNvSpPr>
                <p:nvPr/>
              </p:nvSpPr>
              <p:spPr bwMode="auto">
                <a:xfrm>
                  <a:off x="2104" y="2206"/>
                  <a:ext cx="315" cy="192"/>
                </a:xfrm>
                <a:prstGeom prst="rect">
                  <a:avLst/>
                </a:prstGeom>
                <a:noFill/>
                <a:ln w="9525">
                  <a:noFill/>
                  <a:miter lim="800000"/>
                  <a:headEnd/>
                  <a:tailEnd/>
                </a:ln>
                <a:effectLst/>
              </p:spPr>
              <p:txBody>
                <a:bodyPr wrap="none" anchor="ctr">
                  <a:spAutoFit/>
                </a:bodyPr>
                <a:lstStyle/>
                <a:p>
                  <a:pPr algn="ctr" eaLnBrk="0" hangingPunct="0"/>
                  <a:r>
                    <a:rPr lang="en-US" sz="1400" b="1"/>
                    <a:t>Yes</a:t>
                  </a:r>
                  <a:endParaRPr lang="en-US" sz="2400">
                    <a:latin typeface="Times New Roman" pitchFamily="18" charset="0"/>
                  </a:endParaRPr>
                </a:p>
              </p:txBody>
            </p:sp>
            <p:sp>
              <p:nvSpPr>
                <p:cNvPr id="29740" name="Text Box 44"/>
                <p:cNvSpPr txBox="1">
                  <a:spLocks noChangeArrowheads="1"/>
                </p:cNvSpPr>
                <p:nvPr/>
              </p:nvSpPr>
              <p:spPr bwMode="auto">
                <a:xfrm>
                  <a:off x="2797" y="2206"/>
                  <a:ext cx="265" cy="192"/>
                </a:xfrm>
                <a:prstGeom prst="rect">
                  <a:avLst/>
                </a:prstGeom>
                <a:noFill/>
                <a:ln w="9525">
                  <a:noFill/>
                  <a:miter lim="800000"/>
                  <a:headEnd/>
                  <a:tailEnd/>
                </a:ln>
                <a:effectLst/>
              </p:spPr>
              <p:txBody>
                <a:bodyPr wrap="none" anchor="ctr">
                  <a:spAutoFit/>
                </a:bodyPr>
                <a:lstStyle/>
                <a:p>
                  <a:pPr algn="ctr" eaLnBrk="0" hangingPunct="0"/>
                  <a:r>
                    <a:rPr lang="en-US" sz="1400" b="1"/>
                    <a:t>No</a:t>
                  </a:r>
                  <a:endParaRPr lang="en-US" sz="2400">
                    <a:latin typeface="Times New Roman" pitchFamily="18" charset="0"/>
                  </a:endParaRPr>
                </a:p>
              </p:txBody>
            </p:sp>
            <p:sp>
              <p:nvSpPr>
                <p:cNvPr id="29741" name="Oval 45"/>
                <p:cNvSpPr>
                  <a:spLocks noChangeArrowheads="1"/>
                </p:cNvSpPr>
                <p:nvPr/>
              </p:nvSpPr>
              <p:spPr bwMode="auto">
                <a:xfrm>
                  <a:off x="2671" y="2475"/>
                  <a:ext cx="545" cy="373"/>
                </a:xfrm>
                <a:prstGeom prst="ellipse">
                  <a:avLst/>
                </a:prstGeom>
                <a:solidFill>
                  <a:srgbClr val="FFFFFF"/>
                </a:solidFill>
                <a:ln w="25400">
                  <a:solidFill>
                    <a:srgbClr val="3366FF"/>
                  </a:solidFill>
                  <a:round/>
                  <a:headEnd/>
                  <a:tailEnd/>
                </a:ln>
                <a:effectLst/>
              </p:spPr>
              <p:txBody>
                <a:bodyPr wrap="none" anchor="ctr"/>
                <a:lstStyle/>
                <a:p>
                  <a:pPr algn="ctr" eaLnBrk="0" hangingPunct="0"/>
                  <a:r>
                    <a:rPr lang="en-US" sz="1600">
                      <a:solidFill>
                        <a:srgbClr val="0033CC"/>
                      </a:solidFill>
                      <a:latin typeface="Times New Roman" pitchFamily="18" charset="0"/>
                    </a:rPr>
                    <a:t>Marital</a:t>
                  </a:r>
                </a:p>
                <a:p>
                  <a:pPr algn="ctr" eaLnBrk="0" hangingPunct="0"/>
                  <a:r>
                    <a:rPr lang="en-US" sz="1600">
                      <a:solidFill>
                        <a:srgbClr val="0033CC"/>
                      </a:solidFill>
                      <a:latin typeface="Times New Roman" pitchFamily="18" charset="0"/>
                    </a:rPr>
                    <a:t>Status</a:t>
                  </a:r>
                  <a:endParaRPr lang="en-US">
                    <a:latin typeface="Times New Roman" pitchFamily="18" charset="0"/>
                  </a:endParaRPr>
                </a:p>
              </p:txBody>
            </p:sp>
            <p:sp>
              <p:nvSpPr>
                <p:cNvPr id="29742" name="Line 46"/>
                <p:cNvSpPr>
                  <a:spLocks noChangeShapeType="1"/>
                </p:cNvSpPr>
                <p:nvPr/>
              </p:nvSpPr>
              <p:spPr bwMode="auto">
                <a:xfrm flipH="1">
                  <a:off x="2525" y="2848"/>
                  <a:ext cx="436" cy="261"/>
                </a:xfrm>
                <a:prstGeom prst="line">
                  <a:avLst/>
                </a:prstGeom>
                <a:noFill/>
                <a:ln w="25400">
                  <a:solidFill>
                    <a:srgbClr val="3366FF"/>
                  </a:solidFill>
                  <a:round/>
                  <a:headEnd/>
                  <a:tailEnd/>
                </a:ln>
                <a:effectLst/>
              </p:spPr>
              <p:txBody>
                <a:bodyPr wrap="none" anchor="ctr"/>
                <a:lstStyle/>
                <a:p>
                  <a:endParaRPr lang="en-US"/>
                </a:p>
              </p:txBody>
            </p:sp>
            <p:sp>
              <p:nvSpPr>
                <p:cNvPr id="29743" name="Line 47"/>
                <p:cNvSpPr>
                  <a:spLocks noChangeShapeType="1"/>
                </p:cNvSpPr>
                <p:nvPr/>
              </p:nvSpPr>
              <p:spPr bwMode="auto">
                <a:xfrm>
                  <a:off x="2961" y="2848"/>
                  <a:ext cx="400" cy="261"/>
                </a:xfrm>
                <a:prstGeom prst="line">
                  <a:avLst/>
                </a:prstGeom>
                <a:noFill/>
                <a:ln w="25400">
                  <a:solidFill>
                    <a:srgbClr val="3366FF"/>
                  </a:solidFill>
                  <a:round/>
                  <a:headEnd/>
                  <a:tailEnd/>
                </a:ln>
                <a:effectLst/>
              </p:spPr>
              <p:txBody>
                <a:bodyPr wrap="none" anchor="ctr"/>
                <a:lstStyle/>
                <a:p>
                  <a:endParaRPr lang="en-US"/>
                </a:p>
              </p:txBody>
            </p:sp>
            <p:sp>
              <p:nvSpPr>
                <p:cNvPr id="29744" name="Rectangle 48"/>
                <p:cNvSpPr>
                  <a:spLocks noChangeArrowheads="1"/>
                </p:cNvSpPr>
                <p:nvPr/>
              </p:nvSpPr>
              <p:spPr bwMode="auto">
                <a:xfrm>
                  <a:off x="3180" y="3109"/>
                  <a:ext cx="363" cy="299"/>
                </a:xfrm>
                <a:prstGeom prst="rect">
                  <a:avLst/>
                </a:prstGeom>
                <a:solidFill>
                  <a:srgbClr val="FFFFFF"/>
                </a:solidFill>
                <a:ln w="50800" cmpd="thickThin">
                  <a:solidFill>
                    <a:schemeClr val="tx1"/>
                  </a:solidFill>
                  <a:miter lim="800000"/>
                  <a:headEnd/>
                  <a:tailEnd/>
                </a:ln>
                <a:effectLst/>
              </p:spPr>
              <p:txBody>
                <a:bodyPr wrap="none" anchor="ctr"/>
                <a:lstStyle/>
                <a:p>
                  <a:pPr algn="ctr" eaLnBrk="0" hangingPunct="0"/>
                  <a:r>
                    <a:rPr lang="en-US" sz="1400">
                      <a:latin typeface="Times New Roman" pitchFamily="18" charset="0"/>
                    </a:rPr>
                    <a:t>Don’t </a:t>
                  </a:r>
                </a:p>
                <a:p>
                  <a:pPr algn="ctr" eaLnBrk="0" hangingPunct="0"/>
                  <a:r>
                    <a:rPr lang="en-US" sz="1400">
                      <a:latin typeface="Times New Roman" pitchFamily="18" charset="0"/>
                    </a:rPr>
                    <a:t>Cheat</a:t>
                  </a:r>
                  <a:endParaRPr lang="en-US" sz="2400">
                    <a:latin typeface="Times New Roman" pitchFamily="18" charset="0"/>
                  </a:endParaRPr>
                </a:p>
              </p:txBody>
            </p:sp>
            <p:sp>
              <p:nvSpPr>
                <p:cNvPr id="29745" name="Rectangle 49"/>
                <p:cNvSpPr>
                  <a:spLocks noChangeArrowheads="1"/>
                </p:cNvSpPr>
                <p:nvPr/>
              </p:nvSpPr>
              <p:spPr bwMode="auto">
                <a:xfrm>
                  <a:off x="2343" y="3109"/>
                  <a:ext cx="364" cy="262"/>
                </a:xfrm>
                <a:prstGeom prst="rect">
                  <a:avLst/>
                </a:prstGeom>
                <a:solidFill>
                  <a:srgbClr val="FFFFFF"/>
                </a:solidFill>
                <a:ln w="25400">
                  <a:solidFill>
                    <a:srgbClr val="3366FF"/>
                  </a:solidFill>
                  <a:miter lim="800000"/>
                  <a:headEnd/>
                  <a:tailEnd/>
                </a:ln>
                <a:effectLst/>
              </p:spPr>
              <p:txBody>
                <a:bodyPr wrap="none" anchor="ctr"/>
                <a:lstStyle/>
                <a:p>
                  <a:pPr algn="ctr" eaLnBrk="0" hangingPunct="0"/>
                  <a:r>
                    <a:rPr lang="en-US" sz="1600">
                      <a:latin typeface="Times New Roman" pitchFamily="18" charset="0"/>
                    </a:rPr>
                    <a:t>Cheat</a:t>
                  </a:r>
                  <a:endParaRPr lang="en-US" sz="2400">
                    <a:latin typeface="Times New Roman" pitchFamily="18" charset="0"/>
                  </a:endParaRPr>
                </a:p>
              </p:txBody>
            </p:sp>
            <p:sp>
              <p:nvSpPr>
                <p:cNvPr id="29746" name="Text Box 50"/>
                <p:cNvSpPr txBox="1">
                  <a:spLocks noChangeArrowheads="1"/>
                </p:cNvSpPr>
                <p:nvPr/>
              </p:nvSpPr>
              <p:spPr bwMode="auto">
                <a:xfrm>
                  <a:off x="2094" y="2765"/>
                  <a:ext cx="594" cy="326"/>
                </a:xfrm>
                <a:prstGeom prst="rect">
                  <a:avLst/>
                </a:prstGeom>
                <a:noFill/>
                <a:ln w="9525">
                  <a:noFill/>
                  <a:miter lim="800000"/>
                  <a:headEnd/>
                  <a:tailEnd/>
                </a:ln>
                <a:effectLst/>
              </p:spPr>
              <p:txBody>
                <a:bodyPr wrap="none" anchor="ctr">
                  <a:spAutoFit/>
                </a:bodyPr>
                <a:lstStyle/>
                <a:p>
                  <a:pPr algn="ctr" eaLnBrk="0" hangingPunct="0"/>
                  <a:r>
                    <a:rPr lang="en-US" sz="1400" b="1">
                      <a:solidFill>
                        <a:srgbClr val="0066FF"/>
                      </a:solidFill>
                    </a:rPr>
                    <a:t>Single,</a:t>
                  </a:r>
                </a:p>
                <a:p>
                  <a:pPr algn="ctr" eaLnBrk="0" hangingPunct="0"/>
                  <a:r>
                    <a:rPr lang="en-US" sz="1400" b="1">
                      <a:solidFill>
                        <a:srgbClr val="0066FF"/>
                      </a:solidFill>
                    </a:rPr>
                    <a:t>Divorced</a:t>
                  </a:r>
                  <a:endParaRPr lang="en-US"/>
                </a:p>
              </p:txBody>
            </p:sp>
          </p:grpSp>
          <p:sp>
            <p:nvSpPr>
              <p:cNvPr id="29747" name="Text Box 51"/>
              <p:cNvSpPr txBox="1">
                <a:spLocks noChangeArrowheads="1"/>
              </p:cNvSpPr>
              <p:nvPr/>
            </p:nvSpPr>
            <p:spPr bwMode="auto">
              <a:xfrm>
                <a:off x="3168" y="2688"/>
                <a:ext cx="520" cy="192"/>
              </a:xfrm>
              <a:prstGeom prst="rect">
                <a:avLst/>
              </a:prstGeom>
              <a:noFill/>
              <a:ln w="9525">
                <a:noFill/>
                <a:miter lim="800000"/>
                <a:headEnd/>
                <a:tailEnd/>
              </a:ln>
              <a:effectLst/>
            </p:spPr>
            <p:txBody>
              <a:bodyPr wrap="none" anchor="ctr">
                <a:spAutoFit/>
              </a:bodyPr>
              <a:lstStyle/>
              <a:p>
                <a:pPr algn="ctr" eaLnBrk="0" hangingPunct="0"/>
                <a:r>
                  <a:rPr lang="en-US" sz="1400" b="1">
                    <a:solidFill>
                      <a:srgbClr val="0066FF"/>
                    </a:solidFill>
                  </a:rPr>
                  <a:t>Married</a:t>
                </a:r>
                <a:endParaRPr lang="en-US">
                  <a:solidFill>
                    <a:srgbClr val="0066FF"/>
                  </a:solidFill>
                </a:endParaRPr>
              </a:p>
            </p:txBody>
          </p:sp>
        </p:grpSp>
        <p:sp>
          <p:nvSpPr>
            <p:cNvPr id="29748" name="Line 52"/>
            <p:cNvSpPr>
              <a:spLocks noChangeShapeType="1"/>
            </p:cNvSpPr>
            <p:nvPr/>
          </p:nvSpPr>
          <p:spPr bwMode="auto">
            <a:xfrm rot="-2664477" flipH="1" flipV="1">
              <a:off x="727" y="1757"/>
              <a:ext cx="402" cy="26"/>
            </a:xfrm>
            <a:prstGeom prst="line">
              <a:avLst/>
            </a:prstGeom>
            <a:noFill/>
            <a:ln w="76200" cmpd="tri">
              <a:solidFill>
                <a:srgbClr val="CC3300"/>
              </a:solidFill>
              <a:round/>
              <a:headEnd/>
              <a:tailEnd type="arrow" w="med" len="sm"/>
            </a:ln>
            <a:effectLst/>
          </p:spPr>
          <p:txBody>
            <a:bodyPr wrap="none" anchor="ctr"/>
            <a:lstStyle/>
            <a:p>
              <a:endParaRPr lang="en-US"/>
            </a:p>
          </p:txBody>
        </p:sp>
      </p:grpSp>
      <p:graphicFrame>
        <p:nvGraphicFramePr>
          <p:cNvPr id="29749" name="Object 53"/>
          <p:cNvGraphicFramePr>
            <a:graphicFrameLocks noChangeAspect="1"/>
          </p:cNvGraphicFramePr>
          <p:nvPr/>
        </p:nvGraphicFramePr>
        <p:xfrm>
          <a:off x="5715000" y="668338"/>
          <a:ext cx="3413125" cy="3687762"/>
        </p:xfrm>
        <a:graphic>
          <a:graphicData uri="http://schemas.openxmlformats.org/presentationml/2006/ole">
            <p:oleObj spid="_x0000_s29749" name="Document" r:id="rId3" imgW="5405040" imgH="5781600"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9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97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97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Tree Induction</a:t>
            </a:r>
          </a:p>
        </p:txBody>
      </p:sp>
      <p:sp>
        <p:nvSpPr>
          <p:cNvPr id="30723" name="Rectangle 3"/>
          <p:cNvSpPr>
            <a:spLocks noGrp="1" noChangeArrowheads="1"/>
          </p:cNvSpPr>
          <p:nvPr>
            <p:ph type="body" idx="1"/>
          </p:nvPr>
        </p:nvSpPr>
        <p:spPr/>
        <p:txBody>
          <a:bodyPr/>
          <a:lstStyle/>
          <a:p>
            <a:r>
              <a:rPr lang="en-US"/>
              <a:t>Greedy strategy.</a:t>
            </a:r>
          </a:p>
          <a:p>
            <a:pPr lvl="1"/>
            <a:r>
              <a:rPr lang="en-US"/>
              <a:t>Split the records based on an attribute test that optimizes certain criterion.</a:t>
            </a:r>
          </a:p>
          <a:p>
            <a:endParaRPr lang="en-US"/>
          </a:p>
          <a:p>
            <a:r>
              <a:rPr lang="en-US"/>
              <a:t>Issues</a:t>
            </a:r>
          </a:p>
          <a:p>
            <a:pPr lvl="1"/>
            <a:r>
              <a:rPr lang="en-US"/>
              <a:t>Determine how to split the records</a:t>
            </a:r>
          </a:p>
          <a:p>
            <a:pPr lvl="2"/>
            <a:r>
              <a:rPr lang="en-US"/>
              <a:t>How to specify the attribute test condition?</a:t>
            </a:r>
          </a:p>
          <a:p>
            <a:pPr lvl="2"/>
            <a:r>
              <a:rPr lang="en-US"/>
              <a:t>How to determine the best split?</a:t>
            </a:r>
          </a:p>
          <a:p>
            <a:pPr lvl="1"/>
            <a:r>
              <a:rPr lang="en-US"/>
              <a:t>Determine when to stop splitting</a:t>
            </a:r>
          </a:p>
          <a:p>
            <a:pPr lvl="1"/>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Tree Induction</a:t>
            </a:r>
          </a:p>
        </p:txBody>
      </p:sp>
      <p:sp>
        <p:nvSpPr>
          <p:cNvPr id="31747" name="Rectangle 3"/>
          <p:cNvSpPr>
            <a:spLocks noGrp="1" noChangeArrowheads="1"/>
          </p:cNvSpPr>
          <p:nvPr>
            <p:ph type="body" idx="1"/>
          </p:nvPr>
        </p:nvSpPr>
        <p:spPr/>
        <p:txBody>
          <a:bodyPr/>
          <a:lstStyle/>
          <a:p>
            <a:r>
              <a:rPr lang="en-US"/>
              <a:t>Greedy strategy.</a:t>
            </a:r>
          </a:p>
          <a:p>
            <a:pPr lvl="1"/>
            <a:r>
              <a:rPr lang="en-US"/>
              <a:t>Split the records based on an attribute test that optimizes certain criterion.</a:t>
            </a:r>
          </a:p>
          <a:p>
            <a:endParaRPr lang="en-US"/>
          </a:p>
          <a:p>
            <a:r>
              <a:rPr lang="en-US"/>
              <a:t>Issues</a:t>
            </a:r>
          </a:p>
          <a:p>
            <a:pPr lvl="1"/>
            <a:r>
              <a:rPr lang="en-US"/>
              <a:t>Determine how to split the records</a:t>
            </a:r>
          </a:p>
          <a:p>
            <a:pPr lvl="2"/>
            <a:r>
              <a:rPr lang="en-US">
                <a:solidFill>
                  <a:srgbClr val="FF0000"/>
                </a:solidFill>
              </a:rPr>
              <a:t>How to specify the attribute test condition?</a:t>
            </a:r>
          </a:p>
          <a:p>
            <a:pPr lvl="2"/>
            <a:r>
              <a:rPr lang="en-US"/>
              <a:t>How to determine the best split?</a:t>
            </a:r>
          </a:p>
          <a:p>
            <a:pPr lvl="1"/>
            <a:r>
              <a:rPr lang="en-US"/>
              <a:t>Determine when to stop splitting</a:t>
            </a:r>
          </a:p>
          <a:p>
            <a:pPr lvl="1"/>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How to Specify Test Condition?</a:t>
            </a:r>
          </a:p>
        </p:txBody>
      </p:sp>
      <p:sp>
        <p:nvSpPr>
          <p:cNvPr id="32771" name="Rectangle 3"/>
          <p:cNvSpPr>
            <a:spLocks noGrp="1" noChangeArrowheads="1"/>
          </p:cNvSpPr>
          <p:nvPr>
            <p:ph type="body" idx="1"/>
          </p:nvPr>
        </p:nvSpPr>
        <p:spPr/>
        <p:txBody>
          <a:bodyPr/>
          <a:lstStyle/>
          <a:p>
            <a:r>
              <a:rPr lang="en-US"/>
              <a:t>Depends on attribute types</a:t>
            </a:r>
          </a:p>
          <a:p>
            <a:pPr lvl="1"/>
            <a:r>
              <a:rPr lang="en-US"/>
              <a:t>Nominal</a:t>
            </a:r>
          </a:p>
          <a:p>
            <a:pPr lvl="1"/>
            <a:r>
              <a:rPr lang="en-US"/>
              <a:t>Ordinal</a:t>
            </a:r>
          </a:p>
          <a:p>
            <a:pPr lvl="1"/>
            <a:r>
              <a:rPr lang="en-US"/>
              <a:t>Continuous</a:t>
            </a:r>
          </a:p>
          <a:p>
            <a:pPr lvl="1"/>
            <a:endParaRPr lang="en-US"/>
          </a:p>
          <a:p>
            <a:r>
              <a:rPr lang="en-US"/>
              <a:t>Depends on number of ways to split</a:t>
            </a:r>
          </a:p>
          <a:p>
            <a:pPr lvl="1"/>
            <a:r>
              <a:rPr lang="en-US"/>
              <a:t>2-way split</a:t>
            </a:r>
          </a:p>
          <a:p>
            <a:pPr lvl="1"/>
            <a:r>
              <a:rPr lang="en-US"/>
              <a:t>Multi-way split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838200"/>
            <a:ext cx="8610600" cy="533400"/>
          </a:xfrm>
        </p:spPr>
        <p:txBody>
          <a:bodyPr/>
          <a:lstStyle/>
          <a:p>
            <a:r>
              <a:rPr lang="en-US"/>
              <a:t>Splitting Based on Nominal Attributes</a:t>
            </a:r>
          </a:p>
        </p:txBody>
      </p:sp>
      <p:sp>
        <p:nvSpPr>
          <p:cNvPr id="33795" name="Rectangle 3"/>
          <p:cNvSpPr>
            <a:spLocks noGrp="1" noChangeArrowheads="1"/>
          </p:cNvSpPr>
          <p:nvPr>
            <p:ph type="body" idx="1"/>
          </p:nvPr>
        </p:nvSpPr>
        <p:spPr>
          <a:xfrm>
            <a:off x="381000" y="1447800"/>
            <a:ext cx="8382000" cy="3733800"/>
          </a:xfrm>
        </p:spPr>
        <p:txBody>
          <a:bodyPr/>
          <a:lstStyle/>
          <a:p>
            <a:r>
              <a:rPr lang="en-US" sz="2400">
                <a:solidFill>
                  <a:srgbClr val="FF0000"/>
                </a:solidFill>
              </a:rPr>
              <a:t>Multi-way split:</a:t>
            </a:r>
            <a:r>
              <a:rPr lang="en-US" sz="2400"/>
              <a:t> Use as many partitions as distinct values. </a:t>
            </a:r>
          </a:p>
          <a:p>
            <a:endParaRPr lang="en-US" sz="2400"/>
          </a:p>
          <a:p>
            <a:endParaRPr lang="en-US" sz="2400"/>
          </a:p>
          <a:p>
            <a:endParaRPr lang="en-US" sz="2400"/>
          </a:p>
          <a:p>
            <a:r>
              <a:rPr lang="en-US" sz="2400">
                <a:solidFill>
                  <a:srgbClr val="FF0000"/>
                </a:solidFill>
              </a:rPr>
              <a:t>Binary split:</a:t>
            </a:r>
            <a:r>
              <a:rPr lang="en-US" sz="2400"/>
              <a:t>  Divides values into two subsets. </a:t>
            </a:r>
            <a:br>
              <a:rPr lang="en-US" sz="2400"/>
            </a:br>
            <a:r>
              <a:rPr lang="en-US" sz="2400"/>
              <a:t>		      Need to find optimal partitioning.</a:t>
            </a:r>
            <a:endParaRPr lang="en-US" sz="3200"/>
          </a:p>
        </p:txBody>
      </p:sp>
      <p:grpSp>
        <p:nvGrpSpPr>
          <p:cNvPr id="33796" name="Group 4"/>
          <p:cNvGrpSpPr>
            <a:grpSpLocks/>
          </p:cNvGrpSpPr>
          <p:nvPr/>
        </p:nvGrpSpPr>
        <p:grpSpPr bwMode="auto">
          <a:xfrm>
            <a:off x="2895600" y="2133600"/>
            <a:ext cx="2546350" cy="946150"/>
            <a:chOff x="1824" y="1680"/>
            <a:chExt cx="1604" cy="596"/>
          </a:xfrm>
        </p:grpSpPr>
        <p:sp>
          <p:nvSpPr>
            <p:cNvPr id="33797" name="Oval 5"/>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a:effectLst/>
          </p:spPr>
          <p:txBody>
            <a:bodyPr wrap="none" anchor="ctr"/>
            <a:lstStyle/>
            <a:p>
              <a:pPr algn="ctr" eaLnBrk="0" hangingPunct="0"/>
              <a:r>
                <a:rPr lang="en-US">
                  <a:latin typeface="Times New Roman" pitchFamily="18" charset="0"/>
                </a:rPr>
                <a:t>CarType</a:t>
              </a:r>
              <a:endParaRPr lang="en-US" sz="2400">
                <a:latin typeface="Times New Roman" pitchFamily="18" charset="0"/>
              </a:endParaRPr>
            </a:p>
          </p:txBody>
        </p:sp>
        <p:sp>
          <p:nvSpPr>
            <p:cNvPr id="33798" name="Line 6"/>
            <p:cNvSpPr>
              <a:spLocks noChangeShapeType="1"/>
            </p:cNvSpPr>
            <p:nvPr/>
          </p:nvSpPr>
          <p:spPr bwMode="auto">
            <a:xfrm flipH="1">
              <a:off x="2064" y="1968"/>
              <a:ext cx="576" cy="144"/>
            </a:xfrm>
            <a:prstGeom prst="line">
              <a:avLst/>
            </a:prstGeom>
            <a:noFill/>
            <a:ln w="9525">
              <a:solidFill>
                <a:schemeClr val="tx1"/>
              </a:solidFill>
              <a:round/>
              <a:headEnd/>
              <a:tailEnd/>
            </a:ln>
            <a:effectLst/>
          </p:spPr>
          <p:txBody>
            <a:bodyPr wrap="none" anchor="ctr"/>
            <a:lstStyle/>
            <a:p>
              <a:endParaRPr lang="en-US"/>
            </a:p>
          </p:txBody>
        </p:sp>
        <p:sp>
          <p:nvSpPr>
            <p:cNvPr id="33799" name="Line 7"/>
            <p:cNvSpPr>
              <a:spLocks noChangeShapeType="1"/>
            </p:cNvSpPr>
            <p:nvPr/>
          </p:nvSpPr>
          <p:spPr bwMode="auto">
            <a:xfrm>
              <a:off x="2640" y="1968"/>
              <a:ext cx="0" cy="288"/>
            </a:xfrm>
            <a:prstGeom prst="line">
              <a:avLst/>
            </a:prstGeom>
            <a:noFill/>
            <a:ln w="9525">
              <a:solidFill>
                <a:schemeClr val="tx1"/>
              </a:solidFill>
              <a:round/>
              <a:headEnd/>
              <a:tailEnd/>
            </a:ln>
            <a:effectLst/>
          </p:spPr>
          <p:txBody>
            <a:bodyPr wrap="none" anchor="ctr"/>
            <a:lstStyle/>
            <a:p>
              <a:endParaRPr lang="en-US"/>
            </a:p>
          </p:txBody>
        </p:sp>
        <p:sp>
          <p:nvSpPr>
            <p:cNvPr id="33800" name="Line 8"/>
            <p:cNvSpPr>
              <a:spLocks noChangeShapeType="1"/>
            </p:cNvSpPr>
            <p:nvPr/>
          </p:nvSpPr>
          <p:spPr bwMode="auto">
            <a:xfrm>
              <a:off x="2640" y="1968"/>
              <a:ext cx="576" cy="144"/>
            </a:xfrm>
            <a:prstGeom prst="line">
              <a:avLst/>
            </a:prstGeom>
            <a:noFill/>
            <a:ln w="9525">
              <a:solidFill>
                <a:schemeClr val="tx1"/>
              </a:solidFill>
              <a:round/>
              <a:headEnd/>
              <a:tailEnd/>
            </a:ln>
            <a:effectLst/>
          </p:spPr>
          <p:txBody>
            <a:bodyPr wrap="none" anchor="ctr"/>
            <a:lstStyle/>
            <a:p>
              <a:endParaRPr lang="en-US"/>
            </a:p>
          </p:txBody>
        </p:sp>
        <p:sp>
          <p:nvSpPr>
            <p:cNvPr id="33801" name="Text Box 9"/>
            <p:cNvSpPr txBox="1">
              <a:spLocks noChangeArrowheads="1"/>
            </p:cNvSpPr>
            <p:nvPr/>
          </p:nvSpPr>
          <p:spPr bwMode="auto">
            <a:xfrm>
              <a:off x="1824" y="1872"/>
              <a:ext cx="492" cy="212"/>
            </a:xfrm>
            <a:prstGeom prst="rect">
              <a:avLst/>
            </a:prstGeom>
            <a:noFill/>
            <a:ln w="9525">
              <a:noFill/>
              <a:miter lim="800000"/>
              <a:headEnd/>
              <a:tailEnd/>
            </a:ln>
            <a:effectLst/>
          </p:spPr>
          <p:txBody>
            <a:bodyPr wrap="none" anchor="ctr">
              <a:spAutoFit/>
            </a:bodyPr>
            <a:lstStyle/>
            <a:p>
              <a:pPr algn="ctr" eaLnBrk="0" hangingPunct="0"/>
              <a:r>
                <a:rPr lang="en-US" sz="1600"/>
                <a:t>Family</a:t>
              </a:r>
            </a:p>
          </p:txBody>
        </p:sp>
        <p:sp>
          <p:nvSpPr>
            <p:cNvPr id="33802" name="Text Box 10"/>
            <p:cNvSpPr txBox="1">
              <a:spLocks noChangeArrowheads="1"/>
            </p:cNvSpPr>
            <p:nvPr/>
          </p:nvSpPr>
          <p:spPr bwMode="auto">
            <a:xfrm>
              <a:off x="2208" y="2064"/>
              <a:ext cx="486" cy="212"/>
            </a:xfrm>
            <a:prstGeom prst="rect">
              <a:avLst/>
            </a:prstGeom>
            <a:noFill/>
            <a:ln w="9525">
              <a:noFill/>
              <a:miter lim="800000"/>
              <a:headEnd/>
              <a:tailEnd/>
            </a:ln>
            <a:effectLst/>
          </p:spPr>
          <p:txBody>
            <a:bodyPr wrap="none" anchor="ctr">
              <a:spAutoFit/>
            </a:bodyPr>
            <a:lstStyle/>
            <a:p>
              <a:pPr algn="ctr" eaLnBrk="0" hangingPunct="0"/>
              <a:r>
                <a:rPr lang="en-US" sz="1600"/>
                <a:t>Sports</a:t>
              </a:r>
            </a:p>
          </p:txBody>
        </p:sp>
        <p:sp>
          <p:nvSpPr>
            <p:cNvPr id="33803" name="Text Box 11"/>
            <p:cNvSpPr txBox="1">
              <a:spLocks noChangeArrowheads="1"/>
            </p:cNvSpPr>
            <p:nvPr/>
          </p:nvSpPr>
          <p:spPr bwMode="auto">
            <a:xfrm>
              <a:off x="2928" y="1872"/>
              <a:ext cx="500" cy="212"/>
            </a:xfrm>
            <a:prstGeom prst="rect">
              <a:avLst/>
            </a:prstGeom>
            <a:noFill/>
            <a:ln w="9525">
              <a:noFill/>
              <a:miter lim="800000"/>
              <a:headEnd/>
              <a:tailEnd/>
            </a:ln>
            <a:effectLst/>
          </p:spPr>
          <p:txBody>
            <a:bodyPr wrap="none" anchor="ctr">
              <a:spAutoFit/>
            </a:bodyPr>
            <a:lstStyle/>
            <a:p>
              <a:pPr algn="ctr" eaLnBrk="0" hangingPunct="0"/>
              <a:r>
                <a:rPr lang="en-US" sz="1600"/>
                <a:t>Luxury</a:t>
              </a:r>
            </a:p>
          </p:txBody>
        </p:sp>
      </p:grpSp>
      <p:grpSp>
        <p:nvGrpSpPr>
          <p:cNvPr id="33804" name="Group 12"/>
          <p:cNvGrpSpPr>
            <a:grpSpLocks/>
          </p:cNvGrpSpPr>
          <p:nvPr/>
        </p:nvGrpSpPr>
        <p:grpSpPr bwMode="auto">
          <a:xfrm>
            <a:off x="5562600" y="5029200"/>
            <a:ext cx="2752725" cy="914400"/>
            <a:chOff x="3552" y="3216"/>
            <a:chExt cx="1734" cy="576"/>
          </a:xfrm>
        </p:grpSpPr>
        <p:sp>
          <p:nvSpPr>
            <p:cNvPr id="33805"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p:spPr>
          <p:txBody>
            <a:bodyPr wrap="none" anchor="ctr"/>
            <a:lstStyle/>
            <a:p>
              <a:pPr algn="ctr" eaLnBrk="0" hangingPunct="0"/>
              <a:r>
                <a:rPr lang="en-US">
                  <a:latin typeface="Times New Roman" pitchFamily="18" charset="0"/>
                </a:rPr>
                <a:t>CarType</a:t>
              </a:r>
              <a:endParaRPr lang="en-US" sz="2400">
                <a:latin typeface="Times New Roman" pitchFamily="18" charset="0"/>
              </a:endParaRPr>
            </a:p>
          </p:txBody>
        </p:sp>
        <p:sp>
          <p:nvSpPr>
            <p:cNvPr id="33806" name="Line 14"/>
            <p:cNvSpPr>
              <a:spLocks noChangeShapeType="1"/>
            </p:cNvSpPr>
            <p:nvPr/>
          </p:nvSpPr>
          <p:spPr bwMode="auto">
            <a:xfrm flipH="1">
              <a:off x="3946" y="3504"/>
              <a:ext cx="528" cy="240"/>
            </a:xfrm>
            <a:prstGeom prst="line">
              <a:avLst/>
            </a:prstGeom>
            <a:noFill/>
            <a:ln w="9525">
              <a:solidFill>
                <a:schemeClr val="tx1"/>
              </a:solidFill>
              <a:round/>
              <a:headEnd/>
              <a:tailEnd/>
            </a:ln>
            <a:effectLst/>
          </p:spPr>
          <p:txBody>
            <a:bodyPr wrap="none" anchor="ctr"/>
            <a:lstStyle/>
            <a:p>
              <a:endParaRPr lang="en-US"/>
            </a:p>
          </p:txBody>
        </p:sp>
        <p:sp>
          <p:nvSpPr>
            <p:cNvPr id="33807" name="Line 15"/>
            <p:cNvSpPr>
              <a:spLocks noChangeShapeType="1"/>
            </p:cNvSpPr>
            <p:nvPr/>
          </p:nvSpPr>
          <p:spPr bwMode="auto">
            <a:xfrm>
              <a:off x="4474" y="3504"/>
              <a:ext cx="480" cy="288"/>
            </a:xfrm>
            <a:prstGeom prst="line">
              <a:avLst/>
            </a:prstGeom>
            <a:noFill/>
            <a:ln w="9525">
              <a:solidFill>
                <a:schemeClr val="tx1"/>
              </a:solidFill>
              <a:round/>
              <a:headEnd/>
              <a:tailEnd/>
            </a:ln>
            <a:effectLst/>
          </p:spPr>
          <p:txBody>
            <a:bodyPr wrap="none" anchor="ctr"/>
            <a:lstStyle/>
            <a:p>
              <a:endParaRPr lang="en-US"/>
            </a:p>
          </p:txBody>
        </p:sp>
        <p:sp>
          <p:nvSpPr>
            <p:cNvPr id="33808" name="Text Box 16"/>
            <p:cNvSpPr txBox="1">
              <a:spLocks noChangeArrowheads="1"/>
            </p:cNvSpPr>
            <p:nvPr/>
          </p:nvSpPr>
          <p:spPr bwMode="auto">
            <a:xfrm>
              <a:off x="3552" y="3360"/>
              <a:ext cx="607" cy="366"/>
            </a:xfrm>
            <a:prstGeom prst="rect">
              <a:avLst/>
            </a:prstGeom>
            <a:noFill/>
            <a:ln w="9525">
              <a:noFill/>
              <a:miter lim="800000"/>
              <a:headEnd/>
              <a:tailEnd/>
            </a:ln>
            <a:effectLst/>
          </p:spPr>
          <p:txBody>
            <a:bodyPr wrap="none" anchor="ctr">
              <a:spAutoFit/>
            </a:bodyPr>
            <a:lstStyle/>
            <a:p>
              <a:pPr algn="ctr" eaLnBrk="0" hangingPunct="0"/>
              <a:r>
                <a:rPr lang="en-US" sz="1600"/>
                <a:t>{Family, </a:t>
              </a:r>
              <a:br>
                <a:rPr lang="en-US" sz="1600"/>
              </a:br>
              <a:r>
                <a:rPr lang="en-US" sz="1600"/>
                <a:t>Luxury}</a:t>
              </a:r>
            </a:p>
          </p:txBody>
        </p:sp>
        <p:sp>
          <p:nvSpPr>
            <p:cNvPr id="33809" name="Text Box 17"/>
            <p:cNvSpPr txBox="1">
              <a:spLocks noChangeArrowheads="1"/>
            </p:cNvSpPr>
            <p:nvPr/>
          </p:nvSpPr>
          <p:spPr bwMode="auto">
            <a:xfrm>
              <a:off x="4714" y="3456"/>
              <a:ext cx="572" cy="212"/>
            </a:xfrm>
            <a:prstGeom prst="rect">
              <a:avLst/>
            </a:prstGeom>
            <a:noFill/>
            <a:ln w="9525">
              <a:noFill/>
              <a:miter lim="800000"/>
              <a:headEnd/>
              <a:tailEnd/>
            </a:ln>
            <a:effectLst/>
          </p:spPr>
          <p:txBody>
            <a:bodyPr wrap="none" anchor="ctr">
              <a:spAutoFit/>
            </a:bodyPr>
            <a:lstStyle/>
            <a:p>
              <a:pPr algn="ctr" eaLnBrk="0" hangingPunct="0"/>
              <a:r>
                <a:rPr lang="en-US" sz="1600"/>
                <a:t>{Sports}</a:t>
              </a:r>
            </a:p>
          </p:txBody>
        </p:sp>
      </p:grpSp>
      <p:grpSp>
        <p:nvGrpSpPr>
          <p:cNvPr id="33810" name="Group 18"/>
          <p:cNvGrpSpPr>
            <a:grpSpLocks/>
          </p:cNvGrpSpPr>
          <p:nvPr/>
        </p:nvGrpSpPr>
        <p:grpSpPr bwMode="auto">
          <a:xfrm>
            <a:off x="685800" y="5029200"/>
            <a:ext cx="2905125" cy="914400"/>
            <a:chOff x="768" y="3216"/>
            <a:chExt cx="1830" cy="576"/>
          </a:xfrm>
        </p:grpSpPr>
        <p:sp>
          <p:nvSpPr>
            <p:cNvPr id="33811"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p:spPr>
          <p:txBody>
            <a:bodyPr wrap="none" anchor="ctr"/>
            <a:lstStyle/>
            <a:p>
              <a:pPr algn="ctr" eaLnBrk="0" hangingPunct="0"/>
              <a:r>
                <a:rPr lang="en-US">
                  <a:latin typeface="Times New Roman" pitchFamily="18" charset="0"/>
                </a:rPr>
                <a:t>CarType</a:t>
              </a:r>
              <a:endParaRPr lang="en-US" sz="2400">
                <a:latin typeface="Times New Roman" pitchFamily="18" charset="0"/>
              </a:endParaRPr>
            </a:p>
          </p:txBody>
        </p:sp>
        <p:sp>
          <p:nvSpPr>
            <p:cNvPr id="33812" name="Line 20"/>
            <p:cNvSpPr>
              <a:spLocks noChangeShapeType="1"/>
            </p:cNvSpPr>
            <p:nvPr/>
          </p:nvSpPr>
          <p:spPr bwMode="auto">
            <a:xfrm flipH="1">
              <a:off x="1254" y="3504"/>
              <a:ext cx="528" cy="240"/>
            </a:xfrm>
            <a:prstGeom prst="line">
              <a:avLst/>
            </a:prstGeom>
            <a:noFill/>
            <a:ln w="9525">
              <a:solidFill>
                <a:schemeClr val="tx1"/>
              </a:solidFill>
              <a:round/>
              <a:headEnd/>
              <a:tailEnd/>
            </a:ln>
            <a:effectLst/>
          </p:spPr>
          <p:txBody>
            <a:bodyPr wrap="none" anchor="ctr"/>
            <a:lstStyle/>
            <a:p>
              <a:endParaRPr lang="en-US"/>
            </a:p>
          </p:txBody>
        </p:sp>
        <p:sp>
          <p:nvSpPr>
            <p:cNvPr id="33813" name="Line 21"/>
            <p:cNvSpPr>
              <a:spLocks noChangeShapeType="1"/>
            </p:cNvSpPr>
            <p:nvPr/>
          </p:nvSpPr>
          <p:spPr bwMode="auto">
            <a:xfrm>
              <a:off x="1782" y="3504"/>
              <a:ext cx="480" cy="288"/>
            </a:xfrm>
            <a:prstGeom prst="line">
              <a:avLst/>
            </a:prstGeom>
            <a:noFill/>
            <a:ln w="9525">
              <a:solidFill>
                <a:schemeClr val="tx1"/>
              </a:solidFill>
              <a:round/>
              <a:headEnd/>
              <a:tailEnd/>
            </a:ln>
            <a:effectLst/>
          </p:spPr>
          <p:txBody>
            <a:bodyPr wrap="none" anchor="ctr"/>
            <a:lstStyle/>
            <a:p>
              <a:endParaRPr lang="en-US"/>
            </a:p>
          </p:txBody>
        </p:sp>
        <p:sp>
          <p:nvSpPr>
            <p:cNvPr id="33814" name="Text Box 22"/>
            <p:cNvSpPr txBox="1">
              <a:spLocks noChangeArrowheads="1"/>
            </p:cNvSpPr>
            <p:nvPr/>
          </p:nvSpPr>
          <p:spPr bwMode="auto">
            <a:xfrm>
              <a:off x="768" y="3360"/>
              <a:ext cx="594" cy="366"/>
            </a:xfrm>
            <a:prstGeom prst="rect">
              <a:avLst/>
            </a:prstGeom>
            <a:noFill/>
            <a:ln w="9525">
              <a:noFill/>
              <a:miter lim="800000"/>
              <a:headEnd/>
              <a:tailEnd/>
            </a:ln>
            <a:effectLst/>
          </p:spPr>
          <p:txBody>
            <a:bodyPr anchor="ctr">
              <a:spAutoFit/>
            </a:bodyPr>
            <a:lstStyle/>
            <a:p>
              <a:pPr algn="ctr" eaLnBrk="0" hangingPunct="0"/>
              <a:r>
                <a:rPr lang="en-US" sz="1600"/>
                <a:t>{Sports, Luxury}</a:t>
              </a:r>
            </a:p>
          </p:txBody>
        </p:sp>
        <p:sp>
          <p:nvSpPr>
            <p:cNvPr id="33815" name="Text Box 23"/>
            <p:cNvSpPr txBox="1">
              <a:spLocks noChangeArrowheads="1"/>
            </p:cNvSpPr>
            <p:nvPr/>
          </p:nvSpPr>
          <p:spPr bwMode="auto">
            <a:xfrm>
              <a:off x="2020" y="3456"/>
              <a:ext cx="578" cy="212"/>
            </a:xfrm>
            <a:prstGeom prst="rect">
              <a:avLst/>
            </a:prstGeom>
            <a:noFill/>
            <a:ln w="9525">
              <a:noFill/>
              <a:miter lim="800000"/>
              <a:headEnd/>
              <a:tailEnd/>
            </a:ln>
            <a:effectLst/>
          </p:spPr>
          <p:txBody>
            <a:bodyPr wrap="none" anchor="ctr">
              <a:spAutoFit/>
            </a:bodyPr>
            <a:lstStyle/>
            <a:p>
              <a:pPr algn="ctr" eaLnBrk="0" hangingPunct="0"/>
              <a:r>
                <a:rPr lang="en-US" sz="1600"/>
                <a:t>{Family}</a:t>
              </a:r>
            </a:p>
          </p:txBody>
        </p:sp>
      </p:grpSp>
      <p:sp>
        <p:nvSpPr>
          <p:cNvPr id="33816" name="Text Box 24"/>
          <p:cNvSpPr txBox="1">
            <a:spLocks noChangeArrowheads="1"/>
          </p:cNvSpPr>
          <p:nvPr/>
        </p:nvSpPr>
        <p:spPr bwMode="auto">
          <a:xfrm>
            <a:off x="4191000" y="5105400"/>
            <a:ext cx="608013" cy="457200"/>
          </a:xfrm>
          <a:prstGeom prst="rect">
            <a:avLst/>
          </a:prstGeom>
          <a:noFill/>
          <a:ln w="9525">
            <a:noFill/>
            <a:miter lim="800000"/>
            <a:headEnd/>
            <a:tailEnd/>
          </a:ln>
          <a:effectLst/>
        </p:spPr>
        <p:txBody>
          <a:bodyPr wrap="none" anchor="ctr">
            <a:spAutoFit/>
          </a:bodyPr>
          <a:lstStyle/>
          <a:p>
            <a:pPr algn="ctr" eaLnBrk="0" hangingPunct="0"/>
            <a:r>
              <a:rPr lang="en-US" sz="2400">
                <a:latin typeface="Times New Roman" pitchFamily="18" charset="0"/>
              </a:rPr>
              <a:t>OR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381000" y="1447800"/>
            <a:ext cx="8382000" cy="5257800"/>
          </a:xfrm>
          <a:noFill/>
          <a:ln/>
        </p:spPr>
        <p:txBody>
          <a:bodyPr lIns="90488" tIns="44450" rIns="90488" bIns="44450"/>
          <a:lstStyle/>
          <a:p>
            <a:r>
              <a:rPr lang="en-US" sz="2400">
                <a:solidFill>
                  <a:srgbClr val="FF0000"/>
                </a:solidFill>
              </a:rPr>
              <a:t>Multi-way split:</a:t>
            </a:r>
            <a:r>
              <a:rPr lang="en-US" sz="2400"/>
              <a:t> Use as many partitions as distinct values. </a:t>
            </a:r>
          </a:p>
          <a:p>
            <a:endParaRPr lang="en-US" sz="2400"/>
          </a:p>
          <a:p>
            <a:endParaRPr lang="en-US" sz="2400"/>
          </a:p>
          <a:p>
            <a:pPr lvl="4"/>
            <a:endParaRPr lang="en-US" sz="900">
              <a:solidFill>
                <a:srgbClr val="FF0000"/>
              </a:solidFill>
            </a:endParaRPr>
          </a:p>
          <a:p>
            <a:r>
              <a:rPr lang="en-US" sz="2400">
                <a:solidFill>
                  <a:srgbClr val="FF0000"/>
                </a:solidFill>
              </a:rPr>
              <a:t>Binary split:</a:t>
            </a:r>
            <a:r>
              <a:rPr lang="en-US" sz="2400"/>
              <a:t>  Divides values into two subsets. </a:t>
            </a:r>
            <a:br>
              <a:rPr lang="en-US" sz="2400"/>
            </a:br>
            <a:r>
              <a:rPr lang="en-US" sz="2400"/>
              <a:t>		      Need to find optimal partitioning.</a:t>
            </a:r>
          </a:p>
          <a:p>
            <a:endParaRPr lang="en-US" sz="2400"/>
          </a:p>
          <a:p>
            <a:endParaRPr lang="en-US" sz="2400"/>
          </a:p>
          <a:p>
            <a:endParaRPr lang="en-US" sz="2400"/>
          </a:p>
          <a:p>
            <a:r>
              <a:rPr lang="en-US" sz="2400"/>
              <a:t>What about this split?</a:t>
            </a:r>
            <a:endParaRPr lang="en-US" sz="3200"/>
          </a:p>
        </p:txBody>
      </p:sp>
      <p:sp>
        <p:nvSpPr>
          <p:cNvPr id="34819" name="Rectangle 3"/>
          <p:cNvSpPr>
            <a:spLocks noGrp="1" noChangeArrowheads="1"/>
          </p:cNvSpPr>
          <p:nvPr>
            <p:ph type="title"/>
          </p:nvPr>
        </p:nvSpPr>
        <p:spPr/>
        <p:txBody>
          <a:bodyPr/>
          <a:lstStyle/>
          <a:p>
            <a:r>
              <a:rPr lang="en-US"/>
              <a:t>Splitting Based on Ordinal Attributes</a:t>
            </a:r>
          </a:p>
        </p:txBody>
      </p:sp>
      <p:grpSp>
        <p:nvGrpSpPr>
          <p:cNvPr id="34820" name="Group 4"/>
          <p:cNvGrpSpPr>
            <a:grpSpLocks/>
          </p:cNvGrpSpPr>
          <p:nvPr/>
        </p:nvGrpSpPr>
        <p:grpSpPr bwMode="auto">
          <a:xfrm>
            <a:off x="2971800" y="2057400"/>
            <a:ext cx="2457450" cy="946150"/>
            <a:chOff x="1853" y="1248"/>
            <a:chExt cx="1548" cy="596"/>
          </a:xfrm>
        </p:grpSpPr>
        <p:sp>
          <p:nvSpPr>
            <p:cNvPr id="34821" name="Oval 5"/>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a:effectLst/>
          </p:spPr>
          <p:txBody>
            <a:bodyPr wrap="none" anchor="ctr"/>
            <a:lstStyle/>
            <a:p>
              <a:pPr algn="ctr" eaLnBrk="0" hangingPunct="0"/>
              <a:r>
                <a:rPr lang="en-US">
                  <a:latin typeface="Times New Roman" pitchFamily="18" charset="0"/>
                </a:rPr>
                <a:t>Size</a:t>
              </a:r>
              <a:endParaRPr lang="en-US" sz="2400">
                <a:latin typeface="Times New Roman" pitchFamily="18" charset="0"/>
              </a:endParaRPr>
            </a:p>
          </p:txBody>
        </p:sp>
        <p:sp>
          <p:nvSpPr>
            <p:cNvPr id="34822" name="Line 6"/>
            <p:cNvSpPr>
              <a:spLocks noChangeShapeType="1"/>
            </p:cNvSpPr>
            <p:nvPr/>
          </p:nvSpPr>
          <p:spPr bwMode="auto">
            <a:xfrm flipH="1">
              <a:off x="2064" y="1536"/>
              <a:ext cx="576" cy="144"/>
            </a:xfrm>
            <a:prstGeom prst="line">
              <a:avLst/>
            </a:prstGeom>
            <a:noFill/>
            <a:ln w="9525">
              <a:solidFill>
                <a:schemeClr val="tx1"/>
              </a:solidFill>
              <a:round/>
              <a:headEnd/>
              <a:tailEnd/>
            </a:ln>
            <a:effectLst/>
          </p:spPr>
          <p:txBody>
            <a:bodyPr wrap="none" anchor="ctr"/>
            <a:lstStyle/>
            <a:p>
              <a:endParaRPr lang="en-US"/>
            </a:p>
          </p:txBody>
        </p:sp>
        <p:sp>
          <p:nvSpPr>
            <p:cNvPr id="34823" name="Line 7"/>
            <p:cNvSpPr>
              <a:spLocks noChangeShapeType="1"/>
            </p:cNvSpPr>
            <p:nvPr/>
          </p:nvSpPr>
          <p:spPr bwMode="auto">
            <a:xfrm>
              <a:off x="2640" y="1536"/>
              <a:ext cx="0" cy="288"/>
            </a:xfrm>
            <a:prstGeom prst="line">
              <a:avLst/>
            </a:prstGeom>
            <a:noFill/>
            <a:ln w="9525">
              <a:solidFill>
                <a:schemeClr val="tx1"/>
              </a:solidFill>
              <a:round/>
              <a:headEnd/>
              <a:tailEnd/>
            </a:ln>
            <a:effectLst/>
          </p:spPr>
          <p:txBody>
            <a:bodyPr wrap="none" anchor="ctr"/>
            <a:lstStyle/>
            <a:p>
              <a:endParaRPr lang="en-US"/>
            </a:p>
          </p:txBody>
        </p:sp>
        <p:sp>
          <p:nvSpPr>
            <p:cNvPr id="34824" name="Line 8"/>
            <p:cNvSpPr>
              <a:spLocks noChangeShapeType="1"/>
            </p:cNvSpPr>
            <p:nvPr/>
          </p:nvSpPr>
          <p:spPr bwMode="auto">
            <a:xfrm>
              <a:off x="2640" y="1536"/>
              <a:ext cx="576" cy="144"/>
            </a:xfrm>
            <a:prstGeom prst="line">
              <a:avLst/>
            </a:prstGeom>
            <a:noFill/>
            <a:ln w="9525">
              <a:solidFill>
                <a:schemeClr val="tx1"/>
              </a:solidFill>
              <a:round/>
              <a:headEnd/>
              <a:tailEnd/>
            </a:ln>
            <a:effectLst/>
          </p:spPr>
          <p:txBody>
            <a:bodyPr wrap="none" anchor="ctr"/>
            <a:lstStyle/>
            <a:p>
              <a:endParaRPr lang="en-US"/>
            </a:p>
          </p:txBody>
        </p:sp>
        <p:sp>
          <p:nvSpPr>
            <p:cNvPr id="34825" name="Text Box 9"/>
            <p:cNvSpPr txBox="1">
              <a:spLocks noChangeArrowheads="1"/>
            </p:cNvSpPr>
            <p:nvPr/>
          </p:nvSpPr>
          <p:spPr bwMode="auto">
            <a:xfrm>
              <a:off x="1853" y="1440"/>
              <a:ext cx="435" cy="212"/>
            </a:xfrm>
            <a:prstGeom prst="rect">
              <a:avLst/>
            </a:prstGeom>
            <a:noFill/>
            <a:ln w="9525">
              <a:noFill/>
              <a:miter lim="800000"/>
              <a:headEnd/>
              <a:tailEnd/>
            </a:ln>
            <a:effectLst/>
          </p:spPr>
          <p:txBody>
            <a:bodyPr wrap="none" anchor="ctr">
              <a:spAutoFit/>
            </a:bodyPr>
            <a:lstStyle/>
            <a:p>
              <a:pPr algn="ctr" eaLnBrk="0" hangingPunct="0"/>
              <a:r>
                <a:rPr lang="en-US" sz="1600"/>
                <a:t>Small</a:t>
              </a:r>
            </a:p>
          </p:txBody>
        </p:sp>
        <p:sp>
          <p:nvSpPr>
            <p:cNvPr id="34826" name="Text Box 10"/>
            <p:cNvSpPr txBox="1">
              <a:spLocks noChangeArrowheads="1"/>
            </p:cNvSpPr>
            <p:nvPr/>
          </p:nvSpPr>
          <p:spPr bwMode="auto">
            <a:xfrm>
              <a:off x="2167" y="1632"/>
              <a:ext cx="571" cy="212"/>
            </a:xfrm>
            <a:prstGeom prst="rect">
              <a:avLst/>
            </a:prstGeom>
            <a:noFill/>
            <a:ln w="9525">
              <a:noFill/>
              <a:miter lim="800000"/>
              <a:headEnd/>
              <a:tailEnd/>
            </a:ln>
            <a:effectLst/>
          </p:spPr>
          <p:txBody>
            <a:bodyPr wrap="none" anchor="ctr">
              <a:spAutoFit/>
            </a:bodyPr>
            <a:lstStyle/>
            <a:p>
              <a:pPr algn="ctr" eaLnBrk="0" hangingPunct="0"/>
              <a:r>
                <a:rPr lang="en-US" sz="1600"/>
                <a:t>Medium</a:t>
              </a:r>
            </a:p>
          </p:txBody>
        </p:sp>
        <p:sp>
          <p:nvSpPr>
            <p:cNvPr id="34827" name="Text Box 11"/>
            <p:cNvSpPr txBox="1">
              <a:spLocks noChangeArrowheads="1"/>
            </p:cNvSpPr>
            <p:nvPr/>
          </p:nvSpPr>
          <p:spPr bwMode="auto">
            <a:xfrm>
              <a:off x="2958" y="1440"/>
              <a:ext cx="443" cy="212"/>
            </a:xfrm>
            <a:prstGeom prst="rect">
              <a:avLst/>
            </a:prstGeom>
            <a:noFill/>
            <a:ln w="9525">
              <a:noFill/>
              <a:miter lim="800000"/>
              <a:headEnd/>
              <a:tailEnd/>
            </a:ln>
            <a:effectLst/>
          </p:spPr>
          <p:txBody>
            <a:bodyPr wrap="none" anchor="ctr">
              <a:spAutoFit/>
            </a:bodyPr>
            <a:lstStyle/>
            <a:p>
              <a:pPr algn="ctr" eaLnBrk="0" hangingPunct="0"/>
              <a:r>
                <a:rPr lang="en-US" sz="1600"/>
                <a:t>Large</a:t>
              </a:r>
            </a:p>
          </p:txBody>
        </p:sp>
      </p:grpSp>
      <p:grpSp>
        <p:nvGrpSpPr>
          <p:cNvPr id="34828" name="Group 12"/>
          <p:cNvGrpSpPr>
            <a:grpSpLocks/>
          </p:cNvGrpSpPr>
          <p:nvPr/>
        </p:nvGrpSpPr>
        <p:grpSpPr bwMode="auto">
          <a:xfrm>
            <a:off x="5562600" y="4267200"/>
            <a:ext cx="2774950" cy="914400"/>
            <a:chOff x="3513" y="3216"/>
            <a:chExt cx="1748" cy="576"/>
          </a:xfrm>
        </p:grpSpPr>
        <p:sp>
          <p:nvSpPr>
            <p:cNvPr id="34829"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p:spPr>
          <p:txBody>
            <a:bodyPr wrap="none" anchor="ctr"/>
            <a:lstStyle/>
            <a:p>
              <a:pPr algn="ctr" eaLnBrk="0" hangingPunct="0"/>
              <a:r>
                <a:rPr lang="en-US">
                  <a:latin typeface="Times New Roman" pitchFamily="18" charset="0"/>
                </a:rPr>
                <a:t>Size</a:t>
              </a:r>
              <a:endParaRPr lang="en-US" sz="2400">
                <a:latin typeface="Times New Roman" pitchFamily="18" charset="0"/>
              </a:endParaRPr>
            </a:p>
          </p:txBody>
        </p:sp>
        <p:sp>
          <p:nvSpPr>
            <p:cNvPr id="34830" name="Line 14"/>
            <p:cNvSpPr>
              <a:spLocks noChangeShapeType="1"/>
            </p:cNvSpPr>
            <p:nvPr/>
          </p:nvSpPr>
          <p:spPr bwMode="auto">
            <a:xfrm flipH="1">
              <a:off x="3946" y="3504"/>
              <a:ext cx="528" cy="240"/>
            </a:xfrm>
            <a:prstGeom prst="line">
              <a:avLst/>
            </a:prstGeom>
            <a:noFill/>
            <a:ln w="9525">
              <a:solidFill>
                <a:schemeClr val="tx1"/>
              </a:solidFill>
              <a:round/>
              <a:headEnd/>
              <a:tailEnd/>
            </a:ln>
            <a:effectLst/>
          </p:spPr>
          <p:txBody>
            <a:bodyPr wrap="none" anchor="ctr"/>
            <a:lstStyle/>
            <a:p>
              <a:endParaRPr lang="en-US"/>
            </a:p>
          </p:txBody>
        </p:sp>
        <p:sp>
          <p:nvSpPr>
            <p:cNvPr id="34831" name="Line 15"/>
            <p:cNvSpPr>
              <a:spLocks noChangeShapeType="1"/>
            </p:cNvSpPr>
            <p:nvPr/>
          </p:nvSpPr>
          <p:spPr bwMode="auto">
            <a:xfrm>
              <a:off x="4474" y="3504"/>
              <a:ext cx="480" cy="288"/>
            </a:xfrm>
            <a:prstGeom prst="line">
              <a:avLst/>
            </a:prstGeom>
            <a:noFill/>
            <a:ln w="9525">
              <a:solidFill>
                <a:schemeClr val="tx1"/>
              </a:solidFill>
              <a:round/>
              <a:headEnd/>
              <a:tailEnd/>
            </a:ln>
            <a:effectLst/>
          </p:spPr>
          <p:txBody>
            <a:bodyPr wrap="none" anchor="ctr"/>
            <a:lstStyle/>
            <a:p>
              <a:endParaRPr lang="en-US"/>
            </a:p>
          </p:txBody>
        </p:sp>
        <p:sp>
          <p:nvSpPr>
            <p:cNvPr id="34832" name="Text Box 16"/>
            <p:cNvSpPr txBox="1">
              <a:spLocks noChangeArrowheads="1"/>
            </p:cNvSpPr>
            <p:nvPr/>
          </p:nvSpPr>
          <p:spPr bwMode="auto">
            <a:xfrm>
              <a:off x="3513" y="3360"/>
              <a:ext cx="686" cy="366"/>
            </a:xfrm>
            <a:prstGeom prst="rect">
              <a:avLst/>
            </a:prstGeom>
            <a:noFill/>
            <a:ln w="9525">
              <a:noFill/>
              <a:miter lim="800000"/>
              <a:headEnd/>
              <a:tailEnd/>
            </a:ln>
            <a:effectLst/>
          </p:spPr>
          <p:txBody>
            <a:bodyPr wrap="none" anchor="ctr">
              <a:spAutoFit/>
            </a:bodyPr>
            <a:lstStyle/>
            <a:p>
              <a:pPr algn="ctr" eaLnBrk="0" hangingPunct="0"/>
              <a:r>
                <a:rPr lang="en-US" sz="1600"/>
                <a:t>{Medium, </a:t>
              </a:r>
              <a:br>
                <a:rPr lang="en-US" sz="1600"/>
              </a:br>
              <a:r>
                <a:rPr lang="en-US" sz="1600"/>
                <a:t>Large}</a:t>
              </a:r>
            </a:p>
          </p:txBody>
        </p:sp>
        <p:sp>
          <p:nvSpPr>
            <p:cNvPr id="34833" name="Text Box 17"/>
            <p:cNvSpPr txBox="1">
              <a:spLocks noChangeArrowheads="1"/>
            </p:cNvSpPr>
            <p:nvPr/>
          </p:nvSpPr>
          <p:spPr bwMode="auto">
            <a:xfrm>
              <a:off x="4740" y="3456"/>
              <a:ext cx="521" cy="212"/>
            </a:xfrm>
            <a:prstGeom prst="rect">
              <a:avLst/>
            </a:prstGeom>
            <a:noFill/>
            <a:ln w="9525">
              <a:noFill/>
              <a:miter lim="800000"/>
              <a:headEnd/>
              <a:tailEnd/>
            </a:ln>
            <a:effectLst/>
          </p:spPr>
          <p:txBody>
            <a:bodyPr wrap="none" anchor="ctr">
              <a:spAutoFit/>
            </a:bodyPr>
            <a:lstStyle/>
            <a:p>
              <a:pPr algn="ctr" eaLnBrk="0" hangingPunct="0"/>
              <a:r>
                <a:rPr lang="en-US" sz="1600"/>
                <a:t>{Small}</a:t>
              </a:r>
            </a:p>
          </p:txBody>
        </p:sp>
      </p:grpSp>
      <p:grpSp>
        <p:nvGrpSpPr>
          <p:cNvPr id="34834" name="Group 18"/>
          <p:cNvGrpSpPr>
            <a:grpSpLocks/>
          </p:cNvGrpSpPr>
          <p:nvPr/>
        </p:nvGrpSpPr>
        <p:grpSpPr bwMode="auto">
          <a:xfrm>
            <a:off x="762000" y="4267200"/>
            <a:ext cx="2997200" cy="914400"/>
            <a:chOff x="768" y="3216"/>
            <a:chExt cx="1794" cy="576"/>
          </a:xfrm>
        </p:grpSpPr>
        <p:sp>
          <p:nvSpPr>
            <p:cNvPr id="34835"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p:spPr>
          <p:txBody>
            <a:bodyPr wrap="none" anchor="ctr"/>
            <a:lstStyle/>
            <a:p>
              <a:pPr algn="ctr" eaLnBrk="0" hangingPunct="0"/>
              <a:r>
                <a:rPr lang="en-US">
                  <a:latin typeface="Times New Roman" pitchFamily="18" charset="0"/>
                </a:rPr>
                <a:t>Size</a:t>
              </a:r>
              <a:endParaRPr lang="en-US" sz="2400">
                <a:latin typeface="Times New Roman" pitchFamily="18" charset="0"/>
              </a:endParaRPr>
            </a:p>
          </p:txBody>
        </p:sp>
        <p:sp>
          <p:nvSpPr>
            <p:cNvPr id="34836" name="Line 20"/>
            <p:cNvSpPr>
              <a:spLocks noChangeShapeType="1"/>
            </p:cNvSpPr>
            <p:nvPr/>
          </p:nvSpPr>
          <p:spPr bwMode="auto">
            <a:xfrm flipH="1">
              <a:off x="1254" y="3504"/>
              <a:ext cx="528" cy="240"/>
            </a:xfrm>
            <a:prstGeom prst="line">
              <a:avLst/>
            </a:prstGeom>
            <a:noFill/>
            <a:ln w="9525">
              <a:solidFill>
                <a:schemeClr val="tx1"/>
              </a:solidFill>
              <a:round/>
              <a:headEnd/>
              <a:tailEnd/>
            </a:ln>
            <a:effectLst/>
          </p:spPr>
          <p:txBody>
            <a:bodyPr wrap="none" anchor="ctr"/>
            <a:lstStyle/>
            <a:p>
              <a:endParaRPr lang="en-US"/>
            </a:p>
          </p:txBody>
        </p:sp>
        <p:sp>
          <p:nvSpPr>
            <p:cNvPr id="34837" name="Line 21"/>
            <p:cNvSpPr>
              <a:spLocks noChangeShapeType="1"/>
            </p:cNvSpPr>
            <p:nvPr/>
          </p:nvSpPr>
          <p:spPr bwMode="auto">
            <a:xfrm>
              <a:off x="1782" y="3504"/>
              <a:ext cx="480" cy="288"/>
            </a:xfrm>
            <a:prstGeom prst="line">
              <a:avLst/>
            </a:prstGeom>
            <a:noFill/>
            <a:ln w="9525">
              <a:solidFill>
                <a:schemeClr val="tx1"/>
              </a:solidFill>
              <a:round/>
              <a:headEnd/>
              <a:tailEnd/>
            </a:ln>
            <a:effectLst/>
          </p:spPr>
          <p:txBody>
            <a:bodyPr wrap="none" anchor="ctr"/>
            <a:lstStyle/>
            <a:p>
              <a:endParaRPr lang="en-US"/>
            </a:p>
          </p:txBody>
        </p:sp>
        <p:sp>
          <p:nvSpPr>
            <p:cNvPr id="34838" name="Text Box 22"/>
            <p:cNvSpPr txBox="1">
              <a:spLocks noChangeArrowheads="1"/>
            </p:cNvSpPr>
            <p:nvPr/>
          </p:nvSpPr>
          <p:spPr bwMode="auto">
            <a:xfrm>
              <a:off x="768" y="3360"/>
              <a:ext cx="594" cy="366"/>
            </a:xfrm>
            <a:prstGeom prst="rect">
              <a:avLst/>
            </a:prstGeom>
            <a:noFill/>
            <a:ln w="9525">
              <a:noFill/>
              <a:miter lim="800000"/>
              <a:headEnd/>
              <a:tailEnd/>
            </a:ln>
            <a:effectLst/>
          </p:spPr>
          <p:txBody>
            <a:bodyPr anchor="ctr">
              <a:spAutoFit/>
            </a:bodyPr>
            <a:lstStyle/>
            <a:p>
              <a:pPr algn="ctr" eaLnBrk="0" hangingPunct="0"/>
              <a:r>
                <a:rPr lang="en-US" sz="1600"/>
                <a:t>{Small, Medium}</a:t>
              </a:r>
            </a:p>
          </p:txBody>
        </p:sp>
        <p:sp>
          <p:nvSpPr>
            <p:cNvPr id="34839" name="Text Box 23"/>
            <p:cNvSpPr txBox="1">
              <a:spLocks noChangeArrowheads="1"/>
            </p:cNvSpPr>
            <p:nvPr/>
          </p:nvSpPr>
          <p:spPr bwMode="auto">
            <a:xfrm>
              <a:off x="2059" y="3456"/>
              <a:ext cx="503" cy="212"/>
            </a:xfrm>
            <a:prstGeom prst="rect">
              <a:avLst/>
            </a:prstGeom>
            <a:noFill/>
            <a:ln w="9525">
              <a:noFill/>
              <a:miter lim="800000"/>
              <a:headEnd/>
              <a:tailEnd/>
            </a:ln>
            <a:effectLst/>
          </p:spPr>
          <p:txBody>
            <a:bodyPr wrap="none" anchor="ctr">
              <a:spAutoFit/>
            </a:bodyPr>
            <a:lstStyle/>
            <a:p>
              <a:pPr algn="ctr" eaLnBrk="0" hangingPunct="0"/>
              <a:r>
                <a:rPr lang="en-US" sz="1600"/>
                <a:t>{Large}</a:t>
              </a:r>
            </a:p>
          </p:txBody>
        </p:sp>
      </p:grpSp>
      <p:sp>
        <p:nvSpPr>
          <p:cNvPr id="34840" name="Text Box 24"/>
          <p:cNvSpPr txBox="1">
            <a:spLocks noChangeArrowheads="1"/>
          </p:cNvSpPr>
          <p:nvPr/>
        </p:nvSpPr>
        <p:spPr bwMode="auto">
          <a:xfrm>
            <a:off x="4267200" y="4419600"/>
            <a:ext cx="608013" cy="457200"/>
          </a:xfrm>
          <a:prstGeom prst="rect">
            <a:avLst/>
          </a:prstGeom>
          <a:noFill/>
          <a:ln w="9525">
            <a:noFill/>
            <a:miter lim="800000"/>
            <a:headEnd/>
            <a:tailEnd/>
          </a:ln>
          <a:effectLst/>
        </p:spPr>
        <p:txBody>
          <a:bodyPr wrap="none" anchor="ctr">
            <a:spAutoFit/>
          </a:bodyPr>
          <a:lstStyle/>
          <a:p>
            <a:pPr algn="ctr" eaLnBrk="0" hangingPunct="0"/>
            <a:r>
              <a:rPr lang="en-US" sz="2400">
                <a:latin typeface="Times New Roman" pitchFamily="18" charset="0"/>
              </a:rPr>
              <a:t>OR</a:t>
            </a:r>
          </a:p>
        </p:txBody>
      </p:sp>
      <p:grpSp>
        <p:nvGrpSpPr>
          <p:cNvPr id="34841" name="Group 25"/>
          <p:cNvGrpSpPr>
            <a:grpSpLocks/>
          </p:cNvGrpSpPr>
          <p:nvPr/>
        </p:nvGrpSpPr>
        <p:grpSpPr bwMode="auto">
          <a:xfrm>
            <a:off x="4289425" y="5486400"/>
            <a:ext cx="3101975" cy="914400"/>
            <a:chOff x="768" y="3216"/>
            <a:chExt cx="1856" cy="576"/>
          </a:xfrm>
        </p:grpSpPr>
        <p:sp>
          <p:nvSpPr>
            <p:cNvPr id="34842" name="Oval 26"/>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p:spPr>
          <p:txBody>
            <a:bodyPr wrap="none" anchor="ctr"/>
            <a:lstStyle/>
            <a:p>
              <a:pPr algn="ctr" eaLnBrk="0" hangingPunct="0"/>
              <a:r>
                <a:rPr lang="en-US">
                  <a:latin typeface="Times New Roman" pitchFamily="18" charset="0"/>
                </a:rPr>
                <a:t>Size</a:t>
              </a:r>
              <a:endParaRPr lang="en-US" sz="2400">
                <a:latin typeface="Times New Roman" pitchFamily="18" charset="0"/>
              </a:endParaRPr>
            </a:p>
          </p:txBody>
        </p:sp>
        <p:sp>
          <p:nvSpPr>
            <p:cNvPr id="34843" name="Line 27"/>
            <p:cNvSpPr>
              <a:spLocks noChangeShapeType="1"/>
            </p:cNvSpPr>
            <p:nvPr/>
          </p:nvSpPr>
          <p:spPr bwMode="auto">
            <a:xfrm flipH="1">
              <a:off x="1254" y="3504"/>
              <a:ext cx="528" cy="240"/>
            </a:xfrm>
            <a:prstGeom prst="line">
              <a:avLst/>
            </a:prstGeom>
            <a:noFill/>
            <a:ln w="9525">
              <a:solidFill>
                <a:schemeClr val="tx1"/>
              </a:solidFill>
              <a:round/>
              <a:headEnd/>
              <a:tailEnd/>
            </a:ln>
            <a:effectLst/>
          </p:spPr>
          <p:txBody>
            <a:bodyPr wrap="none" anchor="ctr"/>
            <a:lstStyle/>
            <a:p>
              <a:endParaRPr lang="en-US"/>
            </a:p>
          </p:txBody>
        </p:sp>
        <p:sp>
          <p:nvSpPr>
            <p:cNvPr id="34844" name="Line 28"/>
            <p:cNvSpPr>
              <a:spLocks noChangeShapeType="1"/>
            </p:cNvSpPr>
            <p:nvPr/>
          </p:nvSpPr>
          <p:spPr bwMode="auto">
            <a:xfrm>
              <a:off x="1782" y="3504"/>
              <a:ext cx="480" cy="288"/>
            </a:xfrm>
            <a:prstGeom prst="line">
              <a:avLst/>
            </a:prstGeom>
            <a:noFill/>
            <a:ln w="9525">
              <a:solidFill>
                <a:schemeClr val="tx1"/>
              </a:solidFill>
              <a:round/>
              <a:headEnd/>
              <a:tailEnd/>
            </a:ln>
            <a:effectLst/>
          </p:spPr>
          <p:txBody>
            <a:bodyPr wrap="none" anchor="ctr"/>
            <a:lstStyle/>
            <a:p>
              <a:endParaRPr lang="en-US"/>
            </a:p>
          </p:txBody>
        </p:sp>
        <p:sp>
          <p:nvSpPr>
            <p:cNvPr id="34845" name="Text Box 29"/>
            <p:cNvSpPr txBox="1">
              <a:spLocks noChangeArrowheads="1"/>
            </p:cNvSpPr>
            <p:nvPr/>
          </p:nvSpPr>
          <p:spPr bwMode="auto">
            <a:xfrm>
              <a:off x="768" y="3360"/>
              <a:ext cx="594" cy="366"/>
            </a:xfrm>
            <a:prstGeom prst="rect">
              <a:avLst/>
            </a:prstGeom>
            <a:noFill/>
            <a:ln w="9525">
              <a:noFill/>
              <a:miter lim="800000"/>
              <a:headEnd/>
              <a:tailEnd/>
            </a:ln>
            <a:effectLst/>
          </p:spPr>
          <p:txBody>
            <a:bodyPr anchor="ctr">
              <a:spAutoFit/>
            </a:bodyPr>
            <a:lstStyle/>
            <a:p>
              <a:pPr algn="ctr" eaLnBrk="0" hangingPunct="0"/>
              <a:r>
                <a:rPr lang="en-US" sz="1600"/>
                <a:t>{Small, Large}</a:t>
              </a:r>
            </a:p>
          </p:txBody>
        </p:sp>
        <p:sp>
          <p:nvSpPr>
            <p:cNvPr id="34846" name="Text Box 30"/>
            <p:cNvSpPr txBox="1">
              <a:spLocks noChangeArrowheads="1"/>
            </p:cNvSpPr>
            <p:nvPr/>
          </p:nvSpPr>
          <p:spPr bwMode="auto">
            <a:xfrm>
              <a:off x="2000" y="3456"/>
              <a:ext cx="624" cy="212"/>
            </a:xfrm>
            <a:prstGeom prst="rect">
              <a:avLst/>
            </a:prstGeom>
            <a:noFill/>
            <a:ln w="9525">
              <a:noFill/>
              <a:miter lim="800000"/>
              <a:headEnd/>
              <a:tailEnd/>
            </a:ln>
            <a:effectLst/>
          </p:spPr>
          <p:txBody>
            <a:bodyPr wrap="none" anchor="ctr">
              <a:spAutoFit/>
            </a:bodyPr>
            <a:lstStyle/>
            <a:p>
              <a:pPr algn="ctr" eaLnBrk="0" hangingPunct="0"/>
              <a:r>
                <a:rPr lang="en-US" sz="1600"/>
                <a:t>{Medium}</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914400"/>
            <a:ext cx="8534400" cy="533400"/>
          </a:xfrm>
        </p:spPr>
        <p:txBody>
          <a:bodyPr/>
          <a:lstStyle/>
          <a:p>
            <a:r>
              <a:rPr lang="en-US"/>
              <a:t>Splitting Based on Continuous Attributes</a:t>
            </a:r>
          </a:p>
        </p:txBody>
      </p:sp>
      <p:sp>
        <p:nvSpPr>
          <p:cNvPr id="35843" name="Rectangle 3"/>
          <p:cNvSpPr>
            <a:spLocks noGrp="1" noChangeArrowheads="1"/>
          </p:cNvSpPr>
          <p:nvPr>
            <p:ph type="body" idx="1"/>
          </p:nvPr>
        </p:nvSpPr>
        <p:spPr/>
        <p:txBody>
          <a:bodyPr/>
          <a:lstStyle/>
          <a:p>
            <a:r>
              <a:rPr lang="en-US"/>
              <a:t>Different ways of handling</a:t>
            </a:r>
          </a:p>
          <a:p>
            <a:pPr lvl="1"/>
            <a:r>
              <a:rPr lang="en-US">
                <a:solidFill>
                  <a:srgbClr val="CC3300"/>
                </a:solidFill>
              </a:rPr>
              <a:t>Discretization</a:t>
            </a:r>
            <a:r>
              <a:rPr lang="en-US"/>
              <a:t> to form an ordinal categorical attribute</a:t>
            </a:r>
          </a:p>
          <a:p>
            <a:pPr lvl="2"/>
            <a:r>
              <a:rPr lang="en-US"/>
              <a:t> Static – discretize once at the beginning</a:t>
            </a:r>
          </a:p>
          <a:p>
            <a:pPr lvl="2"/>
            <a:r>
              <a:rPr lang="en-US"/>
              <a:t> Dynamic – ranges can be found by equal interval 		bucketing, equal frequency bucketing</a:t>
            </a:r>
            <a:br>
              <a:rPr lang="en-US"/>
            </a:br>
            <a:r>
              <a:rPr lang="en-US"/>
              <a:t>		(percentiles), or clustering.</a:t>
            </a:r>
          </a:p>
          <a:p>
            <a:pPr lvl="4"/>
            <a:endParaRPr lang="en-US">
              <a:solidFill>
                <a:srgbClr val="CC3300"/>
              </a:solidFill>
            </a:endParaRPr>
          </a:p>
          <a:p>
            <a:pPr lvl="1"/>
            <a:r>
              <a:rPr lang="en-US">
                <a:solidFill>
                  <a:srgbClr val="CC3300"/>
                </a:solidFill>
              </a:rPr>
              <a:t>Binary Decision</a:t>
            </a:r>
            <a:r>
              <a:rPr lang="en-US"/>
              <a:t>: (A &lt; v) or (A </a:t>
            </a:r>
            <a:r>
              <a:rPr lang="en-US">
                <a:sym typeface="Symbol" pitchFamily="18" charset="2"/>
              </a:rPr>
              <a:t> v)</a:t>
            </a:r>
            <a:endParaRPr lang="en-US"/>
          </a:p>
          <a:p>
            <a:pPr lvl="2"/>
            <a:r>
              <a:rPr lang="en-US"/>
              <a:t> consider all possible splits and finds the best cut</a:t>
            </a:r>
          </a:p>
          <a:p>
            <a:pPr lvl="2"/>
            <a:r>
              <a:rPr lang="en-US"/>
              <a:t> can be more compute intensive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000" y="914400"/>
            <a:ext cx="8534400" cy="533400"/>
          </a:xfrm>
        </p:spPr>
        <p:txBody>
          <a:bodyPr/>
          <a:lstStyle/>
          <a:p>
            <a:r>
              <a:rPr lang="en-US"/>
              <a:t>Splitting Based on Continuous Attributes</a:t>
            </a:r>
          </a:p>
        </p:txBody>
      </p:sp>
      <p:graphicFrame>
        <p:nvGraphicFramePr>
          <p:cNvPr id="36867" name="Object 3"/>
          <p:cNvGraphicFramePr>
            <a:graphicFrameLocks noChangeAspect="1"/>
          </p:cNvGraphicFramePr>
          <p:nvPr>
            <p:ph idx="1"/>
          </p:nvPr>
        </p:nvGraphicFramePr>
        <p:xfrm>
          <a:off x="781050" y="2127250"/>
          <a:ext cx="7527925" cy="2871788"/>
        </p:xfrm>
        <a:graphic>
          <a:graphicData uri="http://schemas.openxmlformats.org/presentationml/2006/ole">
            <p:oleObj spid="_x0000_s36867" name="Visio" r:id="rId3" imgW="8538667" imgH="3684287" progId="Visio.Drawing.6">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Classification: Definition</a:t>
            </a:r>
          </a:p>
        </p:txBody>
      </p:sp>
      <p:sp>
        <p:nvSpPr>
          <p:cNvPr id="12291" name="Rectangle 3"/>
          <p:cNvSpPr>
            <a:spLocks noGrp="1" noChangeArrowheads="1"/>
          </p:cNvSpPr>
          <p:nvPr>
            <p:ph type="body" idx="1"/>
          </p:nvPr>
        </p:nvSpPr>
        <p:spPr>
          <a:xfrm>
            <a:off x="728663" y="1733550"/>
            <a:ext cx="7840662" cy="3863975"/>
          </a:xfrm>
        </p:spPr>
        <p:txBody>
          <a:bodyPr/>
          <a:lstStyle/>
          <a:p>
            <a:pPr>
              <a:lnSpc>
                <a:spcPct val="90000"/>
              </a:lnSpc>
            </a:pPr>
            <a:r>
              <a:rPr lang="en-US"/>
              <a:t>Given a collection of records (</a:t>
            </a:r>
            <a:r>
              <a:rPr lang="en-US" i="1">
                <a:solidFill>
                  <a:srgbClr val="CC0000"/>
                </a:solidFill>
              </a:rPr>
              <a:t>training set </a:t>
            </a:r>
            <a:r>
              <a:rPr lang="en-US"/>
              <a:t>)</a:t>
            </a:r>
          </a:p>
          <a:p>
            <a:pPr lvl="1">
              <a:lnSpc>
                <a:spcPct val="90000"/>
              </a:lnSpc>
            </a:pPr>
            <a:r>
              <a:rPr lang="en-US" sz="2000"/>
              <a:t>Each record contains a set of </a:t>
            </a:r>
            <a:r>
              <a:rPr lang="en-US" sz="2000" i="1">
                <a:solidFill>
                  <a:srgbClr val="CC0000"/>
                </a:solidFill>
              </a:rPr>
              <a:t>attributes</a:t>
            </a:r>
            <a:r>
              <a:rPr lang="en-US" sz="2000"/>
              <a:t>, one of the attributes is the </a:t>
            </a:r>
            <a:r>
              <a:rPr lang="en-US" sz="2000" i="1">
                <a:solidFill>
                  <a:srgbClr val="CC0000"/>
                </a:solidFill>
              </a:rPr>
              <a:t>class</a:t>
            </a:r>
            <a:r>
              <a:rPr lang="en-US" sz="2000"/>
              <a:t>.</a:t>
            </a:r>
            <a:endParaRPr lang="en-US"/>
          </a:p>
          <a:p>
            <a:pPr>
              <a:lnSpc>
                <a:spcPct val="90000"/>
              </a:lnSpc>
            </a:pPr>
            <a:r>
              <a:rPr lang="en-US"/>
              <a:t>Find a </a:t>
            </a:r>
            <a:r>
              <a:rPr lang="en-US" i="1">
                <a:solidFill>
                  <a:srgbClr val="CC0000"/>
                </a:solidFill>
              </a:rPr>
              <a:t>model</a:t>
            </a:r>
            <a:r>
              <a:rPr lang="en-US"/>
              <a:t>  for class attribute as a function of the values of other attributes.</a:t>
            </a:r>
          </a:p>
          <a:p>
            <a:pPr>
              <a:lnSpc>
                <a:spcPct val="90000"/>
              </a:lnSpc>
            </a:pPr>
            <a:r>
              <a:rPr lang="en-US"/>
              <a:t>Goal: </a:t>
            </a:r>
            <a:r>
              <a:rPr lang="en-US" u="sng"/>
              <a:t>previously unseen</a:t>
            </a:r>
            <a:r>
              <a:rPr lang="en-US"/>
              <a:t> records should be assigned a class as accurately as possible.</a:t>
            </a:r>
          </a:p>
          <a:p>
            <a:pPr lvl="1">
              <a:lnSpc>
                <a:spcPct val="90000"/>
              </a:lnSpc>
            </a:pPr>
            <a:r>
              <a:rPr lang="en-US" sz="2000"/>
              <a:t>A </a:t>
            </a:r>
            <a:r>
              <a:rPr lang="en-US" sz="2000" i="1">
                <a:solidFill>
                  <a:srgbClr val="CC0000"/>
                </a:solidFill>
              </a:rPr>
              <a:t>test set</a:t>
            </a:r>
            <a:r>
              <a:rPr lang="en-US" sz="2000"/>
              <a:t> is used to determine the accuracy of the model. Usually, the given data set is divided into training and test sets, with training set used to build the model and test set used to validate it.</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Tree Induction</a:t>
            </a:r>
          </a:p>
        </p:txBody>
      </p:sp>
      <p:sp>
        <p:nvSpPr>
          <p:cNvPr id="37891" name="Rectangle 3"/>
          <p:cNvSpPr>
            <a:spLocks noGrp="1" noChangeArrowheads="1"/>
          </p:cNvSpPr>
          <p:nvPr>
            <p:ph type="body" idx="1"/>
          </p:nvPr>
        </p:nvSpPr>
        <p:spPr/>
        <p:txBody>
          <a:bodyPr/>
          <a:lstStyle/>
          <a:p>
            <a:r>
              <a:rPr lang="en-US"/>
              <a:t>Greedy strategy.</a:t>
            </a:r>
          </a:p>
          <a:p>
            <a:pPr lvl="1"/>
            <a:r>
              <a:rPr lang="en-US"/>
              <a:t>Split the records based on an attribute test that optimizes certain criterion.</a:t>
            </a:r>
          </a:p>
          <a:p>
            <a:endParaRPr lang="en-US"/>
          </a:p>
          <a:p>
            <a:r>
              <a:rPr lang="en-US"/>
              <a:t>Issues</a:t>
            </a:r>
          </a:p>
          <a:p>
            <a:pPr lvl="1"/>
            <a:r>
              <a:rPr lang="en-US"/>
              <a:t>Determine how to split the records</a:t>
            </a:r>
          </a:p>
          <a:p>
            <a:pPr lvl="2"/>
            <a:r>
              <a:rPr lang="en-US"/>
              <a:t>How to specify the attribute test condition?</a:t>
            </a:r>
          </a:p>
          <a:p>
            <a:pPr lvl="2"/>
            <a:r>
              <a:rPr lang="en-US">
                <a:solidFill>
                  <a:srgbClr val="FF0000"/>
                </a:solidFill>
              </a:rPr>
              <a:t>How to determine the best split?</a:t>
            </a:r>
          </a:p>
          <a:p>
            <a:pPr lvl="1"/>
            <a:r>
              <a:rPr lang="en-US"/>
              <a:t>Determine when to stop splitting</a:t>
            </a:r>
          </a:p>
          <a:p>
            <a:pPr lvl="1"/>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How to determine the Best Split</a:t>
            </a:r>
          </a:p>
        </p:txBody>
      </p:sp>
      <p:graphicFrame>
        <p:nvGraphicFramePr>
          <p:cNvPr id="38915" name="Object 3"/>
          <p:cNvGraphicFramePr>
            <a:graphicFrameLocks noChangeAspect="1"/>
          </p:cNvGraphicFramePr>
          <p:nvPr>
            <p:ph idx="1"/>
          </p:nvPr>
        </p:nvGraphicFramePr>
        <p:xfrm>
          <a:off x="381000" y="2641600"/>
          <a:ext cx="8545513" cy="2006600"/>
        </p:xfrm>
        <a:graphic>
          <a:graphicData uri="http://schemas.openxmlformats.org/presentationml/2006/ole">
            <p:oleObj spid="_x0000_s38915" name="Visio" r:id="rId3" imgW="9538614" imgH="2239584" progId="Visio.Drawing.6">
              <p:embed/>
            </p:oleObj>
          </a:graphicData>
        </a:graphic>
      </p:graphicFrame>
      <p:sp>
        <p:nvSpPr>
          <p:cNvPr id="38916" name="Text Box 4"/>
          <p:cNvSpPr txBox="1">
            <a:spLocks noChangeArrowheads="1"/>
          </p:cNvSpPr>
          <p:nvPr/>
        </p:nvSpPr>
        <p:spPr bwMode="auto">
          <a:xfrm>
            <a:off x="2286000" y="1600200"/>
            <a:ext cx="5105400" cy="641350"/>
          </a:xfrm>
          <a:prstGeom prst="rect">
            <a:avLst/>
          </a:prstGeom>
          <a:noFill/>
          <a:ln w="12700">
            <a:noFill/>
            <a:miter lim="800000"/>
            <a:headEnd/>
            <a:tailEnd/>
          </a:ln>
          <a:effectLst/>
        </p:spPr>
        <p:txBody>
          <a:bodyPr>
            <a:spAutoFit/>
          </a:bodyPr>
          <a:lstStyle/>
          <a:p>
            <a:pPr eaLnBrk="0" hangingPunct="0">
              <a:spcBef>
                <a:spcPct val="50000"/>
              </a:spcBef>
            </a:pPr>
            <a:r>
              <a:rPr lang="en-US" b="1"/>
              <a:t>Before Splitting: 10 records of class 0,</a:t>
            </a:r>
            <a:br>
              <a:rPr lang="en-US" b="1"/>
            </a:br>
            <a:r>
              <a:rPr lang="en-US" b="1"/>
              <a:t>		10 records of class 1</a:t>
            </a:r>
          </a:p>
        </p:txBody>
      </p:sp>
      <p:sp>
        <p:nvSpPr>
          <p:cNvPr id="38917" name="Text Box 5"/>
          <p:cNvSpPr txBox="1">
            <a:spLocks noChangeArrowheads="1"/>
          </p:cNvSpPr>
          <p:nvPr/>
        </p:nvSpPr>
        <p:spPr bwMode="auto">
          <a:xfrm>
            <a:off x="1981200" y="5500688"/>
            <a:ext cx="5105400" cy="366712"/>
          </a:xfrm>
          <a:prstGeom prst="rect">
            <a:avLst/>
          </a:prstGeom>
          <a:noFill/>
          <a:ln w="12700">
            <a:noFill/>
            <a:miter lim="800000"/>
            <a:headEnd/>
            <a:tailEnd/>
          </a:ln>
          <a:effectLst/>
        </p:spPr>
        <p:txBody>
          <a:bodyPr>
            <a:spAutoFit/>
          </a:bodyPr>
          <a:lstStyle/>
          <a:p>
            <a:pPr eaLnBrk="0" hangingPunct="0">
              <a:spcBef>
                <a:spcPct val="50000"/>
              </a:spcBef>
            </a:pPr>
            <a:r>
              <a:rPr lang="en-US" b="1"/>
              <a:t>Which test condition is the best?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How to determine the Best Split</a:t>
            </a:r>
          </a:p>
        </p:txBody>
      </p:sp>
      <p:sp>
        <p:nvSpPr>
          <p:cNvPr id="39939" name="Rectangle 3"/>
          <p:cNvSpPr>
            <a:spLocks noGrp="1" noChangeArrowheads="1"/>
          </p:cNvSpPr>
          <p:nvPr>
            <p:ph type="body" idx="1"/>
          </p:nvPr>
        </p:nvSpPr>
        <p:spPr/>
        <p:txBody>
          <a:bodyPr/>
          <a:lstStyle/>
          <a:p>
            <a:r>
              <a:rPr lang="en-US"/>
              <a:t>Greedy approach: </a:t>
            </a:r>
          </a:p>
          <a:p>
            <a:pPr lvl="1"/>
            <a:r>
              <a:rPr lang="en-US"/>
              <a:t>Nodes with </a:t>
            </a:r>
            <a:r>
              <a:rPr lang="en-US">
                <a:solidFill>
                  <a:srgbClr val="FF0000"/>
                </a:solidFill>
              </a:rPr>
              <a:t>homogeneous</a:t>
            </a:r>
            <a:r>
              <a:rPr lang="en-US"/>
              <a:t> class distribution are preferred</a:t>
            </a:r>
          </a:p>
          <a:p>
            <a:r>
              <a:rPr lang="en-US"/>
              <a:t>Need a measure of node impurity:</a:t>
            </a:r>
          </a:p>
          <a:p>
            <a:pPr lvl="1">
              <a:buFont typeface="Wingdings" pitchFamily="2" charset="2"/>
              <a:buNone/>
            </a:pPr>
            <a:endParaRPr lang="en-US"/>
          </a:p>
        </p:txBody>
      </p:sp>
      <p:graphicFrame>
        <p:nvGraphicFramePr>
          <p:cNvPr id="39940" name="Object 4"/>
          <p:cNvGraphicFramePr>
            <a:graphicFrameLocks noChangeAspect="1"/>
          </p:cNvGraphicFramePr>
          <p:nvPr>
            <p:ph sz="half" idx="4294967295"/>
          </p:nvPr>
        </p:nvGraphicFramePr>
        <p:xfrm>
          <a:off x="2236788" y="3865563"/>
          <a:ext cx="903287" cy="712787"/>
        </p:xfrm>
        <a:graphic>
          <a:graphicData uri="http://schemas.openxmlformats.org/presentationml/2006/ole">
            <p:oleObj spid="_x0000_s39940" name="Visio" r:id="rId3" imgW="655371" imgH="585812" progId="Visio.Drawing.6">
              <p:embed/>
            </p:oleObj>
          </a:graphicData>
        </a:graphic>
      </p:graphicFrame>
      <p:graphicFrame>
        <p:nvGraphicFramePr>
          <p:cNvPr id="39941" name="Object 5"/>
          <p:cNvGraphicFramePr>
            <a:graphicFrameLocks noChangeAspect="1"/>
          </p:cNvGraphicFramePr>
          <p:nvPr>
            <p:ph sz="half" idx="4294967295"/>
          </p:nvPr>
        </p:nvGraphicFramePr>
        <p:xfrm>
          <a:off x="5703888" y="3865563"/>
          <a:ext cx="903287" cy="712787"/>
        </p:xfrm>
        <a:graphic>
          <a:graphicData uri="http://schemas.openxmlformats.org/presentationml/2006/ole">
            <p:oleObj spid="_x0000_s39941" name="Visio" r:id="rId4" imgW="655371" imgH="585812" progId="Visio.Drawing.6">
              <p:embed/>
            </p:oleObj>
          </a:graphicData>
        </a:graphic>
      </p:graphicFrame>
      <p:sp>
        <p:nvSpPr>
          <p:cNvPr id="39942" name="Text Box 6"/>
          <p:cNvSpPr txBox="1">
            <a:spLocks noChangeArrowheads="1"/>
          </p:cNvSpPr>
          <p:nvPr/>
        </p:nvSpPr>
        <p:spPr bwMode="auto">
          <a:xfrm>
            <a:off x="1371600" y="4724400"/>
            <a:ext cx="2819400" cy="779463"/>
          </a:xfrm>
          <a:prstGeom prst="rect">
            <a:avLst/>
          </a:prstGeom>
          <a:noFill/>
          <a:ln w="12700">
            <a:noFill/>
            <a:miter lim="800000"/>
            <a:headEnd/>
            <a:tailEnd/>
          </a:ln>
          <a:effectLst/>
        </p:spPr>
        <p:txBody>
          <a:bodyPr>
            <a:spAutoFit/>
          </a:bodyPr>
          <a:lstStyle/>
          <a:p>
            <a:pPr eaLnBrk="0" hangingPunct="0">
              <a:spcBef>
                <a:spcPct val="50000"/>
              </a:spcBef>
            </a:pPr>
            <a:r>
              <a:rPr lang="en-US" b="1"/>
              <a:t>Non-homogeneous,</a:t>
            </a:r>
          </a:p>
          <a:p>
            <a:pPr eaLnBrk="0" hangingPunct="0">
              <a:spcBef>
                <a:spcPct val="50000"/>
              </a:spcBef>
            </a:pPr>
            <a:r>
              <a:rPr lang="en-US" b="1"/>
              <a:t>High degree of impurity</a:t>
            </a:r>
          </a:p>
        </p:txBody>
      </p:sp>
      <p:sp>
        <p:nvSpPr>
          <p:cNvPr id="39943" name="Text Box 7"/>
          <p:cNvSpPr txBox="1">
            <a:spLocks noChangeArrowheads="1"/>
          </p:cNvSpPr>
          <p:nvPr/>
        </p:nvSpPr>
        <p:spPr bwMode="auto">
          <a:xfrm>
            <a:off x="5181600" y="4724400"/>
            <a:ext cx="2819400" cy="779463"/>
          </a:xfrm>
          <a:prstGeom prst="rect">
            <a:avLst/>
          </a:prstGeom>
          <a:noFill/>
          <a:ln w="12700">
            <a:noFill/>
            <a:miter lim="800000"/>
            <a:headEnd/>
            <a:tailEnd/>
          </a:ln>
          <a:effectLst/>
        </p:spPr>
        <p:txBody>
          <a:bodyPr>
            <a:spAutoFit/>
          </a:bodyPr>
          <a:lstStyle/>
          <a:p>
            <a:pPr eaLnBrk="0" hangingPunct="0">
              <a:spcBef>
                <a:spcPct val="50000"/>
              </a:spcBef>
            </a:pPr>
            <a:r>
              <a:rPr lang="en-US" b="1"/>
              <a:t>Homogeneous,</a:t>
            </a:r>
          </a:p>
          <a:p>
            <a:pPr eaLnBrk="0" hangingPunct="0">
              <a:spcBef>
                <a:spcPct val="50000"/>
              </a:spcBef>
            </a:pPr>
            <a:r>
              <a:rPr lang="en-US" b="1"/>
              <a:t>Low degree of impurity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Measures of Node Impurity</a:t>
            </a:r>
          </a:p>
        </p:txBody>
      </p:sp>
      <p:sp>
        <p:nvSpPr>
          <p:cNvPr id="40963" name="Rectangle 3"/>
          <p:cNvSpPr>
            <a:spLocks noGrp="1" noChangeArrowheads="1"/>
          </p:cNvSpPr>
          <p:nvPr>
            <p:ph type="body" idx="1"/>
          </p:nvPr>
        </p:nvSpPr>
        <p:spPr/>
        <p:txBody>
          <a:bodyPr/>
          <a:lstStyle/>
          <a:p>
            <a:r>
              <a:rPr lang="en-US"/>
              <a:t>Gini Index</a:t>
            </a:r>
          </a:p>
          <a:p>
            <a:endParaRPr lang="en-US"/>
          </a:p>
          <a:p>
            <a:r>
              <a:rPr lang="en-US"/>
              <a:t>Entropy</a:t>
            </a:r>
          </a:p>
          <a:p>
            <a:endParaRPr lang="en-US"/>
          </a:p>
          <a:p>
            <a:r>
              <a:rPr lang="en-US"/>
              <a:t>Misclassification error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How to Find the Best Split</a:t>
            </a:r>
          </a:p>
        </p:txBody>
      </p:sp>
      <p:sp>
        <p:nvSpPr>
          <p:cNvPr id="41987" name="Oval 3"/>
          <p:cNvSpPr>
            <a:spLocks noChangeArrowheads="1"/>
          </p:cNvSpPr>
          <p:nvPr/>
        </p:nvSpPr>
        <p:spPr bwMode="auto">
          <a:xfrm>
            <a:off x="6594475" y="2286000"/>
            <a:ext cx="1009650" cy="454025"/>
          </a:xfrm>
          <a:prstGeom prst="ellipse">
            <a:avLst/>
          </a:prstGeom>
          <a:solidFill>
            <a:srgbClr val="FFFFFF"/>
          </a:solidFill>
          <a:ln w="9525">
            <a:solidFill>
              <a:schemeClr val="tx1"/>
            </a:solidFill>
            <a:round/>
            <a:headEnd/>
            <a:tailEnd/>
          </a:ln>
          <a:effectLst/>
        </p:spPr>
        <p:txBody>
          <a:bodyPr wrap="none" anchor="ctr"/>
          <a:lstStyle/>
          <a:p>
            <a:pPr algn="ctr" eaLnBrk="0" hangingPunct="0"/>
            <a:r>
              <a:rPr lang="en-US" sz="2000">
                <a:latin typeface="Times New Roman" pitchFamily="18" charset="0"/>
              </a:rPr>
              <a:t>B?</a:t>
            </a:r>
            <a:endParaRPr lang="en-US" sz="2400">
              <a:latin typeface="Times New Roman" pitchFamily="18" charset="0"/>
            </a:endParaRPr>
          </a:p>
        </p:txBody>
      </p:sp>
      <p:sp>
        <p:nvSpPr>
          <p:cNvPr id="41988" name="Line 4"/>
          <p:cNvSpPr>
            <a:spLocks noChangeShapeType="1"/>
          </p:cNvSpPr>
          <p:nvPr/>
        </p:nvSpPr>
        <p:spPr bwMode="auto">
          <a:xfrm flipH="1">
            <a:off x="6019800" y="2743200"/>
            <a:ext cx="1108075" cy="725488"/>
          </a:xfrm>
          <a:prstGeom prst="line">
            <a:avLst/>
          </a:prstGeom>
          <a:noFill/>
          <a:ln w="9525">
            <a:solidFill>
              <a:schemeClr val="tx1"/>
            </a:solidFill>
            <a:round/>
            <a:headEnd/>
            <a:tailEnd/>
          </a:ln>
          <a:effectLst/>
        </p:spPr>
        <p:txBody>
          <a:bodyPr wrap="none" anchor="ctr"/>
          <a:lstStyle/>
          <a:p>
            <a:endParaRPr lang="en-US"/>
          </a:p>
        </p:txBody>
      </p:sp>
      <p:sp>
        <p:nvSpPr>
          <p:cNvPr id="41989" name="Line 5"/>
          <p:cNvSpPr>
            <a:spLocks noChangeShapeType="1"/>
          </p:cNvSpPr>
          <p:nvPr/>
        </p:nvSpPr>
        <p:spPr bwMode="auto">
          <a:xfrm>
            <a:off x="7127875" y="2743200"/>
            <a:ext cx="1184275" cy="725488"/>
          </a:xfrm>
          <a:prstGeom prst="line">
            <a:avLst/>
          </a:prstGeom>
          <a:noFill/>
          <a:ln w="9525">
            <a:solidFill>
              <a:schemeClr val="tx1"/>
            </a:solidFill>
            <a:round/>
            <a:headEnd/>
            <a:tailEnd/>
          </a:ln>
          <a:effectLst/>
        </p:spPr>
        <p:txBody>
          <a:bodyPr wrap="none" anchor="ctr"/>
          <a:lstStyle/>
          <a:p>
            <a:endParaRPr lang="en-US"/>
          </a:p>
        </p:txBody>
      </p:sp>
      <p:sp>
        <p:nvSpPr>
          <p:cNvPr id="41990" name="Text Box 6"/>
          <p:cNvSpPr txBox="1">
            <a:spLocks noChangeArrowheads="1"/>
          </p:cNvSpPr>
          <p:nvPr/>
        </p:nvSpPr>
        <p:spPr bwMode="auto">
          <a:xfrm>
            <a:off x="5746750" y="2859088"/>
            <a:ext cx="539750" cy="366712"/>
          </a:xfrm>
          <a:prstGeom prst="rect">
            <a:avLst/>
          </a:prstGeom>
          <a:noFill/>
          <a:ln w="9525">
            <a:noFill/>
            <a:miter lim="800000"/>
            <a:headEnd/>
            <a:tailEnd/>
          </a:ln>
          <a:effectLst/>
        </p:spPr>
        <p:txBody>
          <a:bodyPr wrap="none" anchor="ctr">
            <a:spAutoFit/>
          </a:bodyPr>
          <a:lstStyle/>
          <a:p>
            <a:pPr algn="ctr" eaLnBrk="0" hangingPunct="0"/>
            <a:r>
              <a:rPr lang="en-US">
                <a:latin typeface="Times New Roman" pitchFamily="18" charset="0"/>
              </a:rPr>
              <a:t>Yes</a:t>
            </a:r>
          </a:p>
        </p:txBody>
      </p:sp>
      <p:sp>
        <p:nvSpPr>
          <p:cNvPr id="41991" name="Text Box 7"/>
          <p:cNvSpPr txBox="1">
            <a:spLocks noChangeArrowheads="1"/>
          </p:cNvSpPr>
          <p:nvPr/>
        </p:nvSpPr>
        <p:spPr bwMode="auto">
          <a:xfrm>
            <a:off x="8235950" y="2859088"/>
            <a:ext cx="463550" cy="366712"/>
          </a:xfrm>
          <a:prstGeom prst="rect">
            <a:avLst/>
          </a:prstGeom>
          <a:noFill/>
          <a:ln w="9525">
            <a:noFill/>
            <a:miter lim="800000"/>
            <a:headEnd/>
            <a:tailEnd/>
          </a:ln>
          <a:effectLst/>
        </p:spPr>
        <p:txBody>
          <a:bodyPr wrap="none" anchor="ctr">
            <a:spAutoFit/>
          </a:bodyPr>
          <a:lstStyle/>
          <a:p>
            <a:pPr algn="ctr" eaLnBrk="0" hangingPunct="0"/>
            <a:r>
              <a:rPr lang="en-US">
                <a:latin typeface="Times New Roman" pitchFamily="18" charset="0"/>
              </a:rPr>
              <a:t>No</a:t>
            </a:r>
          </a:p>
        </p:txBody>
      </p:sp>
      <p:sp>
        <p:nvSpPr>
          <p:cNvPr id="41992" name="Rectangle 8"/>
          <p:cNvSpPr>
            <a:spLocks noChangeArrowheads="1"/>
          </p:cNvSpPr>
          <p:nvPr/>
        </p:nvSpPr>
        <p:spPr bwMode="auto">
          <a:xfrm>
            <a:off x="5603875" y="3468688"/>
            <a:ext cx="936625" cy="341312"/>
          </a:xfrm>
          <a:prstGeom prst="rect">
            <a:avLst/>
          </a:prstGeom>
          <a:solidFill>
            <a:srgbClr val="FFFFFF"/>
          </a:solidFill>
          <a:ln w="9525">
            <a:solidFill>
              <a:schemeClr val="tx1"/>
            </a:solidFill>
            <a:miter lim="800000"/>
            <a:headEnd/>
            <a:tailEnd/>
          </a:ln>
          <a:effectLst/>
        </p:spPr>
        <p:txBody>
          <a:bodyPr wrap="none" anchor="ctr"/>
          <a:lstStyle/>
          <a:p>
            <a:pPr algn="ctr" eaLnBrk="0" hangingPunct="0"/>
            <a:r>
              <a:rPr lang="en-US">
                <a:latin typeface="Times New Roman" pitchFamily="18" charset="0"/>
              </a:rPr>
              <a:t>Node N3</a:t>
            </a:r>
          </a:p>
        </p:txBody>
      </p:sp>
      <p:sp>
        <p:nvSpPr>
          <p:cNvPr id="41993" name="Rectangle 9"/>
          <p:cNvSpPr>
            <a:spLocks noChangeArrowheads="1"/>
          </p:cNvSpPr>
          <p:nvPr/>
        </p:nvSpPr>
        <p:spPr bwMode="auto">
          <a:xfrm>
            <a:off x="7791450" y="3468688"/>
            <a:ext cx="936625" cy="341312"/>
          </a:xfrm>
          <a:prstGeom prst="rect">
            <a:avLst/>
          </a:prstGeom>
          <a:solidFill>
            <a:srgbClr val="FFFFFF"/>
          </a:solidFill>
          <a:ln w="9525">
            <a:solidFill>
              <a:schemeClr val="tx1"/>
            </a:solidFill>
            <a:miter lim="800000"/>
            <a:headEnd/>
            <a:tailEnd/>
          </a:ln>
          <a:effectLst/>
        </p:spPr>
        <p:txBody>
          <a:bodyPr wrap="none" anchor="ctr"/>
          <a:lstStyle/>
          <a:p>
            <a:pPr algn="ctr" eaLnBrk="0" hangingPunct="0"/>
            <a:r>
              <a:rPr lang="en-US">
                <a:latin typeface="Times New Roman" pitchFamily="18" charset="0"/>
              </a:rPr>
              <a:t>Node N4</a:t>
            </a:r>
          </a:p>
        </p:txBody>
      </p:sp>
      <p:sp>
        <p:nvSpPr>
          <p:cNvPr id="41994" name="Oval 10"/>
          <p:cNvSpPr>
            <a:spLocks noChangeArrowheads="1"/>
          </p:cNvSpPr>
          <p:nvPr/>
        </p:nvSpPr>
        <p:spPr bwMode="auto">
          <a:xfrm>
            <a:off x="1600200" y="2209800"/>
            <a:ext cx="1009650" cy="454025"/>
          </a:xfrm>
          <a:prstGeom prst="ellipse">
            <a:avLst/>
          </a:prstGeom>
          <a:solidFill>
            <a:srgbClr val="FFFFFF"/>
          </a:solidFill>
          <a:ln w="9525">
            <a:solidFill>
              <a:schemeClr val="tx1"/>
            </a:solidFill>
            <a:round/>
            <a:headEnd/>
            <a:tailEnd/>
          </a:ln>
          <a:effectLst/>
        </p:spPr>
        <p:txBody>
          <a:bodyPr wrap="none" anchor="ctr"/>
          <a:lstStyle/>
          <a:p>
            <a:pPr algn="ctr" eaLnBrk="0" hangingPunct="0"/>
            <a:r>
              <a:rPr lang="en-US" sz="2000">
                <a:latin typeface="Times New Roman" pitchFamily="18" charset="0"/>
              </a:rPr>
              <a:t>A?</a:t>
            </a:r>
            <a:endParaRPr lang="en-US" sz="2400">
              <a:latin typeface="Times New Roman" pitchFamily="18" charset="0"/>
            </a:endParaRPr>
          </a:p>
        </p:txBody>
      </p:sp>
      <p:sp>
        <p:nvSpPr>
          <p:cNvPr id="41995" name="Line 11"/>
          <p:cNvSpPr>
            <a:spLocks noChangeShapeType="1"/>
          </p:cNvSpPr>
          <p:nvPr/>
        </p:nvSpPr>
        <p:spPr bwMode="auto">
          <a:xfrm flipH="1">
            <a:off x="1025525" y="2667000"/>
            <a:ext cx="1108075" cy="725488"/>
          </a:xfrm>
          <a:prstGeom prst="line">
            <a:avLst/>
          </a:prstGeom>
          <a:noFill/>
          <a:ln w="9525">
            <a:solidFill>
              <a:schemeClr val="tx1"/>
            </a:solidFill>
            <a:round/>
            <a:headEnd/>
            <a:tailEnd/>
          </a:ln>
          <a:effectLst/>
        </p:spPr>
        <p:txBody>
          <a:bodyPr wrap="none" anchor="ctr"/>
          <a:lstStyle/>
          <a:p>
            <a:endParaRPr lang="en-US"/>
          </a:p>
        </p:txBody>
      </p:sp>
      <p:sp>
        <p:nvSpPr>
          <p:cNvPr id="41996" name="Line 12"/>
          <p:cNvSpPr>
            <a:spLocks noChangeShapeType="1"/>
          </p:cNvSpPr>
          <p:nvPr/>
        </p:nvSpPr>
        <p:spPr bwMode="auto">
          <a:xfrm>
            <a:off x="2133600" y="2667000"/>
            <a:ext cx="1184275" cy="725488"/>
          </a:xfrm>
          <a:prstGeom prst="line">
            <a:avLst/>
          </a:prstGeom>
          <a:noFill/>
          <a:ln w="9525">
            <a:solidFill>
              <a:schemeClr val="tx1"/>
            </a:solidFill>
            <a:round/>
            <a:headEnd/>
            <a:tailEnd/>
          </a:ln>
          <a:effectLst/>
        </p:spPr>
        <p:txBody>
          <a:bodyPr wrap="none" anchor="ctr"/>
          <a:lstStyle/>
          <a:p>
            <a:endParaRPr lang="en-US"/>
          </a:p>
        </p:txBody>
      </p:sp>
      <p:sp>
        <p:nvSpPr>
          <p:cNvPr id="41997" name="Text Box 13"/>
          <p:cNvSpPr txBox="1">
            <a:spLocks noChangeArrowheads="1"/>
          </p:cNvSpPr>
          <p:nvPr/>
        </p:nvSpPr>
        <p:spPr bwMode="auto">
          <a:xfrm>
            <a:off x="752475" y="2782888"/>
            <a:ext cx="539750" cy="366712"/>
          </a:xfrm>
          <a:prstGeom prst="rect">
            <a:avLst/>
          </a:prstGeom>
          <a:noFill/>
          <a:ln w="9525">
            <a:noFill/>
            <a:miter lim="800000"/>
            <a:headEnd/>
            <a:tailEnd/>
          </a:ln>
          <a:effectLst/>
        </p:spPr>
        <p:txBody>
          <a:bodyPr wrap="none" anchor="ctr">
            <a:spAutoFit/>
          </a:bodyPr>
          <a:lstStyle/>
          <a:p>
            <a:pPr algn="ctr" eaLnBrk="0" hangingPunct="0"/>
            <a:r>
              <a:rPr lang="en-US">
                <a:latin typeface="Times New Roman" pitchFamily="18" charset="0"/>
              </a:rPr>
              <a:t>Yes</a:t>
            </a:r>
          </a:p>
        </p:txBody>
      </p:sp>
      <p:sp>
        <p:nvSpPr>
          <p:cNvPr id="41998" name="Text Box 14"/>
          <p:cNvSpPr txBox="1">
            <a:spLocks noChangeArrowheads="1"/>
          </p:cNvSpPr>
          <p:nvPr/>
        </p:nvSpPr>
        <p:spPr bwMode="auto">
          <a:xfrm>
            <a:off x="3241675" y="2782888"/>
            <a:ext cx="463550" cy="366712"/>
          </a:xfrm>
          <a:prstGeom prst="rect">
            <a:avLst/>
          </a:prstGeom>
          <a:noFill/>
          <a:ln w="9525">
            <a:noFill/>
            <a:miter lim="800000"/>
            <a:headEnd/>
            <a:tailEnd/>
          </a:ln>
          <a:effectLst/>
        </p:spPr>
        <p:txBody>
          <a:bodyPr wrap="none" anchor="ctr">
            <a:spAutoFit/>
          </a:bodyPr>
          <a:lstStyle/>
          <a:p>
            <a:pPr algn="ctr" eaLnBrk="0" hangingPunct="0"/>
            <a:r>
              <a:rPr lang="en-US">
                <a:latin typeface="Times New Roman" pitchFamily="18" charset="0"/>
              </a:rPr>
              <a:t>No</a:t>
            </a:r>
          </a:p>
        </p:txBody>
      </p:sp>
      <p:sp>
        <p:nvSpPr>
          <p:cNvPr id="41999" name="Rectangle 15"/>
          <p:cNvSpPr>
            <a:spLocks noChangeArrowheads="1"/>
          </p:cNvSpPr>
          <p:nvPr/>
        </p:nvSpPr>
        <p:spPr bwMode="auto">
          <a:xfrm>
            <a:off x="609600" y="3392488"/>
            <a:ext cx="936625" cy="341312"/>
          </a:xfrm>
          <a:prstGeom prst="rect">
            <a:avLst/>
          </a:prstGeom>
          <a:solidFill>
            <a:srgbClr val="FFFFFF"/>
          </a:solidFill>
          <a:ln w="9525">
            <a:solidFill>
              <a:schemeClr val="tx1"/>
            </a:solidFill>
            <a:miter lim="800000"/>
            <a:headEnd/>
            <a:tailEnd/>
          </a:ln>
          <a:effectLst/>
        </p:spPr>
        <p:txBody>
          <a:bodyPr wrap="none" anchor="ctr"/>
          <a:lstStyle/>
          <a:p>
            <a:pPr algn="ctr" eaLnBrk="0" hangingPunct="0"/>
            <a:r>
              <a:rPr lang="en-US">
                <a:latin typeface="Times New Roman" pitchFamily="18" charset="0"/>
              </a:rPr>
              <a:t>Node N1</a:t>
            </a:r>
          </a:p>
        </p:txBody>
      </p:sp>
      <p:sp>
        <p:nvSpPr>
          <p:cNvPr id="42000" name="Rectangle 16"/>
          <p:cNvSpPr>
            <a:spLocks noChangeArrowheads="1"/>
          </p:cNvSpPr>
          <p:nvPr/>
        </p:nvSpPr>
        <p:spPr bwMode="auto">
          <a:xfrm>
            <a:off x="2797175" y="3392488"/>
            <a:ext cx="936625" cy="341312"/>
          </a:xfrm>
          <a:prstGeom prst="rect">
            <a:avLst/>
          </a:prstGeom>
          <a:solidFill>
            <a:srgbClr val="FFFFFF"/>
          </a:solidFill>
          <a:ln w="9525">
            <a:solidFill>
              <a:schemeClr val="tx1"/>
            </a:solidFill>
            <a:miter lim="800000"/>
            <a:headEnd/>
            <a:tailEnd/>
          </a:ln>
          <a:effectLst/>
        </p:spPr>
        <p:txBody>
          <a:bodyPr wrap="none" anchor="ctr"/>
          <a:lstStyle/>
          <a:p>
            <a:pPr algn="ctr" eaLnBrk="0" hangingPunct="0"/>
            <a:r>
              <a:rPr lang="en-US">
                <a:latin typeface="Times New Roman" pitchFamily="18" charset="0"/>
              </a:rPr>
              <a:t>Node N2</a:t>
            </a:r>
          </a:p>
        </p:txBody>
      </p:sp>
      <p:sp>
        <p:nvSpPr>
          <p:cNvPr id="42001" name="Text Box 17"/>
          <p:cNvSpPr txBox="1">
            <a:spLocks noChangeArrowheads="1"/>
          </p:cNvSpPr>
          <p:nvPr/>
        </p:nvSpPr>
        <p:spPr bwMode="auto">
          <a:xfrm>
            <a:off x="2057400" y="1524000"/>
            <a:ext cx="1981200" cy="366713"/>
          </a:xfrm>
          <a:prstGeom prst="rect">
            <a:avLst/>
          </a:prstGeom>
          <a:noFill/>
          <a:ln w="12700">
            <a:noFill/>
            <a:miter lim="800000"/>
            <a:headEnd/>
            <a:tailEnd/>
          </a:ln>
          <a:effectLst/>
        </p:spPr>
        <p:txBody>
          <a:bodyPr>
            <a:spAutoFit/>
          </a:bodyPr>
          <a:lstStyle/>
          <a:p>
            <a:pPr eaLnBrk="0" hangingPunct="0">
              <a:spcBef>
                <a:spcPct val="50000"/>
              </a:spcBef>
            </a:pPr>
            <a:r>
              <a:rPr lang="en-US" b="1"/>
              <a:t>Before Splitting:</a:t>
            </a:r>
          </a:p>
        </p:txBody>
      </p:sp>
      <p:graphicFrame>
        <p:nvGraphicFramePr>
          <p:cNvPr id="42002" name="Object 18"/>
          <p:cNvGraphicFramePr>
            <a:graphicFrameLocks noChangeAspect="1"/>
          </p:cNvGraphicFramePr>
          <p:nvPr>
            <p:ph idx="1"/>
          </p:nvPr>
        </p:nvGraphicFramePr>
        <p:xfrm>
          <a:off x="228600" y="4038600"/>
          <a:ext cx="1676400" cy="698500"/>
        </p:xfrm>
        <a:graphic>
          <a:graphicData uri="http://schemas.openxmlformats.org/presentationml/2006/ole">
            <p:oleObj spid="_x0000_s42002" name="Document" r:id="rId3" imgW="3317490" imgH="1395377" progId="Word.Document.8">
              <p:embed/>
            </p:oleObj>
          </a:graphicData>
        </a:graphic>
      </p:graphicFrame>
      <p:graphicFrame>
        <p:nvGraphicFramePr>
          <p:cNvPr id="42003" name="Object 19"/>
          <p:cNvGraphicFramePr>
            <a:graphicFrameLocks noChangeAspect="1"/>
          </p:cNvGraphicFramePr>
          <p:nvPr/>
        </p:nvGraphicFramePr>
        <p:xfrm>
          <a:off x="2519363" y="4043363"/>
          <a:ext cx="1636712" cy="681037"/>
        </p:xfrm>
        <a:graphic>
          <a:graphicData uri="http://schemas.openxmlformats.org/presentationml/2006/ole">
            <p:oleObj spid="_x0000_s42003" name="Document" r:id="rId4" imgW="3325066" imgH="1394657" progId="Word.Document.8">
              <p:embed/>
            </p:oleObj>
          </a:graphicData>
        </a:graphic>
      </p:graphicFrame>
      <p:graphicFrame>
        <p:nvGraphicFramePr>
          <p:cNvPr id="42004" name="Object 20"/>
          <p:cNvGraphicFramePr>
            <a:graphicFrameLocks noChangeAspect="1"/>
          </p:cNvGraphicFramePr>
          <p:nvPr/>
        </p:nvGraphicFramePr>
        <p:xfrm>
          <a:off x="5222875" y="4038600"/>
          <a:ext cx="1676400" cy="698500"/>
        </p:xfrm>
        <a:graphic>
          <a:graphicData uri="http://schemas.openxmlformats.org/presentationml/2006/ole">
            <p:oleObj spid="_x0000_s42004" name="Document" r:id="rId5" imgW="3325066" imgH="1394657" progId="Word.Document.8">
              <p:embed/>
            </p:oleObj>
          </a:graphicData>
        </a:graphic>
      </p:graphicFrame>
      <p:graphicFrame>
        <p:nvGraphicFramePr>
          <p:cNvPr id="42005" name="Object 21"/>
          <p:cNvGraphicFramePr>
            <a:graphicFrameLocks noChangeAspect="1"/>
          </p:cNvGraphicFramePr>
          <p:nvPr/>
        </p:nvGraphicFramePr>
        <p:xfrm>
          <a:off x="7508875" y="4043363"/>
          <a:ext cx="1635125" cy="681037"/>
        </p:xfrm>
        <a:graphic>
          <a:graphicData uri="http://schemas.openxmlformats.org/presentationml/2006/ole">
            <p:oleObj spid="_x0000_s42005" name="Document" r:id="rId6" imgW="3332642" imgH="1394657" progId="Word.Document.8">
              <p:embed/>
            </p:oleObj>
          </a:graphicData>
        </a:graphic>
      </p:graphicFrame>
      <p:graphicFrame>
        <p:nvGraphicFramePr>
          <p:cNvPr id="42006" name="Object 22"/>
          <p:cNvGraphicFramePr>
            <a:graphicFrameLocks noChangeAspect="1"/>
          </p:cNvGraphicFramePr>
          <p:nvPr/>
        </p:nvGraphicFramePr>
        <p:xfrm>
          <a:off x="3962400" y="1549400"/>
          <a:ext cx="1595438" cy="660400"/>
        </p:xfrm>
        <a:graphic>
          <a:graphicData uri="http://schemas.openxmlformats.org/presentationml/2006/ole">
            <p:oleObj spid="_x0000_s42006" name="Document" r:id="rId7" imgW="3332642" imgH="1394657" progId="Word.Document.8">
              <p:embed/>
            </p:oleObj>
          </a:graphicData>
        </a:graphic>
      </p:graphicFrame>
      <p:grpSp>
        <p:nvGrpSpPr>
          <p:cNvPr id="42007" name="Group 23"/>
          <p:cNvGrpSpPr>
            <a:grpSpLocks/>
          </p:cNvGrpSpPr>
          <p:nvPr/>
        </p:nvGrpSpPr>
        <p:grpSpPr bwMode="auto">
          <a:xfrm>
            <a:off x="5715000" y="1524000"/>
            <a:ext cx="1295400" cy="396875"/>
            <a:chOff x="3600" y="768"/>
            <a:chExt cx="816" cy="250"/>
          </a:xfrm>
        </p:grpSpPr>
        <p:sp>
          <p:nvSpPr>
            <p:cNvPr id="42008" name="Line 24"/>
            <p:cNvSpPr>
              <a:spLocks noChangeShapeType="1"/>
            </p:cNvSpPr>
            <p:nvPr/>
          </p:nvSpPr>
          <p:spPr bwMode="auto">
            <a:xfrm>
              <a:off x="3600" y="912"/>
              <a:ext cx="336" cy="0"/>
            </a:xfrm>
            <a:prstGeom prst="line">
              <a:avLst/>
            </a:prstGeom>
            <a:noFill/>
            <a:ln w="38100">
              <a:solidFill>
                <a:srgbClr val="FF0000"/>
              </a:solidFill>
              <a:round/>
              <a:headEnd/>
              <a:tailEnd type="triangle" w="med" len="med"/>
            </a:ln>
            <a:effectLst/>
          </p:spPr>
          <p:txBody>
            <a:bodyPr/>
            <a:lstStyle/>
            <a:p>
              <a:endParaRPr lang="en-US"/>
            </a:p>
          </p:txBody>
        </p:sp>
        <p:sp>
          <p:nvSpPr>
            <p:cNvPr id="42009" name="Text Box 25"/>
            <p:cNvSpPr txBox="1">
              <a:spLocks noChangeArrowheads="1"/>
            </p:cNvSpPr>
            <p:nvPr/>
          </p:nvSpPr>
          <p:spPr bwMode="auto">
            <a:xfrm>
              <a:off x="3984" y="768"/>
              <a:ext cx="432" cy="250"/>
            </a:xfrm>
            <a:prstGeom prst="rect">
              <a:avLst/>
            </a:prstGeom>
            <a:noFill/>
            <a:ln w="12700">
              <a:noFill/>
              <a:miter lim="800000"/>
              <a:headEnd/>
              <a:tailEnd/>
            </a:ln>
            <a:effectLst/>
          </p:spPr>
          <p:txBody>
            <a:bodyPr>
              <a:spAutoFit/>
            </a:bodyPr>
            <a:lstStyle/>
            <a:p>
              <a:pPr eaLnBrk="0" hangingPunct="0">
                <a:spcBef>
                  <a:spcPct val="50000"/>
                </a:spcBef>
              </a:pPr>
              <a:r>
                <a:rPr lang="en-US" sz="2000" b="1"/>
                <a:t>M0</a:t>
              </a:r>
            </a:p>
          </p:txBody>
        </p:sp>
      </p:grpSp>
      <p:grpSp>
        <p:nvGrpSpPr>
          <p:cNvPr id="42010" name="Group 26"/>
          <p:cNvGrpSpPr>
            <a:grpSpLocks/>
          </p:cNvGrpSpPr>
          <p:nvPr/>
        </p:nvGrpSpPr>
        <p:grpSpPr bwMode="auto">
          <a:xfrm>
            <a:off x="762000" y="4800600"/>
            <a:ext cx="8001000" cy="854075"/>
            <a:chOff x="384" y="2832"/>
            <a:chExt cx="5040" cy="538"/>
          </a:xfrm>
        </p:grpSpPr>
        <p:sp>
          <p:nvSpPr>
            <p:cNvPr id="42011" name="Text Box 27"/>
            <p:cNvSpPr txBox="1">
              <a:spLocks noChangeArrowheads="1"/>
            </p:cNvSpPr>
            <p:nvPr/>
          </p:nvSpPr>
          <p:spPr bwMode="auto">
            <a:xfrm>
              <a:off x="384" y="3120"/>
              <a:ext cx="432" cy="250"/>
            </a:xfrm>
            <a:prstGeom prst="rect">
              <a:avLst/>
            </a:prstGeom>
            <a:noFill/>
            <a:ln w="12700">
              <a:noFill/>
              <a:miter lim="800000"/>
              <a:headEnd/>
              <a:tailEnd/>
            </a:ln>
            <a:effectLst/>
          </p:spPr>
          <p:txBody>
            <a:bodyPr>
              <a:spAutoFit/>
            </a:bodyPr>
            <a:lstStyle/>
            <a:p>
              <a:pPr eaLnBrk="0" hangingPunct="0">
                <a:spcBef>
                  <a:spcPct val="50000"/>
                </a:spcBef>
              </a:pPr>
              <a:r>
                <a:rPr lang="en-US" sz="2000" b="1"/>
                <a:t>M1</a:t>
              </a:r>
            </a:p>
          </p:txBody>
        </p:sp>
        <p:sp>
          <p:nvSpPr>
            <p:cNvPr id="42012" name="Text Box 28"/>
            <p:cNvSpPr txBox="1">
              <a:spLocks noChangeArrowheads="1"/>
            </p:cNvSpPr>
            <p:nvPr/>
          </p:nvSpPr>
          <p:spPr bwMode="auto">
            <a:xfrm>
              <a:off x="1824" y="3110"/>
              <a:ext cx="432" cy="250"/>
            </a:xfrm>
            <a:prstGeom prst="rect">
              <a:avLst/>
            </a:prstGeom>
            <a:noFill/>
            <a:ln w="12700">
              <a:noFill/>
              <a:miter lim="800000"/>
              <a:headEnd/>
              <a:tailEnd/>
            </a:ln>
            <a:effectLst/>
          </p:spPr>
          <p:txBody>
            <a:bodyPr>
              <a:spAutoFit/>
            </a:bodyPr>
            <a:lstStyle/>
            <a:p>
              <a:pPr eaLnBrk="0" hangingPunct="0">
                <a:spcBef>
                  <a:spcPct val="50000"/>
                </a:spcBef>
              </a:pPr>
              <a:r>
                <a:rPr lang="en-US" sz="2000" b="1"/>
                <a:t>M2</a:t>
              </a:r>
            </a:p>
          </p:txBody>
        </p:sp>
        <p:sp>
          <p:nvSpPr>
            <p:cNvPr id="42013" name="Text Box 29"/>
            <p:cNvSpPr txBox="1">
              <a:spLocks noChangeArrowheads="1"/>
            </p:cNvSpPr>
            <p:nvPr/>
          </p:nvSpPr>
          <p:spPr bwMode="auto">
            <a:xfrm>
              <a:off x="3600" y="3110"/>
              <a:ext cx="432" cy="250"/>
            </a:xfrm>
            <a:prstGeom prst="rect">
              <a:avLst/>
            </a:prstGeom>
            <a:noFill/>
            <a:ln w="12700">
              <a:noFill/>
              <a:miter lim="800000"/>
              <a:headEnd/>
              <a:tailEnd/>
            </a:ln>
            <a:effectLst/>
          </p:spPr>
          <p:txBody>
            <a:bodyPr>
              <a:spAutoFit/>
            </a:bodyPr>
            <a:lstStyle/>
            <a:p>
              <a:pPr eaLnBrk="0" hangingPunct="0">
                <a:spcBef>
                  <a:spcPct val="50000"/>
                </a:spcBef>
              </a:pPr>
              <a:r>
                <a:rPr lang="en-US" sz="2000" b="1"/>
                <a:t>M3</a:t>
              </a:r>
            </a:p>
          </p:txBody>
        </p:sp>
        <p:sp>
          <p:nvSpPr>
            <p:cNvPr id="42014" name="Text Box 30"/>
            <p:cNvSpPr txBox="1">
              <a:spLocks noChangeArrowheads="1"/>
            </p:cNvSpPr>
            <p:nvPr/>
          </p:nvSpPr>
          <p:spPr bwMode="auto">
            <a:xfrm>
              <a:off x="4992" y="3110"/>
              <a:ext cx="432" cy="250"/>
            </a:xfrm>
            <a:prstGeom prst="rect">
              <a:avLst/>
            </a:prstGeom>
            <a:noFill/>
            <a:ln w="12700">
              <a:noFill/>
              <a:miter lim="800000"/>
              <a:headEnd/>
              <a:tailEnd/>
            </a:ln>
            <a:effectLst/>
          </p:spPr>
          <p:txBody>
            <a:bodyPr>
              <a:spAutoFit/>
            </a:bodyPr>
            <a:lstStyle/>
            <a:p>
              <a:pPr eaLnBrk="0" hangingPunct="0">
                <a:spcBef>
                  <a:spcPct val="50000"/>
                </a:spcBef>
              </a:pPr>
              <a:r>
                <a:rPr lang="en-US" sz="2000" b="1"/>
                <a:t>M4</a:t>
              </a:r>
            </a:p>
          </p:txBody>
        </p:sp>
        <p:sp>
          <p:nvSpPr>
            <p:cNvPr id="42015" name="Line 31"/>
            <p:cNvSpPr>
              <a:spLocks noChangeShapeType="1"/>
            </p:cNvSpPr>
            <p:nvPr/>
          </p:nvSpPr>
          <p:spPr bwMode="auto">
            <a:xfrm>
              <a:off x="528" y="2832"/>
              <a:ext cx="0" cy="288"/>
            </a:xfrm>
            <a:prstGeom prst="line">
              <a:avLst/>
            </a:prstGeom>
            <a:noFill/>
            <a:ln w="38100">
              <a:solidFill>
                <a:srgbClr val="FF0000"/>
              </a:solidFill>
              <a:round/>
              <a:headEnd/>
              <a:tailEnd type="triangle" w="med" len="med"/>
            </a:ln>
            <a:effectLst/>
          </p:spPr>
          <p:txBody>
            <a:bodyPr/>
            <a:lstStyle/>
            <a:p>
              <a:endParaRPr lang="en-US"/>
            </a:p>
          </p:txBody>
        </p:sp>
        <p:sp>
          <p:nvSpPr>
            <p:cNvPr id="42016" name="Line 32"/>
            <p:cNvSpPr>
              <a:spLocks noChangeShapeType="1"/>
            </p:cNvSpPr>
            <p:nvPr/>
          </p:nvSpPr>
          <p:spPr bwMode="auto">
            <a:xfrm>
              <a:off x="2016" y="2832"/>
              <a:ext cx="0" cy="288"/>
            </a:xfrm>
            <a:prstGeom prst="line">
              <a:avLst/>
            </a:prstGeom>
            <a:noFill/>
            <a:ln w="38100">
              <a:solidFill>
                <a:srgbClr val="FF0000"/>
              </a:solidFill>
              <a:round/>
              <a:headEnd/>
              <a:tailEnd type="triangle" w="med" len="med"/>
            </a:ln>
            <a:effectLst/>
          </p:spPr>
          <p:txBody>
            <a:bodyPr/>
            <a:lstStyle/>
            <a:p>
              <a:endParaRPr lang="en-US"/>
            </a:p>
          </p:txBody>
        </p:sp>
        <p:sp>
          <p:nvSpPr>
            <p:cNvPr id="42017" name="Line 33"/>
            <p:cNvSpPr>
              <a:spLocks noChangeShapeType="1"/>
            </p:cNvSpPr>
            <p:nvPr/>
          </p:nvSpPr>
          <p:spPr bwMode="auto">
            <a:xfrm>
              <a:off x="3744" y="2832"/>
              <a:ext cx="0" cy="288"/>
            </a:xfrm>
            <a:prstGeom prst="line">
              <a:avLst/>
            </a:prstGeom>
            <a:noFill/>
            <a:ln w="38100">
              <a:solidFill>
                <a:srgbClr val="FF0000"/>
              </a:solidFill>
              <a:round/>
              <a:headEnd/>
              <a:tailEnd type="triangle" w="med" len="med"/>
            </a:ln>
            <a:effectLst/>
          </p:spPr>
          <p:txBody>
            <a:bodyPr/>
            <a:lstStyle/>
            <a:p>
              <a:endParaRPr lang="en-US"/>
            </a:p>
          </p:txBody>
        </p:sp>
        <p:sp>
          <p:nvSpPr>
            <p:cNvPr id="42018" name="Line 34"/>
            <p:cNvSpPr>
              <a:spLocks noChangeShapeType="1"/>
            </p:cNvSpPr>
            <p:nvPr/>
          </p:nvSpPr>
          <p:spPr bwMode="auto">
            <a:xfrm>
              <a:off x="5184" y="2832"/>
              <a:ext cx="0" cy="288"/>
            </a:xfrm>
            <a:prstGeom prst="line">
              <a:avLst/>
            </a:prstGeom>
            <a:noFill/>
            <a:ln w="38100">
              <a:solidFill>
                <a:srgbClr val="FF0000"/>
              </a:solidFill>
              <a:round/>
              <a:headEnd/>
              <a:tailEnd type="triangle" w="med" len="med"/>
            </a:ln>
            <a:effectLst/>
          </p:spPr>
          <p:txBody>
            <a:bodyPr/>
            <a:lstStyle/>
            <a:p>
              <a:endParaRPr lang="en-US"/>
            </a:p>
          </p:txBody>
        </p:sp>
      </p:grpSp>
      <p:grpSp>
        <p:nvGrpSpPr>
          <p:cNvPr id="42019" name="Group 35"/>
          <p:cNvGrpSpPr>
            <a:grpSpLocks/>
          </p:cNvGrpSpPr>
          <p:nvPr/>
        </p:nvGrpSpPr>
        <p:grpSpPr bwMode="auto">
          <a:xfrm>
            <a:off x="914400" y="5715000"/>
            <a:ext cx="7620000" cy="777875"/>
            <a:chOff x="480" y="3408"/>
            <a:chExt cx="4800" cy="490"/>
          </a:xfrm>
        </p:grpSpPr>
        <p:sp>
          <p:nvSpPr>
            <p:cNvPr id="42020" name="AutoShape 36"/>
            <p:cNvSpPr>
              <a:spLocks/>
            </p:cNvSpPr>
            <p:nvPr/>
          </p:nvSpPr>
          <p:spPr bwMode="auto">
            <a:xfrm rot="16200000">
              <a:off x="1152" y="2736"/>
              <a:ext cx="192" cy="1536"/>
            </a:xfrm>
            <a:prstGeom prst="leftBrace">
              <a:avLst>
                <a:gd name="adj1" fmla="val 66667"/>
                <a:gd name="adj2" fmla="val 50963"/>
              </a:avLst>
            </a:prstGeom>
            <a:noFill/>
            <a:ln w="25400">
              <a:solidFill>
                <a:srgbClr val="1C5A61"/>
              </a:solidFill>
              <a:round/>
              <a:headEnd/>
              <a:tailEnd/>
            </a:ln>
            <a:effectLst/>
          </p:spPr>
          <p:txBody>
            <a:bodyPr wrap="none" anchor="ctr"/>
            <a:lstStyle/>
            <a:p>
              <a:endParaRPr lang="en-US"/>
            </a:p>
          </p:txBody>
        </p:sp>
        <p:sp>
          <p:nvSpPr>
            <p:cNvPr id="42021" name="AutoShape 37"/>
            <p:cNvSpPr>
              <a:spLocks/>
            </p:cNvSpPr>
            <p:nvPr/>
          </p:nvSpPr>
          <p:spPr bwMode="auto">
            <a:xfrm rot="16200000">
              <a:off x="4416" y="2736"/>
              <a:ext cx="192" cy="1536"/>
            </a:xfrm>
            <a:prstGeom prst="leftBrace">
              <a:avLst>
                <a:gd name="adj1" fmla="val 66667"/>
                <a:gd name="adj2" fmla="val 50963"/>
              </a:avLst>
            </a:prstGeom>
            <a:noFill/>
            <a:ln w="25400">
              <a:solidFill>
                <a:srgbClr val="1C5A61"/>
              </a:solidFill>
              <a:round/>
              <a:headEnd/>
              <a:tailEnd/>
            </a:ln>
            <a:effectLst/>
          </p:spPr>
          <p:txBody>
            <a:bodyPr wrap="none" anchor="ctr"/>
            <a:lstStyle/>
            <a:p>
              <a:endParaRPr lang="en-US"/>
            </a:p>
          </p:txBody>
        </p:sp>
        <p:sp>
          <p:nvSpPr>
            <p:cNvPr id="42022" name="Text Box 38"/>
            <p:cNvSpPr txBox="1">
              <a:spLocks noChangeArrowheads="1"/>
            </p:cNvSpPr>
            <p:nvPr/>
          </p:nvSpPr>
          <p:spPr bwMode="auto">
            <a:xfrm>
              <a:off x="1056" y="3638"/>
              <a:ext cx="432" cy="250"/>
            </a:xfrm>
            <a:prstGeom prst="rect">
              <a:avLst/>
            </a:prstGeom>
            <a:noFill/>
            <a:ln w="12700">
              <a:noFill/>
              <a:miter lim="800000"/>
              <a:headEnd/>
              <a:tailEnd/>
            </a:ln>
            <a:effectLst/>
          </p:spPr>
          <p:txBody>
            <a:bodyPr>
              <a:spAutoFit/>
            </a:bodyPr>
            <a:lstStyle/>
            <a:p>
              <a:pPr eaLnBrk="0" hangingPunct="0">
                <a:spcBef>
                  <a:spcPct val="50000"/>
                </a:spcBef>
              </a:pPr>
              <a:r>
                <a:rPr lang="en-US" sz="2000" b="1"/>
                <a:t>M12</a:t>
              </a:r>
            </a:p>
          </p:txBody>
        </p:sp>
        <p:sp>
          <p:nvSpPr>
            <p:cNvPr id="42023" name="Text Box 39"/>
            <p:cNvSpPr txBox="1">
              <a:spLocks noChangeArrowheads="1"/>
            </p:cNvSpPr>
            <p:nvPr/>
          </p:nvSpPr>
          <p:spPr bwMode="auto">
            <a:xfrm>
              <a:off x="4320" y="3648"/>
              <a:ext cx="432" cy="250"/>
            </a:xfrm>
            <a:prstGeom prst="rect">
              <a:avLst/>
            </a:prstGeom>
            <a:noFill/>
            <a:ln w="12700">
              <a:noFill/>
              <a:miter lim="800000"/>
              <a:headEnd/>
              <a:tailEnd/>
            </a:ln>
            <a:effectLst/>
          </p:spPr>
          <p:txBody>
            <a:bodyPr>
              <a:spAutoFit/>
            </a:bodyPr>
            <a:lstStyle/>
            <a:p>
              <a:pPr eaLnBrk="0" hangingPunct="0">
                <a:spcBef>
                  <a:spcPct val="50000"/>
                </a:spcBef>
              </a:pPr>
              <a:r>
                <a:rPr lang="en-US" sz="2000" b="1"/>
                <a:t>M34</a:t>
              </a:r>
            </a:p>
          </p:txBody>
        </p:sp>
      </p:grpSp>
      <p:sp>
        <p:nvSpPr>
          <p:cNvPr id="42024" name="Text Box 40"/>
          <p:cNvSpPr txBox="1">
            <a:spLocks noChangeArrowheads="1"/>
          </p:cNvSpPr>
          <p:nvPr/>
        </p:nvSpPr>
        <p:spPr bwMode="auto">
          <a:xfrm>
            <a:off x="2819400" y="6384925"/>
            <a:ext cx="4038600" cy="396875"/>
          </a:xfrm>
          <a:prstGeom prst="rect">
            <a:avLst/>
          </a:prstGeom>
          <a:noFill/>
          <a:ln w="12700">
            <a:noFill/>
            <a:miter lim="800000"/>
            <a:headEnd/>
            <a:tailEnd/>
          </a:ln>
          <a:effectLst/>
        </p:spPr>
        <p:txBody>
          <a:bodyPr>
            <a:spAutoFit/>
          </a:bodyPr>
          <a:lstStyle/>
          <a:p>
            <a:pPr eaLnBrk="0" hangingPunct="0">
              <a:spcBef>
                <a:spcPct val="50000"/>
              </a:spcBef>
            </a:pPr>
            <a:r>
              <a:rPr lang="en-US" sz="2000" b="1"/>
              <a:t>Gain = M0 – M12 vs  M0 – M34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0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0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Measure of Impurity: GINI</a:t>
            </a:r>
          </a:p>
        </p:txBody>
      </p:sp>
      <p:sp>
        <p:nvSpPr>
          <p:cNvPr id="43011" name="Rectangle 3"/>
          <p:cNvSpPr>
            <a:spLocks noGrp="1" noChangeArrowheads="1"/>
          </p:cNvSpPr>
          <p:nvPr>
            <p:ph type="body" idx="1"/>
          </p:nvPr>
        </p:nvSpPr>
        <p:spPr>
          <a:xfrm>
            <a:off x="457200" y="1600200"/>
            <a:ext cx="8229600" cy="3463925"/>
          </a:xfrm>
        </p:spPr>
        <p:txBody>
          <a:bodyPr/>
          <a:lstStyle/>
          <a:p>
            <a:pPr>
              <a:lnSpc>
                <a:spcPct val="90000"/>
              </a:lnSpc>
            </a:pPr>
            <a:r>
              <a:rPr lang="en-US" sz="2400"/>
              <a:t>Gini Index for a given node t :</a:t>
            </a:r>
          </a:p>
          <a:p>
            <a:pPr>
              <a:lnSpc>
                <a:spcPct val="90000"/>
              </a:lnSpc>
            </a:pPr>
            <a:endParaRPr lang="en-US" sz="2000"/>
          </a:p>
          <a:p>
            <a:pPr lvl="2">
              <a:lnSpc>
                <a:spcPct val="90000"/>
              </a:lnSpc>
              <a:buFont typeface="Wingdings" pitchFamily="2" charset="2"/>
              <a:buNone/>
            </a:pPr>
            <a:endParaRPr lang="en-US" sz="1800"/>
          </a:p>
          <a:p>
            <a:pPr lvl="2">
              <a:lnSpc>
                <a:spcPct val="90000"/>
              </a:lnSpc>
              <a:buFont typeface="Wingdings" pitchFamily="2" charset="2"/>
              <a:buNone/>
            </a:pPr>
            <a:endParaRPr lang="en-US" sz="700"/>
          </a:p>
          <a:p>
            <a:pPr lvl="2">
              <a:lnSpc>
                <a:spcPct val="90000"/>
              </a:lnSpc>
              <a:buFont typeface="Wingdings" pitchFamily="2" charset="2"/>
              <a:buNone/>
            </a:pPr>
            <a:r>
              <a:rPr lang="en-US" sz="1800"/>
              <a:t/>
            </a:r>
            <a:br>
              <a:rPr lang="en-US" sz="1800"/>
            </a:br>
            <a:r>
              <a:rPr lang="en-US" sz="1800"/>
              <a:t>(NOTE: </a:t>
            </a:r>
            <a:r>
              <a:rPr lang="en-US" sz="1800" i="1">
                <a:latin typeface="Times New Roman" pitchFamily="18" charset="0"/>
              </a:rPr>
              <a:t>p( j | t) </a:t>
            </a:r>
            <a:r>
              <a:rPr lang="en-US" sz="1800"/>
              <a:t>is the relative frequency of class j at node t).</a:t>
            </a:r>
          </a:p>
          <a:p>
            <a:pPr lvl="2">
              <a:lnSpc>
                <a:spcPct val="90000"/>
              </a:lnSpc>
              <a:buFont typeface="Wingdings" pitchFamily="2" charset="2"/>
              <a:buNone/>
            </a:pPr>
            <a:endParaRPr lang="en-US" sz="700"/>
          </a:p>
          <a:p>
            <a:pPr lvl="1">
              <a:lnSpc>
                <a:spcPct val="90000"/>
              </a:lnSpc>
            </a:pPr>
            <a:r>
              <a:rPr lang="en-US" sz="2000"/>
              <a:t>Maximum (1 - 1/n</a:t>
            </a:r>
            <a:r>
              <a:rPr lang="en-US" sz="2000" baseline="-25000"/>
              <a:t>c</a:t>
            </a:r>
            <a:r>
              <a:rPr lang="en-US" sz="2000"/>
              <a:t>) when records are equally distributed among all classes, implying least interesting information</a:t>
            </a:r>
          </a:p>
          <a:p>
            <a:pPr lvl="1">
              <a:lnSpc>
                <a:spcPct val="90000"/>
              </a:lnSpc>
            </a:pPr>
            <a:r>
              <a:rPr lang="en-US" sz="2000"/>
              <a:t>Minimum (0.0) when all records belong to one class, implying most interesting information</a:t>
            </a:r>
            <a:endParaRPr lang="en-US" sz="2000" baseline="-25000"/>
          </a:p>
        </p:txBody>
      </p:sp>
      <p:graphicFrame>
        <p:nvGraphicFramePr>
          <p:cNvPr id="43012" name="Object 4"/>
          <p:cNvGraphicFramePr>
            <a:graphicFrameLocks noChangeAspect="1"/>
          </p:cNvGraphicFramePr>
          <p:nvPr/>
        </p:nvGraphicFramePr>
        <p:xfrm>
          <a:off x="2743200" y="2082800"/>
          <a:ext cx="3352800" cy="736600"/>
        </p:xfrm>
        <a:graphic>
          <a:graphicData uri="http://schemas.openxmlformats.org/presentationml/2006/ole">
            <p:oleObj spid="_x0000_s43012" name="Equation" r:id="rId3" imgW="1612800" imgH="355320" progId="Equation.3">
              <p:embed/>
            </p:oleObj>
          </a:graphicData>
        </a:graphic>
      </p:graphicFrame>
      <p:graphicFrame>
        <p:nvGraphicFramePr>
          <p:cNvPr id="43013" name="Object 5"/>
          <p:cNvGraphicFramePr>
            <a:graphicFrameLocks noChangeAspect="1"/>
          </p:cNvGraphicFramePr>
          <p:nvPr/>
        </p:nvGraphicFramePr>
        <p:xfrm>
          <a:off x="1295400" y="5334000"/>
          <a:ext cx="1371600" cy="808038"/>
        </p:xfrm>
        <a:graphic>
          <a:graphicData uri="http://schemas.openxmlformats.org/presentationml/2006/ole">
            <p:oleObj spid="_x0000_s43013" name="Document" r:id="rId4" imgW="3285000" imgH="1969920" progId="Word.Document.8">
              <p:embed/>
            </p:oleObj>
          </a:graphicData>
        </a:graphic>
      </p:graphicFrame>
      <p:graphicFrame>
        <p:nvGraphicFramePr>
          <p:cNvPr id="43014" name="Object 6"/>
          <p:cNvGraphicFramePr>
            <a:graphicFrameLocks noChangeAspect="1"/>
          </p:cNvGraphicFramePr>
          <p:nvPr/>
        </p:nvGraphicFramePr>
        <p:xfrm>
          <a:off x="4572000" y="5334000"/>
          <a:ext cx="1371600" cy="808038"/>
        </p:xfrm>
        <a:graphic>
          <a:graphicData uri="http://schemas.openxmlformats.org/presentationml/2006/ole">
            <p:oleObj spid="_x0000_s43014" name="Document" r:id="rId5" imgW="3285000" imgH="1969920" progId="Word.Document.8">
              <p:embed/>
            </p:oleObj>
          </a:graphicData>
        </a:graphic>
      </p:graphicFrame>
      <p:graphicFrame>
        <p:nvGraphicFramePr>
          <p:cNvPr id="43015" name="Object 7"/>
          <p:cNvGraphicFramePr>
            <a:graphicFrameLocks noChangeAspect="1"/>
          </p:cNvGraphicFramePr>
          <p:nvPr/>
        </p:nvGraphicFramePr>
        <p:xfrm>
          <a:off x="6248400" y="5334000"/>
          <a:ext cx="1371600" cy="808038"/>
        </p:xfrm>
        <a:graphic>
          <a:graphicData uri="http://schemas.openxmlformats.org/presentationml/2006/ole">
            <p:oleObj spid="_x0000_s43015" name="Document" r:id="rId6" imgW="3285000" imgH="1969920" progId="Word.Document.8">
              <p:embed/>
            </p:oleObj>
          </a:graphicData>
        </a:graphic>
      </p:graphicFrame>
      <p:graphicFrame>
        <p:nvGraphicFramePr>
          <p:cNvPr id="43016" name="Object 8"/>
          <p:cNvGraphicFramePr>
            <a:graphicFrameLocks noChangeAspect="1"/>
          </p:cNvGraphicFramePr>
          <p:nvPr/>
        </p:nvGraphicFramePr>
        <p:xfrm>
          <a:off x="2971800" y="5334000"/>
          <a:ext cx="1371600" cy="808038"/>
        </p:xfrm>
        <a:graphic>
          <a:graphicData uri="http://schemas.openxmlformats.org/presentationml/2006/ole">
            <p:oleObj spid="_x0000_s43016" name="Document" r:id="rId7" imgW="3285000" imgH="1969920" progId="Word.Document.8">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Examples for computing GINI</a:t>
            </a:r>
          </a:p>
        </p:txBody>
      </p:sp>
      <p:graphicFrame>
        <p:nvGraphicFramePr>
          <p:cNvPr id="44035" name="Object 3"/>
          <p:cNvGraphicFramePr>
            <a:graphicFrameLocks noChangeAspect="1"/>
          </p:cNvGraphicFramePr>
          <p:nvPr/>
        </p:nvGraphicFramePr>
        <p:xfrm>
          <a:off x="457200" y="2339975"/>
          <a:ext cx="2362200" cy="936625"/>
        </p:xfrm>
        <a:graphic>
          <a:graphicData uri="http://schemas.openxmlformats.org/presentationml/2006/ole">
            <p:oleObj spid="_x0000_s44035" name="Document" r:id="rId3" imgW="3239280" imgH="1357560" progId="Word.Document.8">
              <p:embed/>
            </p:oleObj>
          </a:graphicData>
        </a:graphic>
      </p:graphicFrame>
      <p:graphicFrame>
        <p:nvGraphicFramePr>
          <p:cNvPr id="44036" name="Object 4"/>
          <p:cNvGraphicFramePr>
            <a:graphicFrameLocks noChangeAspect="1"/>
          </p:cNvGraphicFramePr>
          <p:nvPr/>
        </p:nvGraphicFramePr>
        <p:xfrm>
          <a:off x="533400" y="5181600"/>
          <a:ext cx="2286000" cy="938213"/>
        </p:xfrm>
        <a:graphic>
          <a:graphicData uri="http://schemas.openxmlformats.org/presentationml/2006/ole">
            <p:oleObj spid="_x0000_s44036" name="Document" r:id="rId4" imgW="3239280" imgH="1381680" progId="Word.Document.8">
              <p:embed/>
            </p:oleObj>
          </a:graphicData>
        </a:graphic>
      </p:graphicFrame>
      <p:graphicFrame>
        <p:nvGraphicFramePr>
          <p:cNvPr id="44037" name="Object 5"/>
          <p:cNvGraphicFramePr>
            <a:graphicFrameLocks noChangeAspect="1"/>
          </p:cNvGraphicFramePr>
          <p:nvPr/>
        </p:nvGraphicFramePr>
        <p:xfrm>
          <a:off x="533400" y="3817938"/>
          <a:ext cx="2286000" cy="906462"/>
        </p:xfrm>
        <a:graphic>
          <a:graphicData uri="http://schemas.openxmlformats.org/presentationml/2006/ole">
            <p:oleObj spid="_x0000_s44037" name="Document" r:id="rId5" imgW="3239280" imgH="1357560" progId="Word.Document.8">
              <p:embed/>
            </p:oleObj>
          </a:graphicData>
        </a:graphic>
      </p:graphicFrame>
      <p:sp>
        <p:nvSpPr>
          <p:cNvPr id="44038" name="Text Box 6"/>
          <p:cNvSpPr txBox="1">
            <a:spLocks noChangeArrowheads="1"/>
          </p:cNvSpPr>
          <p:nvPr/>
        </p:nvSpPr>
        <p:spPr bwMode="auto">
          <a:xfrm>
            <a:off x="3048000" y="2339975"/>
            <a:ext cx="5181600" cy="854075"/>
          </a:xfrm>
          <a:prstGeom prst="rect">
            <a:avLst/>
          </a:prstGeom>
          <a:noFill/>
          <a:ln w="12700">
            <a:noFill/>
            <a:miter lim="800000"/>
            <a:headEnd/>
            <a:tailEnd/>
          </a:ln>
          <a:effectLst/>
        </p:spPr>
        <p:txBody>
          <a:bodyPr>
            <a:spAutoFit/>
          </a:bodyPr>
          <a:lstStyle/>
          <a:p>
            <a:pPr eaLnBrk="0" hangingPunct="0">
              <a:spcBef>
                <a:spcPct val="50000"/>
              </a:spcBef>
            </a:pPr>
            <a:r>
              <a:rPr lang="en-US" sz="2000" b="1"/>
              <a:t>P(C1) = 0/6 = 0     P(C2) = 6/6 = 1</a:t>
            </a:r>
          </a:p>
          <a:p>
            <a:pPr eaLnBrk="0" hangingPunct="0">
              <a:spcBef>
                <a:spcPct val="50000"/>
              </a:spcBef>
            </a:pPr>
            <a:r>
              <a:rPr lang="en-US" sz="2000" b="1"/>
              <a:t>Gini = 1 – P(C1)</a:t>
            </a:r>
            <a:r>
              <a:rPr lang="en-US" sz="2000" b="1" baseline="30000"/>
              <a:t>2 </a:t>
            </a:r>
            <a:r>
              <a:rPr lang="en-US" sz="2000" b="1"/>
              <a:t>– P(C2)</a:t>
            </a:r>
            <a:r>
              <a:rPr lang="en-US" sz="2000" b="1" baseline="30000"/>
              <a:t>2</a:t>
            </a:r>
            <a:r>
              <a:rPr lang="en-US" sz="2000" b="1"/>
              <a:t> = 1 – 0 – 1 = 0 </a:t>
            </a:r>
          </a:p>
        </p:txBody>
      </p:sp>
      <p:graphicFrame>
        <p:nvGraphicFramePr>
          <p:cNvPr id="44039" name="Object 7"/>
          <p:cNvGraphicFramePr>
            <a:graphicFrameLocks noChangeAspect="1"/>
          </p:cNvGraphicFramePr>
          <p:nvPr/>
        </p:nvGraphicFramePr>
        <p:xfrm>
          <a:off x="2590800" y="1549400"/>
          <a:ext cx="3352800" cy="736600"/>
        </p:xfrm>
        <a:graphic>
          <a:graphicData uri="http://schemas.openxmlformats.org/presentationml/2006/ole">
            <p:oleObj spid="_x0000_s44039" name="Equation" r:id="rId6" imgW="1612800" imgH="355320" progId="Equation.3">
              <p:embed/>
            </p:oleObj>
          </a:graphicData>
        </a:graphic>
      </p:graphicFrame>
      <p:sp>
        <p:nvSpPr>
          <p:cNvPr id="44040" name="Text Box 8"/>
          <p:cNvSpPr txBox="1">
            <a:spLocks noChangeArrowheads="1"/>
          </p:cNvSpPr>
          <p:nvPr/>
        </p:nvSpPr>
        <p:spPr bwMode="auto">
          <a:xfrm>
            <a:off x="3124200" y="3817938"/>
            <a:ext cx="5181600" cy="854075"/>
          </a:xfrm>
          <a:prstGeom prst="rect">
            <a:avLst/>
          </a:prstGeom>
          <a:noFill/>
          <a:ln w="12700">
            <a:noFill/>
            <a:miter lim="800000"/>
            <a:headEnd/>
            <a:tailEnd/>
          </a:ln>
          <a:effectLst/>
        </p:spPr>
        <p:txBody>
          <a:bodyPr>
            <a:spAutoFit/>
          </a:bodyPr>
          <a:lstStyle/>
          <a:p>
            <a:pPr eaLnBrk="0" hangingPunct="0">
              <a:spcBef>
                <a:spcPct val="50000"/>
              </a:spcBef>
            </a:pPr>
            <a:r>
              <a:rPr lang="en-US" sz="2000" b="1"/>
              <a:t>P(C1) = 1/6          P(C2) = 5/6</a:t>
            </a:r>
          </a:p>
          <a:p>
            <a:pPr eaLnBrk="0" hangingPunct="0">
              <a:spcBef>
                <a:spcPct val="50000"/>
              </a:spcBef>
            </a:pPr>
            <a:r>
              <a:rPr lang="en-US" sz="2000" b="1"/>
              <a:t>Gini = 1 – (1/6)</a:t>
            </a:r>
            <a:r>
              <a:rPr lang="en-US" sz="2000" b="1" baseline="30000"/>
              <a:t>2 </a:t>
            </a:r>
            <a:r>
              <a:rPr lang="en-US" sz="2000" b="1"/>
              <a:t>– (5/6)</a:t>
            </a:r>
            <a:r>
              <a:rPr lang="en-US" sz="2000" b="1" baseline="30000"/>
              <a:t>2</a:t>
            </a:r>
            <a:r>
              <a:rPr lang="en-US" sz="2000" b="1"/>
              <a:t> = 0.278</a:t>
            </a:r>
          </a:p>
        </p:txBody>
      </p:sp>
      <p:sp>
        <p:nvSpPr>
          <p:cNvPr id="44041" name="Text Box 9"/>
          <p:cNvSpPr txBox="1">
            <a:spLocks noChangeArrowheads="1"/>
          </p:cNvSpPr>
          <p:nvPr/>
        </p:nvSpPr>
        <p:spPr bwMode="auto">
          <a:xfrm>
            <a:off x="3124200" y="5105400"/>
            <a:ext cx="5181600" cy="854075"/>
          </a:xfrm>
          <a:prstGeom prst="rect">
            <a:avLst/>
          </a:prstGeom>
          <a:noFill/>
          <a:ln w="12700">
            <a:noFill/>
            <a:miter lim="800000"/>
            <a:headEnd/>
            <a:tailEnd/>
          </a:ln>
          <a:effectLst/>
        </p:spPr>
        <p:txBody>
          <a:bodyPr>
            <a:spAutoFit/>
          </a:bodyPr>
          <a:lstStyle/>
          <a:p>
            <a:pPr eaLnBrk="0" hangingPunct="0">
              <a:spcBef>
                <a:spcPct val="50000"/>
              </a:spcBef>
            </a:pPr>
            <a:r>
              <a:rPr lang="en-US" sz="2000" b="1"/>
              <a:t>P(C1) = 2/6          P(C2) = 4/6</a:t>
            </a:r>
          </a:p>
          <a:p>
            <a:pPr eaLnBrk="0" hangingPunct="0">
              <a:spcBef>
                <a:spcPct val="50000"/>
              </a:spcBef>
            </a:pPr>
            <a:r>
              <a:rPr lang="en-US" sz="2000" b="1"/>
              <a:t>Gini = 1 – (2/6)</a:t>
            </a:r>
            <a:r>
              <a:rPr lang="en-US" sz="2000" b="1" baseline="30000"/>
              <a:t>2 </a:t>
            </a:r>
            <a:r>
              <a:rPr lang="en-US" sz="2000" b="1"/>
              <a:t>– (4/6)</a:t>
            </a:r>
            <a:r>
              <a:rPr lang="en-US" sz="2000" b="1" baseline="30000"/>
              <a:t>2</a:t>
            </a:r>
            <a:r>
              <a:rPr lang="en-US" sz="2000" b="1"/>
              <a:t> = 0.444</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Splitting Based on GINI</a:t>
            </a:r>
          </a:p>
        </p:txBody>
      </p:sp>
      <p:sp>
        <p:nvSpPr>
          <p:cNvPr id="45059" name="Rectangle 3"/>
          <p:cNvSpPr>
            <a:spLocks noGrp="1" noChangeArrowheads="1"/>
          </p:cNvSpPr>
          <p:nvPr>
            <p:ph type="body" sz="half" idx="1"/>
          </p:nvPr>
        </p:nvSpPr>
        <p:spPr>
          <a:xfrm>
            <a:off x="381000" y="1504950"/>
            <a:ext cx="8382000" cy="4438650"/>
          </a:xfrm>
        </p:spPr>
        <p:txBody>
          <a:bodyPr/>
          <a:lstStyle/>
          <a:p>
            <a:r>
              <a:rPr lang="en-US" sz="2400"/>
              <a:t>Used in CART, SLIQ, SPRINT.</a:t>
            </a:r>
          </a:p>
          <a:p>
            <a:r>
              <a:rPr lang="en-US" sz="2400"/>
              <a:t>When a node p is split into k partitions (children), the quality of split is computed as,</a:t>
            </a:r>
          </a:p>
          <a:p>
            <a:endParaRPr lang="en-US" sz="2400"/>
          </a:p>
          <a:p>
            <a:endParaRPr lang="en-US" sz="2400"/>
          </a:p>
          <a:p>
            <a:pPr>
              <a:buFont typeface="Wingdings" pitchFamily="2" charset="2"/>
              <a:buNone/>
            </a:pPr>
            <a:r>
              <a:rPr lang="en-US" sz="2400"/>
              <a:t>	</a:t>
            </a:r>
          </a:p>
          <a:p>
            <a:pPr>
              <a:buFont typeface="Wingdings" pitchFamily="2" charset="2"/>
              <a:buNone/>
            </a:pPr>
            <a:endParaRPr lang="en-US" sz="2400"/>
          </a:p>
          <a:p>
            <a:pPr>
              <a:buFont typeface="Wingdings" pitchFamily="2" charset="2"/>
              <a:buNone/>
            </a:pPr>
            <a:r>
              <a:rPr lang="en-US" sz="2400"/>
              <a:t>	where,	n</a:t>
            </a:r>
            <a:r>
              <a:rPr lang="en-US" sz="2400" baseline="-25000"/>
              <a:t>i</a:t>
            </a:r>
            <a:r>
              <a:rPr lang="en-US" sz="2400"/>
              <a:t> = number of records at child i,</a:t>
            </a:r>
          </a:p>
          <a:p>
            <a:pPr>
              <a:buFont typeface="Wingdings" pitchFamily="2" charset="2"/>
              <a:buNone/>
            </a:pPr>
            <a:r>
              <a:rPr lang="en-US" sz="2400"/>
              <a:t>    			n</a:t>
            </a:r>
            <a:r>
              <a:rPr lang="en-US" sz="2400" baseline="-25000"/>
              <a:t> </a:t>
            </a:r>
            <a:r>
              <a:rPr lang="en-US" sz="2400"/>
              <a:t> = number of records at node p.</a:t>
            </a:r>
            <a:endParaRPr lang="en-US" sz="3200"/>
          </a:p>
        </p:txBody>
      </p:sp>
      <p:graphicFrame>
        <p:nvGraphicFramePr>
          <p:cNvPr id="45060" name="Object 4"/>
          <p:cNvGraphicFramePr>
            <a:graphicFrameLocks noChangeAspect="1"/>
          </p:cNvGraphicFramePr>
          <p:nvPr/>
        </p:nvGraphicFramePr>
        <p:xfrm>
          <a:off x="2667000" y="2952750"/>
          <a:ext cx="3886200" cy="1104900"/>
        </p:xfrm>
        <a:graphic>
          <a:graphicData uri="http://schemas.openxmlformats.org/presentationml/2006/ole">
            <p:oleObj spid="_x0000_s45060" name="Equation" r:id="rId3" imgW="1511280" imgH="431640" progId="Equation.3">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838200"/>
            <a:ext cx="8610600" cy="533400"/>
          </a:xfrm>
        </p:spPr>
        <p:txBody>
          <a:bodyPr/>
          <a:lstStyle/>
          <a:p>
            <a:r>
              <a:rPr lang="en-US"/>
              <a:t>Binary Attributes: Computing GINI Index</a:t>
            </a:r>
          </a:p>
        </p:txBody>
      </p:sp>
      <p:sp>
        <p:nvSpPr>
          <p:cNvPr id="46083" name="Rectangle 3"/>
          <p:cNvSpPr>
            <a:spLocks noChangeArrowheads="1"/>
          </p:cNvSpPr>
          <p:nvPr/>
        </p:nvSpPr>
        <p:spPr bwMode="auto">
          <a:xfrm>
            <a:off x="381000" y="1447800"/>
            <a:ext cx="8178800" cy="2009775"/>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Char char="p"/>
            </a:pPr>
            <a:r>
              <a:rPr lang="en-US" sz="2400">
                <a:latin typeface="Verdana" pitchFamily="34" charset="0"/>
              </a:rPr>
              <a:t>Splits into two partitions</a:t>
            </a:r>
          </a:p>
          <a:p>
            <a:pPr marL="342900" indent="-342900">
              <a:spcBef>
                <a:spcPct val="20000"/>
              </a:spcBef>
              <a:buClr>
                <a:schemeClr val="bg2"/>
              </a:buClr>
              <a:buSzPct val="75000"/>
              <a:buFont typeface="Wingdings" pitchFamily="2" charset="2"/>
              <a:buChar char="p"/>
            </a:pPr>
            <a:r>
              <a:rPr lang="en-US" sz="2400">
                <a:latin typeface="Verdana" pitchFamily="34" charset="0"/>
              </a:rPr>
              <a:t>Effect of Weighing partitions: </a:t>
            </a:r>
          </a:p>
          <a:p>
            <a:pPr marL="742950" lvl="1" indent="-285750">
              <a:spcBef>
                <a:spcPct val="20000"/>
              </a:spcBef>
              <a:buClr>
                <a:schemeClr val="tx2"/>
              </a:buClr>
              <a:buSzPct val="75000"/>
              <a:buFont typeface="Wingdings" pitchFamily="2" charset="2"/>
              <a:buChar char="n"/>
            </a:pPr>
            <a:r>
              <a:rPr lang="en-US" sz="2000">
                <a:latin typeface="Verdana" pitchFamily="34" charset="0"/>
              </a:rPr>
              <a:t>Larger and Purer Partitions are sought for.</a:t>
            </a:r>
          </a:p>
        </p:txBody>
      </p:sp>
      <p:sp>
        <p:nvSpPr>
          <p:cNvPr id="46084" name="Oval 4"/>
          <p:cNvSpPr>
            <a:spLocks noChangeArrowheads="1"/>
          </p:cNvSpPr>
          <p:nvPr/>
        </p:nvSpPr>
        <p:spPr bwMode="auto">
          <a:xfrm>
            <a:off x="3733800" y="3167063"/>
            <a:ext cx="1009650" cy="454025"/>
          </a:xfrm>
          <a:prstGeom prst="ellipse">
            <a:avLst/>
          </a:prstGeom>
          <a:solidFill>
            <a:srgbClr val="FFFFFF"/>
          </a:solidFill>
          <a:ln w="9525">
            <a:solidFill>
              <a:schemeClr val="tx1"/>
            </a:solidFill>
            <a:round/>
            <a:headEnd/>
            <a:tailEnd/>
          </a:ln>
          <a:effectLst/>
        </p:spPr>
        <p:txBody>
          <a:bodyPr wrap="none" anchor="ctr"/>
          <a:lstStyle/>
          <a:p>
            <a:pPr algn="ctr" eaLnBrk="0" hangingPunct="0"/>
            <a:r>
              <a:rPr lang="en-US" sz="2000">
                <a:latin typeface="Times New Roman" pitchFamily="18" charset="0"/>
              </a:rPr>
              <a:t>B?</a:t>
            </a:r>
            <a:endParaRPr lang="en-US" sz="2400">
              <a:latin typeface="Times New Roman" pitchFamily="18" charset="0"/>
            </a:endParaRPr>
          </a:p>
        </p:txBody>
      </p:sp>
      <p:sp>
        <p:nvSpPr>
          <p:cNvPr id="46085" name="Line 5"/>
          <p:cNvSpPr>
            <a:spLocks noChangeShapeType="1"/>
          </p:cNvSpPr>
          <p:nvPr/>
        </p:nvSpPr>
        <p:spPr bwMode="auto">
          <a:xfrm flipH="1">
            <a:off x="3159125" y="3624263"/>
            <a:ext cx="1108075" cy="725487"/>
          </a:xfrm>
          <a:prstGeom prst="line">
            <a:avLst/>
          </a:prstGeom>
          <a:noFill/>
          <a:ln w="9525">
            <a:solidFill>
              <a:schemeClr val="tx1"/>
            </a:solidFill>
            <a:round/>
            <a:headEnd/>
            <a:tailEnd/>
          </a:ln>
          <a:effectLst/>
        </p:spPr>
        <p:txBody>
          <a:bodyPr wrap="none" anchor="ctr"/>
          <a:lstStyle/>
          <a:p>
            <a:endParaRPr lang="en-US"/>
          </a:p>
        </p:txBody>
      </p:sp>
      <p:sp>
        <p:nvSpPr>
          <p:cNvPr id="46086" name="Line 6"/>
          <p:cNvSpPr>
            <a:spLocks noChangeShapeType="1"/>
          </p:cNvSpPr>
          <p:nvPr/>
        </p:nvSpPr>
        <p:spPr bwMode="auto">
          <a:xfrm>
            <a:off x="4267200" y="3624263"/>
            <a:ext cx="1184275" cy="725487"/>
          </a:xfrm>
          <a:prstGeom prst="line">
            <a:avLst/>
          </a:prstGeom>
          <a:noFill/>
          <a:ln w="9525">
            <a:solidFill>
              <a:schemeClr val="tx1"/>
            </a:solidFill>
            <a:round/>
            <a:headEnd/>
            <a:tailEnd/>
          </a:ln>
          <a:effectLst/>
        </p:spPr>
        <p:txBody>
          <a:bodyPr wrap="none" anchor="ctr"/>
          <a:lstStyle/>
          <a:p>
            <a:endParaRPr lang="en-US"/>
          </a:p>
        </p:txBody>
      </p:sp>
      <p:sp>
        <p:nvSpPr>
          <p:cNvPr id="46087" name="Text Box 7"/>
          <p:cNvSpPr txBox="1">
            <a:spLocks noChangeArrowheads="1"/>
          </p:cNvSpPr>
          <p:nvPr/>
        </p:nvSpPr>
        <p:spPr bwMode="auto">
          <a:xfrm>
            <a:off x="2886075" y="3740150"/>
            <a:ext cx="539750" cy="366713"/>
          </a:xfrm>
          <a:prstGeom prst="rect">
            <a:avLst/>
          </a:prstGeom>
          <a:noFill/>
          <a:ln w="9525">
            <a:noFill/>
            <a:miter lim="800000"/>
            <a:headEnd/>
            <a:tailEnd/>
          </a:ln>
          <a:effectLst/>
        </p:spPr>
        <p:txBody>
          <a:bodyPr wrap="none" anchor="ctr">
            <a:spAutoFit/>
          </a:bodyPr>
          <a:lstStyle/>
          <a:p>
            <a:pPr algn="ctr" eaLnBrk="0" hangingPunct="0"/>
            <a:r>
              <a:rPr lang="en-US">
                <a:latin typeface="Times New Roman" pitchFamily="18" charset="0"/>
              </a:rPr>
              <a:t>Yes</a:t>
            </a:r>
          </a:p>
        </p:txBody>
      </p:sp>
      <p:sp>
        <p:nvSpPr>
          <p:cNvPr id="46088" name="Text Box 8"/>
          <p:cNvSpPr txBox="1">
            <a:spLocks noChangeArrowheads="1"/>
          </p:cNvSpPr>
          <p:nvPr/>
        </p:nvSpPr>
        <p:spPr bwMode="auto">
          <a:xfrm>
            <a:off x="5375275" y="3740150"/>
            <a:ext cx="463550" cy="366713"/>
          </a:xfrm>
          <a:prstGeom prst="rect">
            <a:avLst/>
          </a:prstGeom>
          <a:noFill/>
          <a:ln w="9525">
            <a:noFill/>
            <a:miter lim="800000"/>
            <a:headEnd/>
            <a:tailEnd/>
          </a:ln>
          <a:effectLst/>
        </p:spPr>
        <p:txBody>
          <a:bodyPr wrap="none" anchor="ctr">
            <a:spAutoFit/>
          </a:bodyPr>
          <a:lstStyle/>
          <a:p>
            <a:pPr algn="ctr" eaLnBrk="0" hangingPunct="0"/>
            <a:r>
              <a:rPr lang="en-US">
                <a:latin typeface="Times New Roman" pitchFamily="18" charset="0"/>
              </a:rPr>
              <a:t>No</a:t>
            </a:r>
          </a:p>
        </p:txBody>
      </p:sp>
      <p:sp>
        <p:nvSpPr>
          <p:cNvPr id="46089" name="Rectangle 9"/>
          <p:cNvSpPr>
            <a:spLocks noChangeArrowheads="1"/>
          </p:cNvSpPr>
          <p:nvPr/>
        </p:nvSpPr>
        <p:spPr bwMode="auto">
          <a:xfrm>
            <a:off x="2743200" y="4349750"/>
            <a:ext cx="936625" cy="341313"/>
          </a:xfrm>
          <a:prstGeom prst="rect">
            <a:avLst/>
          </a:prstGeom>
          <a:solidFill>
            <a:srgbClr val="FFFFFF"/>
          </a:solidFill>
          <a:ln w="9525">
            <a:solidFill>
              <a:schemeClr val="tx1"/>
            </a:solidFill>
            <a:miter lim="800000"/>
            <a:headEnd/>
            <a:tailEnd/>
          </a:ln>
          <a:effectLst/>
        </p:spPr>
        <p:txBody>
          <a:bodyPr wrap="none" anchor="ctr"/>
          <a:lstStyle/>
          <a:p>
            <a:pPr algn="ctr" eaLnBrk="0" hangingPunct="0"/>
            <a:r>
              <a:rPr lang="en-US">
                <a:latin typeface="Times New Roman" pitchFamily="18" charset="0"/>
              </a:rPr>
              <a:t>Node N1</a:t>
            </a:r>
          </a:p>
        </p:txBody>
      </p:sp>
      <p:sp>
        <p:nvSpPr>
          <p:cNvPr id="46090" name="Rectangle 10"/>
          <p:cNvSpPr>
            <a:spLocks noChangeArrowheads="1"/>
          </p:cNvSpPr>
          <p:nvPr/>
        </p:nvSpPr>
        <p:spPr bwMode="auto">
          <a:xfrm>
            <a:off x="4930775" y="4349750"/>
            <a:ext cx="936625" cy="341313"/>
          </a:xfrm>
          <a:prstGeom prst="rect">
            <a:avLst/>
          </a:prstGeom>
          <a:solidFill>
            <a:srgbClr val="FFFFFF"/>
          </a:solidFill>
          <a:ln w="9525">
            <a:solidFill>
              <a:schemeClr val="tx1"/>
            </a:solidFill>
            <a:miter lim="800000"/>
            <a:headEnd/>
            <a:tailEnd/>
          </a:ln>
          <a:effectLst/>
        </p:spPr>
        <p:txBody>
          <a:bodyPr wrap="none" anchor="ctr"/>
          <a:lstStyle/>
          <a:p>
            <a:pPr algn="ctr" eaLnBrk="0" hangingPunct="0"/>
            <a:r>
              <a:rPr lang="en-US">
                <a:latin typeface="Times New Roman" pitchFamily="18" charset="0"/>
              </a:rPr>
              <a:t>Node N2</a:t>
            </a:r>
          </a:p>
        </p:txBody>
      </p:sp>
      <p:graphicFrame>
        <p:nvGraphicFramePr>
          <p:cNvPr id="46091" name="Object 11"/>
          <p:cNvGraphicFramePr>
            <a:graphicFrameLocks noChangeAspect="1"/>
          </p:cNvGraphicFramePr>
          <p:nvPr/>
        </p:nvGraphicFramePr>
        <p:xfrm>
          <a:off x="6629400" y="2895600"/>
          <a:ext cx="1981200" cy="1790700"/>
        </p:xfrm>
        <a:graphic>
          <a:graphicData uri="http://schemas.openxmlformats.org/presentationml/2006/ole">
            <p:oleObj spid="_x0000_s46091" name="Document" r:id="rId3" imgW="3177000" imgH="3053520" progId="Word.Document.8">
              <p:embed/>
            </p:oleObj>
          </a:graphicData>
        </a:graphic>
      </p:graphicFrame>
      <p:graphicFrame>
        <p:nvGraphicFramePr>
          <p:cNvPr id="46092" name="Object 12"/>
          <p:cNvGraphicFramePr>
            <a:graphicFrameLocks noChangeAspect="1"/>
          </p:cNvGraphicFramePr>
          <p:nvPr/>
        </p:nvGraphicFramePr>
        <p:xfrm>
          <a:off x="3352800" y="4953000"/>
          <a:ext cx="1905000" cy="1471613"/>
        </p:xfrm>
        <a:graphic>
          <a:graphicData uri="http://schemas.openxmlformats.org/presentationml/2006/ole">
            <p:oleObj spid="_x0000_s46092" name="Document" r:id="rId4" imgW="3265920" imgH="2548080" progId="Word.Document.8">
              <p:embed/>
            </p:oleObj>
          </a:graphicData>
        </a:graphic>
      </p:graphicFrame>
      <p:sp>
        <p:nvSpPr>
          <p:cNvPr id="46093" name="Text Box 13"/>
          <p:cNvSpPr txBox="1">
            <a:spLocks noChangeArrowheads="1"/>
          </p:cNvSpPr>
          <p:nvPr/>
        </p:nvSpPr>
        <p:spPr bwMode="auto">
          <a:xfrm>
            <a:off x="457200" y="4495800"/>
            <a:ext cx="2438400" cy="2073275"/>
          </a:xfrm>
          <a:prstGeom prst="rect">
            <a:avLst/>
          </a:prstGeom>
          <a:noFill/>
          <a:ln w="12700">
            <a:noFill/>
            <a:miter lim="800000"/>
            <a:headEnd/>
            <a:tailEnd/>
          </a:ln>
          <a:effectLst/>
        </p:spPr>
        <p:txBody>
          <a:bodyPr>
            <a:spAutoFit/>
          </a:bodyPr>
          <a:lstStyle/>
          <a:p>
            <a:pPr eaLnBrk="0" hangingPunct="0">
              <a:spcBef>
                <a:spcPct val="50000"/>
              </a:spcBef>
            </a:pPr>
            <a:r>
              <a:rPr lang="en-US" sz="2000" b="1"/>
              <a:t>Gini(N1) </a:t>
            </a:r>
            <a:br>
              <a:rPr lang="en-US" sz="2000" b="1"/>
            </a:br>
            <a:r>
              <a:rPr lang="en-US" sz="2000" b="1"/>
              <a:t>= 1 – (5/6)</a:t>
            </a:r>
            <a:r>
              <a:rPr lang="en-US" sz="2000" b="1" baseline="30000"/>
              <a:t>2 </a:t>
            </a:r>
            <a:r>
              <a:rPr lang="en-US" sz="2000" b="1"/>
              <a:t>– (2/6)</a:t>
            </a:r>
            <a:r>
              <a:rPr lang="en-US" sz="2000" b="1" baseline="30000"/>
              <a:t>2</a:t>
            </a:r>
            <a:r>
              <a:rPr lang="en-US" sz="2000" b="1"/>
              <a:t> </a:t>
            </a:r>
            <a:br>
              <a:rPr lang="en-US" sz="2000" b="1"/>
            </a:br>
            <a:r>
              <a:rPr lang="en-US" sz="2000" b="1"/>
              <a:t>= 0.194 </a:t>
            </a:r>
          </a:p>
          <a:p>
            <a:pPr eaLnBrk="0" hangingPunct="0">
              <a:spcBef>
                <a:spcPct val="50000"/>
              </a:spcBef>
            </a:pPr>
            <a:r>
              <a:rPr lang="en-US" sz="2000" b="1"/>
              <a:t>Gini(N2) </a:t>
            </a:r>
            <a:br>
              <a:rPr lang="en-US" sz="2000" b="1"/>
            </a:br>
            <a:r>
              <a:rPr lang="en-US" sz="2000" b="1"/>
              <a:t>= 1 – (1/6)</a:t>
            </a:r>
            <a:r>
              <a:rPr lang="en-US" sz="2000" b="1" baseline="30000"/>
              <a:t>2 </a:t>
            </a:r>
            <a:r>
              <a:rPr lang="en-US" sz="2000" b="1"/>
              <a:t>– (4/6)</a:t>
            </a:r>
            <a:r>
              <a:rPr lang="en-US" sz="2000" b="1" baseline="30000"/>
              <a:t>2</a:t>
            </a:r>
            <a:r>
              <a:rPr lang="en-US" sz="2000" b="1"/>
              <a:t> </a:t>
            </a:r>
            <a:br>
              <a:rPr lang="en-US" sz="2000" b="1"/>
            </a:br>
            <a:r>
              <a:rPr lang="en-US" sz="2000" b="1"/>
              <a:t>= 0.528</a:t>
            </a:r>
          </a:p>
        </p:txBody>
      </p:sp>
      <p:sp>
        <p:nvSpPr>
          <p:cNvPr id="46094" name="Text Box 14"/>
          <p:cNvSpPr txBox="1">
            <a:spLocks noChangeArrowheads="1"/>
          </p:cNvSpPr>
          <p:nvPr/>
        </p:nvSpPr>
        <p:spPr bwMode="auto">
          <a:xfrm>
            <a:off x="6019800" y="4953000"/>
            <a:ext cx="2438400" cy="1311275"/>
          </a:xfrm>
          <a:prstGeom prst="rect">
            <a:avLst/>
          </a:prstGeom>
          <a:noFill/>
          <a:ln w="12700">
            <a:noFill/>
            <a:miter lim="800000"/>
            <a:headEnd/>
            <a:tailEnd/>
          </a:ln>
          <a:effectLst/>
        </p:spPr>
        <p:txBody>
          <a:bodyPr>
            <a:spAutoFit/>
          </a:bodyPr>
          <a:lstStyle/>
          <a:p>
            <a:pPr eaLnBrk="0" hangingPunct="0">
              <a:spcBef>
                <a:spcPct val="50000"/>
              </a:spcBef>
            </a:pPr>
            <a:r>
              <a:rPr lang="en-US" sz="2000" b="1"/>
              <a:t>Gini(Children) </a:t>
            </a:r>
            <a:br>
              <a:rPr lang="en-US" sz="2000" b="1"/>
            </a:br>
            <a:r>
              <a:rPr lang="en-US" sz="2000" b="1"/>
              <a:t>= 7/12 * 0.194 + </a:t>
            </a:r>
            <a:br>
              <a:rPr lang="en-US" sz="2000" b="1"/>
            </a:br>
            <a:r>
              <a:rPr lang="en-US" sz="2000" b="1"/>
              <a:t>   5/12 * 0.528</a:t>
            </a:r>
            <a:br>
              <a:rPr lang="en-US" sz="2000" b="1"/>
            </a:br>
            <a:r>
              <a:rPr lang="en-US" sz="2000" b="1"/>
              <a:t>= 0.333</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990600"/>
            <a:ext cx="8458200" cy="533400"/>
          </a:xfrm>
        </p:spPr>
        <p:txBody>
          <a:bodyPr/>
          <a:lstStyle/>
          <a:p>
            <a:r>
              <a:rPr lang="en-US" sz="4000"/>
              <a:t>Categorical Attributes: Computing Gini Index</a:t>
            </a:r>
          </a:p>
        </p:txBody>
      </p:sp>
      <p:sp>
        <p:nvSpPr>
          <p:cNvPr id="47107" name="Rectangle 3"/>
          <p:cNvSpPr>
            <a:spLocks noGrp="1" noChangeArrowheads="1"/>
          </p:cNvSpPr>
          <p:nvPr>
            <p:ph type="body" idx="1"/>
          </p:nvPr>
        </p:nvSpPr>
        <p:spPr/>
        <p:txBody>
          <a:bodyPr/>
          <a:lstStyle/>
          <a:p>
            <a:r>
              <a:rPr lang="en-US" sz="2400"/>
              <a:t>For each distinct value, gather counts for each class in the dataset</a:t>
            </a:r>
          </a:p>
          <a:p>
            <a:r>
              <a:rPr lang="en-US" sz="2400"/>
              <a:t>Use the count matrix to make decisions</a:t>
            </a:r>
          </a:p>
        </p:txBody>
      </p:sp>
      <p:graphicFrame>
        <p:nvGraphicFramePr>
          <p:cNvPr id="47108" name="Object 4"/>
          <p:cNvGraphicFramePr>
            <a:graphicFrameLocks noChangeAspect="1"/>
          </p:cNvGraphicFramePr>
          <p:nvPr/>
        </p:nvGraphicFramePr>
        <p:xfrm>
          <a:off x="3886200" y="3810000"/>
          <a:ext cx="2609850" cy="1768475"/>
        </p:xfrm>
        <a:graphic>
          <a:graphicData uri="http://schemas.openxmlformats.org/presentationml/2006/ole">
            <p:oleObj spid="_x0000_s47108" name="Document" r:id="rId3" imgW="5848560" imgH="4005360" progId="Word.Document.8">
              <p:embed/>
            </p:oleObj>
          </a:graphicData>
        </a:graphic>
      </p:graphicFrame>
      <p:graphicFrame>
        <p:nvGraphicFramePr>
          <p:cNvPr id="47109" name="Object 5"/>
          <p:cNvGraphicFramePr>
            <a:graphicFrameLocks noChangeAspect="1"/>
          </p:cNvGraphicFramePr>
          <p:nvPr/>
        </p:nvGraphicFramePr>
        <p:xfrm>
          <a:off x="6381750" y="3810000"/>
          <a:ext cx="2609850" cy="1768475"/>
        </p:xfrm>
        <a:graphic>
          <a:graphicData uri="http://schemas.openxmlformats.org/presentationml/2006/ole">
            <p:oleObj spid="_x0000_s47109" name="Document" r:id="rId4" imgW="5848560" imgH="4005360" progId="Word.Document.8">
              <p:embed/>
            </p:oleObj>
          </a:graphicData>
        </a:graphic>
      </p:graphicFrame>
      <p:graphicFrame>
        <p:nvGraphicFramePr>
          <p:cNvPr id="47110" name="Object 6"/>
          <p:cNvGraphicFramePr>
            <a:graphicFrameLocks noChangeAspect="1"/>
          </p:cNvGraphicFramePr>
          <p:nvPr/>
        </p:nvGraphicFramePr>
        <p:xfrm>
          <a:off x="304800" y="3810000"/>
          <a:ext cx="2744788" cy="1524000"/>
        </p:xfrm>
        <a:graphic>
          <a:graphicData uri="http://schemas.openxmlformats.org/presentationml/2006/ole">
            <p:oleObj spid="_x0000_s47110" name="Document" r:id="rId5" imgW="6205680" imgH="3191040" progId="Word.Document.8">
              <p:embed/>
            </p:oleObj>
          </a:graphicData>
        </a:graphic>
      </p:graphicFrame>
      <p:sp>
        <p:nvSpPr>
          <p:cNvPr id="47111" name="Line 7"/>
          <p:cNvSpPr>
            <a:spLocks noChangeShapeType="1"/>
          </p:cNvSpPr>
          <p:nvPr/>
        </p:nvSpPr>
        <p:spPr bwMode="auto">
          <a:xfrm flipH="1">
            <a:off x="3581400" y="2971800"/>
            <a:ext cx="1588" cy="2438400"/>
          </a:xfrm>
          <a:prstGeom prst="line">
            <a:avLst/>
          </a:prstGeom>
          <a:noFill/>
          <a:ln w="38100">
            <a:solidFill>
              <a:schemeClr val="tx2"/>
            </a:solidFill>
            <a:prstDash val="dash"/>
            <a:round/>
            <a:headEnd/>
            <a:tailEnd/>
          </a:ln>
          <a:effectLst/>
        </p:spPr>
        <p:txBody>
          <a:bodyPr wrap="none" anchor="ctr"/>
          <a:lstStyle/>
          <a:p>
            <a:endParaRPr lang="en-US"/>
          </a:p>
        </p:txBody>
      </p:sp>
      <p:sp>
        <p:nvSpPr>
          <p:cNvPr id="47112" name="Text Box 8"/>
          <p:cNvSpPr txBox="1">
            <a:spLocks noChangeArrowheads="1"/>
          </p:cNvSpPr>
          <p:nvPr/>
        </p:nvSpPr>
        <p:spPr bwMode="auto">
          <a:xfrm>
            <a:off x="915988" y="2868613"/>
            <a:ext cx="175260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Multi-way split</a:t>
            </a:r>
          </a:p>
        </p:txBody>
      </p:sp>
      <p:sp>
        <p:nvSpPr>
          <p:cNvPr id="47113" name="Text Box 9"/>
          <p:cNvSpPr txBox="1">
            <a:spLocks noChangeArrowheads="1"/>
          </p:cNvSpPr>
          <p:nvPr/>
        </p:nvSpPr>
        <p:spPr bwMode="auto">
          <a:xfrm>
            <a:off x="4719638" y="2868613"/>
            <a:ext cx="3138487" cy="701675"/>
          </a:xfrm>
          <a:prstGeom prst="rect">
            <a:avLst/>
          </a:prstGeom>
          <a:noFill/>
          <a:ln w="9525">
            <a:noFill/>
            <a:miter lim="800000"/>
            <a:headEnd/>
            <a:tailEnd/>
          </a:ln>
          <a:effectLst/>
        </p:spPr>
        <p:txBody>
          <a:bodyPr wrap="none">
            <a:spAutoFit/>
          </a:bodyPr>
          <a:lstStyle/>
          <a:p>
            <a:pPr algn="ctr" eaLnBrk="0" hangingPunct="0"/>
            <a:r>
              <a:rPr lang="en-US" sz="2000">
                <a:latin typeface="Times New Roman" pitchFamily="18" charset="0"/>
              </a:rPr>
              <a:t>Two-way split </a:t>
            </a:r>
          </a:p>
          <a:p>
            <a:pPr algn="ctr" eaLnBrk="0" hangingPunct="0"/>
            <a:r>
              <a:rPr lang="en-US" sz="2000">
                <a:latin typeface="Times New Roman" pitchFamily="18" charset="0"/>
              </a:rPr>
              <a:t>(find best partition of values)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Illustrating Classification Task</a:t>
            </a:r>
          </a:p>
        </p:txBody>
      </p:sp>
      <p:graphicFrame>
        <p:nvGraphicFramePr>
          <p:cNvPr id="14339" name="Object 3"/>
          <p:cNvGraphicFramePr>
            <a:graphicFrameLocks noChangeAspect="1"/>
          </p:cNvGraphicFramePr>
          <p:nvPr>
            <p:ph idx="1"/>
          </p:nvPr>
        </p:nvGraphicFramePr>
        <p:xfrm>
          <a:off x="1131888" y="1600200"/>
          <a:ext cx="6878637" cy="4530725"/>
        </p:xfrm>
        <a:graphic>
          <a:graphicData uri="http://schemas.openxmlformats.org/presentationml/2006/ole">
            <p:oleObj spid="_x0000_s14339" name="Visio" r:id="rId3" imgW="8424875" imgH="6279741" progId="Visio.Drawing.6">
              <p:embed/>
            </p:oleObj>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4000"/>
              <a:t>Continuous Attributes: Computing Gini Index</a:t>
            </a:r>
          </a:p>
        </p:txBody>
      </p:sp>
      <p:sp>
        <p:nvSpPr>
          <p:cNvPr id="48131" name="Rectangle 3"/>
          <p:cNvSpPr>
            <a:spLocks noGrp="1" noChangeArrowheads="1"/>
          </p:cNvSpPr>
          <p:nvPr>
            <p:ph type="body" sz="half" idx="1"/>
          </p:nvPr>
        </p:nvSpPr>
        <p:spPr>
          <a:xfrm>
            <a:off x="457200" y="1600200"/>
            <a:ext cx="4945063" cy="4530725"/>
          </a:xfrm>
        </p:spPr>
        <p:txBody>
          <a:bodyPr/>
          <a:lstStyle/>
          <a:p>
            <a:pPr>
              <a:lnSpc>
                <a:spcPct val="90000"/>
              </a:lnSpc>
            </a:pPr>
            <a:r>
              <a:rPr lang="en-US" sz="2000"/>
              <a:t>Use Binary Decisions based on one value</a:t>
            </a:r>
          </a:p>
          <a:p>
            <a:pPr>
              <a:lnSpc>
                <a:spcPct val="90000"/>
              </a:lnSpc>
            </a:pPr>
            <a:r>
              <a:rPr lang="en-US" sz="2000"/>
              <a:t>Several Choices for the splitting value</a:t>
            </a:r>
          </a:p>
          <a:p>
            <a:pPr lvl="1">
              <a:lnSpc>
                <a:spcPct val="90000"/>
              </a:lnSpc>
            </a:pPr>
            <a:r>
              <a:rPr lang="en-US" sz="1800"/>
              <a:t>Number of possible splitting values </a:t>
            </a:r>
            <a:br>
              <a:rPr lang="en-US" sz="1800"/>
            </a:br>
            <a:r>
              <a:rPr lang="en-US" sz="1800"/>
              <a:t>= Number of distinct values</a:t>
            </a:r>
          </a:p>
          <a:p>
            <a:pPr>
              <a:lnSpc>
                <a:spcPct val="90000"/>
              </a:lnSpc>
            </a:pPr>
            <a:r>
              <a:rPr lang="en-US" sz="2000"/>
              <a:t>Each splitting value has a count matrix associated with it</a:t>
            </a:r>
          </a:p>
          <a:p>
            <a:pPr lvl="1">
              <a:lnSpc>
                <a:spcPct val="90000"/>
              </a:lnSpc>
            </a:pPr>
            <a:r>
              <a:rPr lang="en-US" sz="1800"/>
              <a:t>Class counts in each of the partitions, A &lt; v and A </a:t>
            </a:r>
            <a:r>
              <a:rPr lang="en-US" sz="1800">
                <a:sym typeface="Symbol" pitchFamily="18" charset="2"/>
              </a:rPr>
              <a:t></a:t>
            </a:r>
            <a:r>
              <a:rPr lang="en-US" sz="1800"/>
              <a:t> v</a:t>
            </a:r>
          </a:p>
          <a:p>
            <a:pPr>
              <a:lnSpc>
                <a:spcPct val="90000"/>
              </a:lnSpc>
            </a:pPr>
            <a:r>
              <a:rPr lang="en-US" sz="2000"/>
              <a:t>Simple method to choose best v</a:t>
            </a:r>
          </a:p>
          <a:p>
            <a:pPr lvl="1">
              <a:lnSpc>
                <a:spcPct val="90000"/>
              </a:lnSpc>
            </a:pPr>
            <a:r>
              <a:rPr lang="en-US" sz="1800"/>
              <a:t>For each v, scan the database to gather count matrix and compute its Gini index</a:t>
            </a:r>
          </a:p>
          <a:p>
            <a:pPr lvl="1">
              <a:lnSpc>
                <a:spcPct val="90000"/>
              </a:lnSpc>
            </a:pPr>
            <a:r>
              <a:rPr lang="en-US" sz="1800"/>
              <a:t>Computationally Inefficient! Repetition of work.</a:t>
            </a:r>
          </a:p>
        </p:txBody>
      </p:sp>
      <p:graphicFrame>
        <p:nvGraphicFramePr>
          <p:cNvPr id="48132" name="Object 4"/>
          <p:cNvGraphicFramePr>
            <a:graphicFrameLocks noChangeAspect="1"/>
          </p:cNvGraphicFramePr>
          <p:nvPr>
            <p:ph sz="quarter" idx="2"/>
          </p:nvPr>
        </p:nvGraphicFramePr>
        <p:xfrm>
          <a:off x="5607050" y="1600200"/>
          <a:ext cx="3213100" cy="3429000"/>
        </p:xfrm>
        <a:graphic>
          <a:graphicData uri="http://schemas.openxmlformats.org/presentationml/2006/ole">
            <p:oleObj spid="_x0000_s48132" name="Document" r:id="rId3" imgW="5415994" imgH="5779818" progId="Word.Document.8">
              <p:embed/>
            </p:oleObj>
          </a:graphicData>
        </a:graphic>
      </p:graphicFrame>
      <p:graphicFrame>
        <p:nvGraphicFramePr>
          <p:cNvPr id="48133" name="Object 5"/>
          <p:cNvGraphicFramePr>
            <a:graphicFrameLocks noChangeAspect="1"/>
          </p:cNvGraphicFramePr>
          <p:nvPr>
            <p:ph sz="quarter" idx="3"/>
          </p:nvPr>
        </p:nvGraphicFramePr>
        <p:xfrm>
          <a:off x="6926263" y="5056188"/>
          <a:ext cx="1039812" cy="1465262"/>
        </p:xfrm>
        <a:graphic>
          <a:graphicData uri="http://schemas.openxmlformats.org/presentationml/2006/ole">
            <p:oleObj spid="_x0000_s48133" name="Visio" r:id="rId4" imgW="1611935" imgH="2570756" progId="Visio.Drawing.6">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42900" y="838200"/>
            <a:ext cx="8686800" cy="533400"/>
          </a:xfrm>
        </p:spPr>
        <p:txBody>
          <a:bodyPr/>
          <a:lstStyle/>
          <a:p>
            <a:r>
              <a:rPr lang="en-US" sz="4000"/>
              <a:t>Continuous Attributes: Computing Gini Index...</a:t>
            </a:r>
          </a:p>
        </p:txBody>
      </p:sp>
      <p:sp>
        <p:nvSpPr>
          <p:cNvPr id="49155" name="Rectangle 3"/>
          <p:cNvSpPr>
            <a:spLocks noGrp="1" noChangeArrowheads="1"/>
          </p:cNvSpPr>
          <p:nvPr>
            <p:ph type="body" idx="1"/>
          </p:nvPr>
        </p:nvSpPr>
        <p:spPr>
          <a:xfrm>
            <a:off x="495300" y="1905000"/>
            <a:ext cx="8178800" cy="1524000"/>
          </a:xfrm>
          <a:noFill/>
          <a:ln/>
        </p:spPr>
        <p:txBody>
          <a:bodyPr/>
          <a:lstStyle/>
          <a:p>
            <a:pPr>
              <a:lnSpc>
                <a:spcPct val="90000"/>
              </a:lnSpc>
            </a:pPr>
            <a:r>
              <a:rPr lang="en-US" sz="2000"/>
              <a:t>For efficient computation: for each attribute,</a:t>
            </a:r>
          </a:p>
          <a:p>
            <a:pPr lvl="1">
              <a:lnSpc>
                <a:spcPct val="90000"/>
              </a:lnSpc>
            </a:pPr>
            <a:r>
              <a:rPr lang="en-US" sz="1800"/>
              <a:t>Sort the attribute on values</a:t>
            </a:r>
          </a:p>
          <a:p>
            <a:pPr lvl="1">
              <a:lnSpc>
                <a:spcPct val="90000"/>
              </a:lnSpc>
            </a:pPr>
            <a:r>
              <a:rPr lang="en-US" sz="1800"/>
              <a:t>Linearly scan these values, each time updating the count matrix and computing gini index</a:t>
            </a:r>
          </a:p>
          <a:p>
            <a:pPr lvl="1">
              <a:lnSpc>
                <a:spcPct val="90000"/>
              </a:lnSpc>
            </a:pPr>
            <a:r>
              <a:rPr lang="en-US" sz="1800"/>
              <a:t>Choose the split position that has the least gini index</a:t>
            </a:r>
          </a:p>
        </p:txBody>
      </p:sp>
      <p:grpSp>
        <p:nvGrpSpPr>
          <p:cNvPr id="49156" name="Group 4"/>
          <p:cNvGrpSpPr>
            <a:grpSpLocks/>
          </p:cNvGrpSpPr>
          <p:nvPr/>
        </p:nvGrpSpPr>
        <p:grpSpPr bwMode="auto">
          <a:xfrm>
            <a:off x="190500" y="4006850"/>
            <a:ext cx="9182100" cy="2622550"/>
            <a:chOff x="144" y="2360"/>
            <a:chExt cx="5784" cy="1652"/>
          </a:xfrm>
        </p:grpSpPr>
        <p:graphicFrame>
          <p:nvGraphicFramePr>
            <p:cNvPr id="49157" name="Object 5"/>
            <p:cNvGraphicFramePr>
              <a:graphicFrameLocks noChangeAspect="1"/>
            </p:cNvGraphicFramePr>
            <p:nvPr/>
          </p:nvGraphicFramePr>
          <p:xfrm>
            <a:off x="956" y="2360"/>
            <a:ext cx="4972" cy="1652"/>
          </p:xfrm>
          <a:graphic>
            <a:graphicData uri="http://schemas.openxmlformats.org/presentationml/2006/ole">
              <p:oleObj spid="_x0000_s49157" name="Document" r:id="rId3" imgW="10585440" imgH="3557880" progId="Word.Document.8">
                <p:embed/>
              </p:oleObj>
            </a:graphicData>
          </a:graphic>
        </p:graphicFrame>
        <p:sp>
          <p:nvSpPr>
            <p:cNvPr id="49158" name="Line 6"/>
            <p:cNvSpPr>
              <a:spLocks noChangeShapeType="1"/>
            </p:cNvSpPr>
            <p:nvPr/>
          </p:nvSpPr>
          <p:spPr bwMode="auto">
            <a:xfrm>
              <a:off x="1152" y="2880"/>
              <a:ext cx="192" cy="1"/>
            </a:xfrm>
            <a:prstGeom prst="line">
              <a:avLst/>
            </a:prstGeom>
            <a:noFill/>
            <a:ln w="9525">
              <a:solidFill>
                <a:schemeClr val="tx2"/>
              </a:solidFill>
              <a:round/>
              <a:headEnd/>
              <a:tailEnd type="triangle" w="med" len="med"/>
            </a:ln>
            <a:effectLst/>
          </p:spPr>
          <p:txBody>
            <a:bodyPr wrap="none" anchor="ctr"/>
            <a:lstStyle/>
            <a:p>
              <a:endParaRPr lang="en-US"/>
            </a:p>
          </p:txBody>
        </p:sp>
        <p:grpSp>
          <p:nvGrpSpPr>
            <p:cNvPr id="49159" name="Group 7"/>
            <p:cNvGrpSpPr>
              <a:grpSpLocks/>
            </p:cNvGrpSpPr>
            <p:nvPr/>
          </p:nvGrpSpPr>
          <p:grpSpPr bwMode="auto">
            <a:xfrm>
              <a:off x="144" y="2928"/>
              <a:ext cx="1200" cy="212"/>
              <a:chOff x="144" y="2832"/>
              <a:chExt cx="1200" cy="212"/>
            </a:xfrm>
          </p:grpSpPr>
          <p:sp>
            <p:nvSpPr>
              <p:cNvPr id="49160" name="Text Box 8"/>
              <p:cNvSpPr txBox="1">
                <a:spLocks noChangeArrowheads="1"/>
              </p:cNvSpPr>
              <p:nvPr/>
            </p:nvSpPr>
            <p:spPr bwMode="auto">
              <a:xfrm>
                <a:off x="144" y="2832"/>
                <a:ext cx="1006" cy="212"/>
              </a:xfrm>
              <a:prstGeom prst="rect">
                <a:avLst/>
              </a:prstGeom>
              <a:noFill/>
              <a:ln w="9525">
                <a:noFill/>
                <a:miter lim="800000"/>
                <a:headEnd/>
                <a:tailEnd/>
              </a:ln>
              <a:effectLst/>
            </p:spPr>
            <p:txBody>
              <a:bodyPr wrap="none">
                <a:spAutoFit/>
              </a:bodyPr>
              <a:lstStyle/>
              <a:p>
                <a:pPr defTabSz="927100" eaLnBrk="0" hangingPunct="0">
                  <a:spcBef>
                    <a:spcPct val="20000"/>
                  </a:spcBef>
                  <a:buClr>
                    <a:schemeClr val="accent2"/>
                  </a:buClr>
                  <a:buFont typeface="Monotype Sorts" pitchFamily="2" charset="2"/>
                  <a:buNone/>
                </a:pPr>
                <a:r>
                  <a:rPr kumimoji="1" lang="en-US" sz="1600" b="1"/>
                  <a:t>Split Positions</a:t>
                </a:r>
              </a:p>
            </p:txBody>
          </p:sp>
          <p:sp>
            <p:nvSpPr>
              <p:cNvPr id="49161" name="Line 9"/>
              <p:cNvSpPr>
                <a:spLocks noChangeShapeType="1"/>
              </p:cNvSpPr>
              <p:nvPr/>
            </p:nvSpPr>
            <p:spPr bwMode="auto">
              <a:xfrm>
                <a:off x="1152" y="2976"/>
                <a:ext cx="192" cy="0"/>
              </a:xfrm>
              <a:prstGeom prst="line">
                <a:avLst/>
              </a:prstGeom>
              <a:noFill/>
              <a:ln w="9525">
                <a:solidFill>
                  <a:schemeClr val="tx2"/>
                </a:solidFill>
                <a:round/>
                <a:headEnd/>
                <a:tailEnd type="triangle" w="med" len="med"/>
              </a:ln>
              <a:effectLst/>
            </p:spPr>
            <p:txBody>
              <a:bodyPr wrap="none" anchor="ctr"/>
              <a:lstStyle/>
              <a:p>
                <a:endParaRPr lang="en-US"/>
              </a:p>
            </p:txBody>
          </p:sp>
        </p:grpSp>
        <p:sp>
          <p:nvSpPr>
            <p:cNvPr id="49162" name="Text Box 10"/>
            <p:cNvSpPr txBox="1">
              <a:spLocks noChangeArrowheads="1"/>
            </p:cNvSpPr>
            <p:nvPr/>
          </p:nvSpPr>
          <p:spPr bwMode="auto">
            <a:xfrm>
              <a:off x="144" y="2736"/>
              <a:ext cx="1008" cy="212"/>
            </a:xfrm>
            <a:prstGeom prst="rect">
              <a:avLst/>
            </a:prstGeom>
            <a:noFill/>
            <a:ln w="9525">
              <a:noFill/>
              <a:miter lim="800000"/>
              <a:headEnd/>
              <a:tailEnd/>
            </a:ln>
            <a:effectLst/>
          </p:spPr>
          <p:txBody>
            <a:bodyPr>
              <a:spAutoFit/>
            </a:bodyPr>
            <a:lstStyle/>
            <a:p>
              <a:pPr eaLnBrk="0" hangingPunct="0">
                <a:spcBef>
                  <a:spcPct val="50000"/>
                </a:spcBef>
              </a:pPr>
              <a:r>
                <a:rPr lang="en-US" sz="1600" b="1"/>
                <a:t>Sorted Values</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457200"/>
            <a:ext cx="8229600" cy="1139825"/>
          </a:xfrm>
        </p:spPr>
        <p:txBody>
          <a:bodyPr/>
          <a:lstStyle/>
          <a:p>
            <a:r>
              <a:rPr lang="en-US" sz="4000"/>
              <a:t>Alternative Splitting Criteria based on INFO</a:t>
            </a:r>
            <a:endParaRPr lang="en-US"/>
          </a:p>
        </p:txBody>
      </p:sp>
      <p:sp>
        <p:nvSpPr>
          <p:cNvPr id="50179" name="Rectangle 3"/>
          <p:cNvSpPr>
            <a:spLocks noGrp="1" noChangeArrowheads="1"/>
          </p:cNvSpPr>
          <p:nvPr>
            <p:ph type="body" idx="1"/>
          </p:nvPr>
        </p:nvSpPr>
        <p:spPr>
          <a:xfrm>
            <a:off x="152400" y="1447800"/>
            <a:ext cx="8763000" cy="5181600"/>
          </a:xfrm>
        </p:spPr>
        <p:txBody>
          <a:bodyPr/>
          <a:lstStyle/>
          <a:p>
            <a:r>
              <a:rPr lang="en-US"/>
              <a:t>Entropy at a given node t:</a:t>
            </a:r>
          </a:p>
          <a:p>
            <a:pPr lvl="1"/>
            <a:endParaRPr lang="en-US"/>
          </a:p>
          <a:p>
            <a:pPr lvl="4"/>
            <a:endParaRPr lang="en-US"/>
          </a:p>
          <a:p>
            <a:pPr marL="1085850" lvl="2">
              <a:buFont typeface="Wingdings" pitchFamily="2" charset="2"/>
              <a:buNone/>
            </a:pPr>
            <a:r>
              <a:rPr lang="en-US" sz="1800"/>
              <a:t>(NOTE: </a:t>
            </a:r>
            <a:r>
              <a:rPr lang="en-US" sz="1800" i="1">
                <a:latin typeface="Times New Roman" pitchFamily="18" charset="0"/>
              </a:rPr>
              <a:t>p( j | t) </a:t>
            </a:r>
            <a:r>
              <a:rPr lang="en-US" sz="1800"/>
              <a:t>is the relative frequency of class j at node t).</a:t>
            </a:r>
            <a:endParaRPr lang="en-US"/>
          </a:p>
          <a:p>
            <a:pPr lvl="1"/>
            <a:r>
              <a:rPr lang="en-US"/>
              <a:t>Measures homogeneity of a node. </a:t>
            </a:r>
          </a:p>
          <a:p>
            <a:pPr marL="1085850" lvl="2"/>
            <a:r>
              <a:rPr lang="en-US"/>
              <a:t>Maximum (log n</a:t>
            </a:r>
            <a:r>
              <a:rPr lang="en-US" baseline="-25000"/>
              <a:t>c</a:t>
            </a:r>
            <a:r>
              <a:rPr lang="en-US"/>
              <a:t>) when records are equally distributed among all classes implying least information</a:t>
            </a:r>
          </a:p>
          <a:p>
            <a:pPr marL="1085850" lvl="2"/>
            <a:r>
              <a:rPr lang="en-US"/>
              <a:t>Minimum (0.0) when all records belong to one class, implying most information</a:t>
            </a:r>
          </a:p>
          <a:p>
            <a:pPr lvl="1"/>
            <a:r>
              <a:rPr lang="en-US"/>
              <a:t>Entropy based computations are similar to the GINI index computations</a:t>
            </a:r>
          </a:p>
        </p:txBody>
      </p:sp>
      <p:graphicFrame>
        <p:nvGraphicFramePr>
          <p:cNvPr id="50180" name="Object 4"/>
          <p:cNvGraphicFramePr>
            <a:graphicFrameLocks noChangeAspect="1"/>
          </p:cNvGraphicFramePr>
          <p:nvPr/>
        </p:nvGraphicFramePr>
        <p:xfrm>
          <a:off x="2057400" y="1931988"/>
          <a:ext cx="5803900" cy="615950"/>
        </p:xfrm>
        <a:graphic>
          <a:graphicData uri="http://schemas.openxmlformats.org/presentationml/2006/ole">
            <p:oleObj spid="_x0000_s50180" name="Equation" r:id="rId3" imgW="4165560" imgH="44424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Examples for computing Entropy</a:t>
            </a:r>
          </a:p>
        </p:txBody>
      </p:sp>
      <p:graphicFrame>
        <p:nvGraphicFramePr>
          <p:cNvPr id="51203" name="Object 3"/>
          <p:cNvGraphicFramePr>
            <a:graphicFrameLocks noChangeAspect="1"/>
          </p:cNvGraphicFramePr>
          <p:nvPr/>
        </p:nvGraphicFramePr>
        <p:xfrm>
          <a:off x="304800" y="2339975"/>
          <a:ext cx="2362200" cy="936625"/>
        </p:xfrm>
        <a:graphic>
          <a:graphicData uri="http://schemas.openxmlformats.org/presentationml/2006/ole">
            <p:oleObj spid="_x0000_s51203" name="Document" r:id="rId3" imgW="3239280" imgH="1357560" progId="Word.Document.8">
              <p:embed/>
            </p:oleObj>
          </a:graphicData>
        </a:graphic>
      </p:graphicFrame>
      <p:graphicFrame>
        <p:nvGraphicFramePr>
          <p:cNvPr id="51204" name="Object 4"/>
          <p:cNvGraphicFramePr>
            <a:graphicFrameLocks noChangeAspect="1"/>
          </p:cNvGraphicFramePr>
          <p:nvPr/>
        </p:nvGraphicFramePr>
        <p:xfrm>
          <a:off x="381000" y="5181600"/>
          <a:ext cx="2286000" cy="938213"/>
        </p:xfrm>
        <a:graphic>
          <a:graphicData uri="http://schemas.openxmlformats.org/presentationml/2006/ole">
            <p:oleObj spid="_x0000_s51204" name="Document" r:id="rId4" imgW="3239280" imgH="1381680" progId="Word.Document.8">
              <p:embed/>
            </p:oleObj>
          </a:graphicData>
        </a:graphic>
      </p:graphicFrame>
      <p:graphicFrame>
        <p:nvGraphicFramePr>
          <p:cNvPr id="51205" name="Object 5"/>
          <p:cNvGraphicFramePr>
            <a:graphicFrameLocks noChangeAspect="1"/>
          </p:cNvGraphicFramePr>
          <p:nvPr/>
        </p:nvGraphicFramePr>
        <p:xfrm>
          <a:off x="381000" y="3817938"/>
          <a:ext cx="2286000" cy="906462"/>
        </p:xfrm>
        <a:graphic>
          <a:graphicData uri="http://schemas.openxmlformats.org/presentationml/2006/ole">
            <p:oleObj spid="_x0000_s51205" name="Document" r:id="rId5" imgW="3239280" imgH="1357560" progId="Word.Document.8">
              <p:embed/>
            </p:oleObj>
          </a:graphicData>
        </a:graphic>
      </p:graphicFrame>
      <p:sp>
        <p:nvSpPr>
          <p:cNvPr id="51206" name="Text Box 6"/>
          <p:cNvSpPr txBox="1">
            <a:spLocks noChangeArrowheads="1"/>
          </p:cNvSpPr>
          <p:nvPr/>
        </p:nvSpPr>
        <p:spPr bwMode="auto">
          <a:xfrm>
            <a:off x="2895600" y="2339975"/>
            <a:ext cx="5943600" cy="854075"/>
          </a:xfrm>
          <a:prstGeom prst="rect">
            <a:avLst/>
          </a:prstGeom>
          <a:noFill/>
          <a:ln w="12700">
            <a:noFill/>
            <a:miter lim="800000"/>
            <a:headEnd/>
            <a:tailEnd/>
          </a:ln>
          <a:effectLst/>
        </p:spPr>
        <p:txBody>
          <a:bodyPr>
            <a:spAutoFit/>
          </a:bodyPr>
          <a:lstStyle/>
          <a:p>
            <a:pPr eaLnBrk="0" hangingPunct="0">
              <a:spcBef>
                <a:spcPct val="50000"/>
              </a:spcBef>
            </a:pPr>
            <a:r>
              <a:rPr lang="en-US" sz="2000" b="1"/>
              <a:t>P(C1) = 0/6 = 0     P(C2) = 6/6 = 1</a:t>
            </a:r>
          </a:p>
          <a:p>
            <a:pPr eaLnBrk="0" hangingPunct="0">
              <a:spcBef>
                <a:spcPct val="50000"/>
              </a:spcBef>
            </a:pPr>
            <a:r>
              <a:rPr lang="en-US" sz="2000" b="1"/>
              <a:t>Entropy = – 0 log 0</a:t>
            </a:r>
            <a:r>
              <a:rPr lang="en-US" sz="2000" b="1" baseline="30000"/>
              <a:t> </a:t>
            </a:r>
            <a:r>
              <a:rPr lang="en-US" sz="2000" b="1"/>
              <a:t>– 1 log 1 = – 0 – 0 = 0 </a:t>
            </a:r>
          </a:p>
        </p:txBody>
      </p:sp>
      <p:sp>
        <p:nvSpPr>
          <p:cNvPr id="51207" name="Text Box 7"/>
          <p:cNvSpPr txBox="1">
            <a:spLocks noChangeArrowheads="1"/>
          </p:cNvSpPr>
          <p:nvPr/>
        </p:nvSpPr>
        <p:spPr bwMode="auto">
          <a:xfrm>
            <a:off x="2971800" y="3733800"/>
            <a:ext cx="6172200" cy="854075"/>
          </a:xfrm>
          <a:prstGeom prst="rect">
            <a:avLst/>
          </a:prstGeom>
          <a:noFill/>
          <a:ln w="12700">
            <a:noFill/>
            <a:miter lim="800000"/>
            <a:headEnd/>
            <a:tailEnd/>
          </a:ln>
          <a:effectLst/>
        </p:spPr>
        <p:txBody>
          <a:bodyPr>
            <a:spAutoFit/>
          </a:bodyPr>
          <a:lstStyle/>
          <a:p>
            <a:pPr eaLnBrk="0" hangingPunct="0">
              <a:spcBef>
                <a:spcPct val="50000"/>
              </a:spcBef>
            </a:pPr>
            <a:r>
              <a:rPr lang="en-US" sz="2000" b="1"/>
              <a:t>P(C1) = 1/6          P(C2) = 5/6</a:t>
            </a:r>
          </a:p>
          <a:p>
            <a:pPr eaLnBrk="0" hangingPunct="0">
              <a:spcBef>
                <a:spcPct val="50000"/>
              </a:spcBef>
            </a:pPr>
            <a:r>
              <a:rPr lang="en-US" sz="2000" b="1"/>
              <a:t>Entropy = – (1/6) log</a:t>
            </a:r>
            <a:r>
              <a:rPr lang="en-US" sz="2000" b="1" baseline="-25000"/>
              <a:t>2</a:t>
            </a:r>
            <a:r>
              <a:rPr lang="en-US" sz="2000" b="1"/>
              <a:t> (1/6)</a:t>
            </a:r>
            <a:r>
              <a:rPr lang="en-US" sz="2000" b="1" baseline="30000"/>
              <a:t> </a:t>
            </a:r>
            <a:r>
              <a:rPr lang="en-US" sz="2000" b="1"/>
              <a:t>– (5/6) log</a:t>
            </a:r>
            <a:r>
              <a:rPr lang="en-US" sz="2000" b="1" baseline="-25000"/>
              <a:t>2</a:t>
            </a:r>
            <a:r>
              <a:rPr lang="en-US" sz="2000" b="1"/>
              <a:t> (1/6) = 0.65</a:t>
            </a:r>
          </a:p>
        </p:txBody>
      </p:sp>
      <p:sp>
        <p:nvSpPr>
          <p:cNvPr id="51208" name="Text Box 8"/>
          <p:cNvSpPr txBox="1">
            <a:spLocks noChangeArrowheads="1"/>
          </p:cNvSpPr>
          <p:nvPr/>
        </p:nvSpPr>
        <p:spPr bwMode="auto">
          <a:xfrm>
            <a:off x="2971800" y="5105400"/>
            <a:ext cx="6172200" cy="854075"/>
          </a:xfrm>
          <a:prstGeom prst="rect">
            <a:avLst/>
          </a:prstGeom>
          <a:noFill/>
          <a:ln w="12700">
            <a:noFill/>
            <a:miter lim="800000"/>
            <a:headEnd/>
            <a:tailEnd/>
          </a:ln>
          <a:effectLst/>
        </p:spPr>
        <p:txBody>
          <a:bodyPr>
            <a:spAutoFit/>
          </a:bodyPr>
          <a:lstStyle/>
          <a:p>
            <a:pPr eaLnBrk="0" hangingPunct="0">
              <a:spcBef>
                <a:spcPct val="50000"/>
              </a:spcBef>
            </a:pPr>
            <a:r>
              <a:rPr lang="en-US" sz="2000" b="1"/>
              <a:t>P(C1) = 2/6          P(C2) = 4/6</a:t>
            </a:r>
          </a:p>
          <a:p>
            <a:pPr eaLnBrk="0" hangingPunct="0">
              <a:spcBef>
                <a:spcPct val="50000"/>
              </a:spcBef>
            </a:pPr>
            <a:r>
              <a:rPr lang="en-US" sz="2000" b="1"/>
              <a:t>Entropy = – (2/6) log</a:t>
            </a:r>
            <a:r>
              <a:rPr lang="en-US" sz="2000" b="1" baseline="-25000"/>
              <a:t>2</a:t>
            </a:r>
            <a:r>
              <a:rPr lang="en-US" sz="2000" b="1"/>
              <a:t> (2/6)</a:t>
            </a:r>
            <a:r>
              <a:rPr lang="en-US" sz="2000" b="1" baseline="30000"/>
              <a:t> </a:t>
            </a:r>
            <a:r>
              <a:rPr lang="en-US" sz="2000" b="1"/>
              <a:t>– (4/6) log</a:t>
            </a:r>
            <a:r>
              <a:rPr lang="en-US" sz="2000" b="1" baseline="-25000"/>
              <a:t>2</a:t>
            </a:r>
            <a:r>
              <a:rPr lang="en-US" sz="2000" b="1"/>
              <a:t> (4/6) = 0.92</a:t>
            </a:r>
          </a:p>
        </p:txBody>
      </p:sp>
      <p:graphicFrame>
        <p:nvGraphicFramePr>
          <p:cNvPr id="51209" name="Object 9"/>
          <p:cNvGraphicFramePr>
            <a:graphicFrameLocks noChangeAspect="1"/>
          </p:cNvGraphicFramePr>
          <p:nvPr/>
        </p:nvGraphicFramePr>
        <p:xfrm>
          <a:off x="1758950" y="1524000"/>
          <a:ext cx="5945188" cy="615950"/>
        </p:xfrm>
        <a:graphic>
          <a:graphicData uri="http://schemas.openxmlformats.org/presentationml/2006/ole">
            <p:oleObj spid="_x0000_s51209" name="Equation" r:id="rId6" imgW="4267080" imgH="444240" progId="Equation.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4000"/>
              <a:t>Splitting Based on INFO...</a:t>
            </a:r>
            <a:endParaRPr lang="en-US"/>
          </a:p>
        </p:txBody>
      </p:sp>
      <p:sp>
        <p:nvSpPr>
          <p:cNvPr id="52227" name="Rectangle 3"/>
          <p:cNvSpPr>
            <a:spLocks noGrp="1" noChangeArrowheads="1"/>
          </p:cNvSpPr>
          <p:nvPr>
            <p:ph type="body" sz="half" idx="1"/>
          </p:nvPr>
        </p:nvSpPr>
        <p:spPr>
          <a:xfrm>
            <a:off x="381000" y="1447800"/>
            <a:ext cx="8382000" cy="4953000"/>
          </a:xfrm>
        </p:spPr>
        <p:txBody>
          <a:bodyPr/>
          <a:lstStyle/>
          <a:p>
            <a:r>
              <a:rPr lang="en-US" sz="2400"/>
              <a:t>Information Gain: </a:t>
            </a:r>
          </a:p>
          <a:p>
            <a:pPr lvl="1"/>
            <a:endParaRPr lang="en-US" sz="2000"/>
          </a:p>
          <a:p>
            <a:pPr marL="1146175" lvl="2">
              <a:buFont typeface="Wingdings" pitchFamily="2" charset="2"/>
              <a:buNone/>
            </a:pPr>
            <a:endParaRPr lang="en-US" sz="1800"/>
          </a:p>
          <a:p>
            <a:pPr marL="1146175" lvl="2">
              <a:buFont typeface="Wingdings" pitchFamily="2" charset="2"/>
              <a:buNone/>
            </a:pPr>
            <a:endParaRPr lang="en-US" sz="1800"/>
          </a:p>
          <a:p>
            <a:pPr marL="1146175" lvl="2">
              <a:buFont typeface="Wingdings" pitchFamily="2" charset="2"/>
              <a:buNone/>
            </a:pPr>
            <a:r>
              <a:rPr lang="en-US" sz="1800"/>
              <a:t>		Parent Node, p is split into k partitions;</a:t>
            </a:r>
          </a:p>
          <a:p>
            <a:pPr marL="1146175" lvl="2">
              <a:buFont typeface="Wingdings" pitchFamily="2" charset="2"/>
              <a:buNone/>
            </a:pPr>
            <a:r>
              <a:rPr lang="en-US" sz="1800"/>
              <a:t>		n</a:t>
            </a:r>
            <a:r>
              <a:rPr lang="en-US" sz="1800" baseline="-25000"/>
              <a:t>i</a:t>
            </a:r>
            <a:r>
              <a:rPr lang="en-US" sz="1800"/>
              <a:t> is number of records in partition i</a:t>
            </a:r>
          </a:p>
          <a:p>
            <a:pPr lvl="1"/>
            <a:r>
              <a:rPr lang="en-US" sz="2000"/>
              <a:t>Measures Reduction in Entropy achieved because of the split. Choose the split that achieves most reduction (maximizes GAIN)</a:t>
            </a:r>
          </a:p>
          <a:p>
            <a:pPr lvl="1"/>
            <a:r>
              <a:rPr lang="en-US" sz="2000"/>
              <a:t>Used in ID3 and C4.5</a:t>
            </a:r>
          </a:p>
          <a:p>
            <a:pPr lvl="1"/>
            <a:r>
              <a:rPr lang="en-US" sz="2000"/>
              <a:t>Disadvantage: Tends to prefer splits that result in large number of partitions, each being small but pure.</a:t>
            </a:r>
          </a:p>
        </p:txBody>
      </p:sp>
      <p:graphicFrame>
        <p:nvGraphicFramePr>
          <p:cNvPr id="52228" name="Object 4"/>
          <p:cNvGraphicFramePr>
            <a:graphicFrameLocks noChangeAspect="1"/>
          </p:cNvGraphicFramePr>
          <p:nvPr/>
        </p:nvGraphicFramePr>
        <p:xfrm>
          <a:off x="1752600" y="1905000"/>
          <a:ext cx="6189663" cy="966788"/>
        </p:xfrm>
        <a:graphic>
          <a:graphicData uri="http://schemas.openxmlformats.org/presentationml/2006/ole">
            <p:oleObj spid="_x0000_s52228" name="Equation" r:id="rId3" imgW="5041800" imgH="787320" progId="Equation.3">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z="4000"/>
              <a:t>Splitting Based on INFO...</a:t>
            </a:r>
            <a:endParaRPr lang="en-US"/>
          </a:p>
        </p:txBody>
      </p:sp>
      <p:sp>
        <p:nvSpPr>
          <p:cNvPr id="53251" name="Rectangle 3"/>
          <p:cNvSpPr>
            <a:spLocks noGrp="1" noChangeArrowheads="1"/>
          </p:cNvSpPr>
          <p:nvPr>
            <p:ph type="body" sz="half" idx="1"/>
          </p:nvPr>
        </p:nvSpPr>
        <p:spPr>
          <a:xfrm>
            <a:off x="454025" y="1524000"/>
            <a:ext cx="8382000" cy="5105400"/>
          </a:xfrm>
        </p:spPr>
        <p:txBody>
          <a:bodyPr/>
          <a:lstStyle/>
          <a:p>
            <a:pPr>
              <a:lnSpc>
                <a:spcPct val="90000"/>
              </a:lnSpc>
            </a:pPr>
            <a:r>
              <a:rPr lang="en-US" sz="2400"/>
              <a:t>Gain Ratio: </a:t>
            </a:r>
          </a:p>
          <a:p>
            <a:pPr lvl="1">
              <a:lnSpc>
                <a:spcPct val="90000"/>
              </a:lnSpc>
            </a:pPr>
            <a:endParaRPr lang="en-US" sz="2000"/>
          </a:p>
          <a:p>
            <a:pPr lvl="1">
              <a:lnSpc>
                <a:spcPct val="90000"/>
              </a:lnSpc>
            </a:pPr>
            <a:endParaRPr lang="en-US" sz="2000"/>
          </a:p>
          <a:p>
            <a:pPr marL="1146175" lvl="2">
              <a:lnSpc>
                <a:spcPct val="90000"/>
              </a:lnSpc>
            </a:pPr>
            <a:endParaRPr lang="en-US" sz="1800"/>
          </a:p>
          <a:p>
            <a:pPr marL="1146175" lvl="2">
              <a:lnSpc>
                <a:spcPct val="90000"/>
              </a:lnSpc>
            </a:pPr>
            <a:endParaRPr lang="en-US" sz="1800"/>
          </a:p>
          <a:p>
            <a:pPr marL="1146175" lvl="2">
              <a:lnSpc>
                <a:spcPct val="90000"/>
              </a:lnSpc>
              <a:buFont typeface="Wingdings" pitchFamily="2" charset="2"/>
              <a:buNone/>
            </a:pPr>
            <a:r>
              <a:rPr lang="en-US" sz="1800"/>
              <a:t>Parent Node, p is split into k partitions</a:t>
            </a:r>
          </a:p>
          <a:p>
            <a:pPr marL="1146175" lvl="2">
              <a:lnSpc>
                <a:spcPct val="90000"/>
              </a:lnSpc>
              <a:buFont typeface="Wingdings" pitchFamily="2" charset="2"/>
              <a:buNone/>
            </a:pPr>
            <a:r>
              <a:rPr lang="en-US" sz="1800"/>
              <a:t>n</a:t>
            </a:r>
            <a:r>
              <a:rPr lang="en-US" sz="1800" baseline="-25000"/>
              <a:t>i</a:t>
            </a:r>
            <a:r>
              <a:rPr lang="en-US" sz="1800"/>
              <a:t> is the number of records in partition i</a:t>
            </a:r>
          </a:p>
          <a:p>
            <a:pPr marL="1146175" lvl="2">
              <a:lnSpc>
                <a:spcPct val="90000"/>
              </a:lnSpc>
              <a:buFont typeface="Wingdings" pitchFamily="2" charset="2"/>
              <a:buNone/>
            </a:pPr>
            <a:endParaRPr lang="en-US" sz="700"/>
          </a:p>
          <a:p>
            <a:pPr lvl="1">
              <a:lnSpc>
                <a:spcPct val="90000"/>
              </a:lnSpc>
            </a:pPr>
            <a:r>
              <a:rPr lang="en-US" sz="2000"/>
              <a:t>Adjusts Information Gain by the entropy of the partitioning (SplitINFO). Higher entropy partitioning (large number of small partitions) is penalized!</a:t>
            </a:r>
          </a:p>
          <a:p>
            <a:pPr lvl="1">
              <a:lnSpc>
                <a:spcPct val="90000"/>
              </a:lnSpc>
            </a:pPr>
            <a:r>
              <a:rPr lang="en-US" sz="2000"/>
              <a:t>Used in C4.5</a:t>
            </a:r>
          </a:p>
          <a:p>
            <a:pPr lvl="1">
              <a:lnSpc>
                <a:spcPct val="90000"/>
              </a:lnSpc>
            </a:pPr>
            <a:r>
              <a:rPr lang="en-US" sz="2000"/>
              <a:t>Designed to overcome the disadvantage of Information Gain</a:t>
            </a:r>
          </a:p>
        </p:txBody>
      </p:sp>
      <p:graphicFrame>
        <p:nvGraphicFramePr>
          <p:cNvPr id="53252" name="Object 4"/>
          <p:cNvGraphicFramePr>
            <a:graphicFrameLocks noChangeAspect="1"/>
          </p:cNvGraphicFramePr>
          <p:nvPr/>
        </p:nvGraphicFramePr>
        <p:xfrm>
          <a:off x="606425" y="2133600"/>
          <a:ext cx="4114800" cy="927100"/>
        </p:xfrm>
        <a:graphic>
          <a:graphicData uri="http://schemas.openxmlformats.org/presentationml/2006/ole">
            <p:oleObj spid="_x0000_s53252" name="Equation" r:id="rId3" imgW="3340080" imgH="799920" progId="Equation.3">
              <p:embed/>
            </p:oleObj>
          </a:graphicData>
        </a:graphic>
      </p:graphicFrame>
      <p:graphicFrame>
        <p:nvGraphicFramePr>
          <p:cNvPr id="53253" name="Object 5"/>
          <p:cNvGraphicFramePr>
            <a:graphicFrameLocks noChangeAspect="1"/>
          </p:cNvGraphicFramePr>
          <p:nvPr/>
        </p:nvGraphicFramePr>
        <p:xfrm>
          <a:off x="4797425" y="2133600"/>
          <a:ext cx="4194175" cy="935038"/>
        </p:xfrm>
        <a:graphic>
          <a:graphicData uri="http://schemas.openxmlformats.org/presentationml/2006/ole">
            <p:oleObj spid="_x0000_s53253" name="Equation" r:id="rId4" imgW="2958840" imgH="723600" progId="Equation.3">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914400"/>
            <a:ext cx="8534400" cy="533400"/>
          </a:xfrm>
        </p:spPr>
        <p:txBody>
          <a:bodyPr/>
          <a:lstStyle/>
          <a:p>
            <a:r>
              <a:rPr lang="en-US" sz="4000"/>
              <a:t>Splitting Criteria based on Classification Error</a:t>
            </a:r>
            <a:endParaRPr lang="en-US"/>
          </a:p>
        </p:txBody>
      </p:sp>
      <p:sp>
        <p:nvSpPr>
          <p:cNvPr id="54275" name="Rectangle 3"/>
          <p:cNvSpPr>
            <a:spLocks noGrp="1" noChangeArrowheads="1"/>
          </p:cNvSpPr>
          <p:nvPr>
            <p:ph type="body" idx="1"/>
          </p:nvPr>
        </p:nvSpPr>
        <p:spPr/>
        <p:txBody>
          <a:bodyPr/>
          <a:lstStyle/>
          <a:p>
            <a:r>
              <a:rPr lang="en-US"/>
              <a:t>Classification error at a node t :</a:t>
            </a:r>
          </a:p>
          <a:p>
            <a:endParaRPr lang="en-US"/>
          </a:p>
          <a:p>
            <a:endParaRPr lang="en-US"/>
          </a:p>
          <a:p>
            <a:endParaRPr lang="en-US"/>
          </a:p>
          <a:p>
            <a:r>
              <a:rPr lang="en-US" sz="2400"/>
              <a:t>Measures misclassification error made by a node. </a:t>
            </a:r>
          </a:p>
          <a:p>
            <a:pPr marL="1085850" lvl="2"/>
            <a:r>
              <a:rPr lang="en-US" sz="1800"/>
              <a:t>Maximum (1 - 1/n</a:t>
            </a:r>
            <a:r>
              <a:rPr lang="en-US" sz="1800" baseline="-25000"/>
              <a:t>c</a:t>
            </a:r>
            <a:r>
              <a:rPr lang="en-US" sz="1800"/>
              <a:t>) when records are equally distributed among all classes, implying least interesting information</a:t>
            </a:r>
          </a:p>
          <a:p>
            <a:pPr marL="1085850" lvl="2"/>
            <a:r>
              <a:rPr lang="en-US" sz="1800"/>
              <a:t>Minimum (0.0) when all records belong to one class, implying most interesting information</a:t>
            </a:r>
          </a:p>
        </p:txBody>
      </p:sp>
      <p:graphicFrame>
        <p:nvGraphicFramePr>
          <p:cNvPr id="54276" name="Object 4"/>
          <p:cNvGraphicFramePr>
            <a:graphicFrameLocks noChangeAspect="1"/>
          </p:cNvGraphicFramePr>
          <p:nvPr/>
        </p:nvGraphicFramePr>
        <p:xfrm>
          <a:off x="1752600" y="2320925"/>
          <a:ext cx="4953000" cy="650875"/>
        </p:xfrm>
        <a:graphic>
          <a:graphicData uri="http://schemas.openxmlformats.org/presentationml/2006/ole">
            <p:oleObj spid="_x0000_s54276" name="Equation" r:id="rId3" imgW="3073320" imgH="406080" progId="Equation.3">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Examples for Computing Error</a:t>
            </a:r>
          </a:p>
        </p:txBody>
      </p:sp>
      <p:graphicFrame>
        <p:nvGraphicFramePr>
          <p:cNvPr id="55299" name="Object 3"/>
          <p:cNvGraphicFramePr>
            <a:graphicFrameLocks noChangeAspect="1"/>
          </p:cNvGraphicFramePr>
          <p:nvPr/>
        </p:nvGraphicFramePr>
        <p:xfrm>
          <a:off x="304800" y="2339975"/>
          <a:ext cx="2362200" cy="936625"/>
        </p:xfrm>
        <a:graphic>
          <a:graphicData uri="http://schemas.openxmlformats.org/presentationml/2006/ole">
            <p:oleObj spid="_x0000_s55299" name="Document" r:id="rId3" imgW="3239280" imgH="1357560" progId="Word.Document.8">
              <p:embed/>
            </p:oleObj>
          </a:graphicData>
        </a:graphic>
      </p:graphicFrame>
      <p:graphicFrame>
        <p:nvGraphicFramePr>
          <p:cNvPr id="55300" name="Object 4"/>
          <p:cNvGraphicFramePr>
            <a:graphicFrameLocks noChangeAspect="1"/>
          </p:cNvGraphicFramePr>
          <p:nvPr/>
        </p:nvGraphicFramePr>
        <p:xfrm>
          <a:off x="381000" y="5181600"/>
          <a:ext cx="2286000" cy="938213"/>
        </p:xfrm>
        <a:graphic>
          <a:graphicData uri="http://schemas.openxmlformats.org/presentationml/2006/ole">
            <p:oleObj spid="_x0000_s55300" name="Document" r:id="rId4" imgW="3239280" imgH="1381680" progId="Word.Document.8">
              <p:embed/>
            </p:oleObj>
          </a:graphicData>
        </a:graphic>
      </p:graphicFrame>
      <p:graphicFrame>
        <p:nvGraphicFramePr>
          <p:cNvPr id="55301" name="Object 5"/>
          <p:cNvGraphicFramePr>
            <a:graphicFrameLocks noChangeAspect="1"/>
          </p:cNvGraphicFramePr>
          <p:nvPr/>
        </p:nvGraphicFramePr>
        <p:xfrm>
          <a:off x="381000" y="3817938"/>
          <a:ext cx="2286000" cy="906462"/>
        </p:xfrm>
        <a:graphic>
          <a:graphicData uri="http://schemas.openxmlformats.org/presentationml/2006/ole">
            <p:oleObj spid="_x0000_s55301" name="Document" r:id="rId5" imgW="3239280" imgH="1357560" progId="Word.Document.8">
              <p:embed/>
            </p:oleObj>
          </a:graphicData>
        </a:graphic>
      </p:graphicFrame>
      <p:sp>
        <p:nvSpPr>
          <p:cNvPr id="55302" name="Text Box 6"/>
          <p:cNvSpPr txBox="1">
            <a:spLocks noChangeArrowheads="1"/>
          </p:cNvSpPr>
          <p:nvPr/>
        </p:nvSpPr>
        <p:spPr bwMode="auto">
          <a:xfrm>
            <a:off x="2895600" y="2339975"/>
            <a:ext cx="5943600" cy="854075"/>
          </a:xfrm>
          <a:prstGeom prst="rect">
            <a:avLst/>
          </a:prstGeom>
          <a:noFill/>
          <a:ln w="12700">
            <a:noFill/>
            <a:miter lim="800000"/>
            <a:headEnd/>
            <a:tailEnd/>
          </a:ln>
          <a:effectLst/>
        </p:spPr>
        <p:txBody>
          <a:bodyPr>
            <a:spAutoFit/>
          </a:bodyPr>
          <a:lstStyle/>
          <a:p>
            <a:pPr eaLnBrk="0" hangingPunct="0">
              <a:spcBef>
                <a:spcPct val="50000"/>
              </a:spcBef>
            </a:pPr>
            <a:r>
              <a:rPr lang="en-US" sz="2000" b="1"/>
              <a:t>P(C1) = 0/6 = 0     P(C2) = 6/6 = 1</a:t>
            </a:r>
          </a:p>
          <a:p>
            <a:pPr eaLnBrk="0" hangingPunct="0">
              <a:spcBef>
                <a:spcPct val="50000"/>
              </a:spcBef>
            </a:pPr>
            <a:r>
              <a:rPr lang="en-US" sz="2000" b="1"/>
              <a:t>Error = 1 – max (0, 1) = 1 – 1 = 0 </a:t>
            </a:r>
          </a:p>
        </p:txBody>
      </p:sp>
      <p:sp>
        <p:nvSpPr>
          <p:cNvPr id="55303" name="Text Box 7"/>
          <p:cNvSpPr txBox="1">
            <a:spLocks noChangeArrowheads="1"/>
          </p:cNvSpPr>
          <p:nvPr/>
        </p:nvSpPr>
        <p:spPr bwMode="auto">
          <a:xfrm>
            <a:off x="2971800" y="3733800"/>
            <a:ext cx="5105400" cy="854075"/>
          </a:xfrm>
          <a:prstGeom prst="rect">
            <a:avLst/>
          </a:prstGeom>
          <a:noFill/>
          <a:ln w="12700">
            <a:noFill/>
            <a:miter lim="800000"/>
            <a:headEnd/>
            <a:tailEnd/>
          </a:ln>
          <a:effectLst/>
        </p:spPr>
        <p:txBody>
          <a:bodyPr>
            <a:spAutoFit/>
          </a:bodyPr>
          <a:lstStyle/>
          <a:p>
            <a:pPr eaLnBrk="0" hangingPunct="0">
              <a:spcBef>
                <a:spcPct val="50000"/>
              </a:spcBef>
            </a:pPr>
            <a:r>
              <a:rPr lang="en-US" sz="2000" b="1"/>
              <a:t>P(C1) = 1/6          P(C2) = 5/6</a:t>
            </a:r>
          </a:p>
          <a:p>
            <a:pPr eaLnBrk="0" hangingPunct="0">
              <a:spcBef>
                <a:spcPct val="50000"/>
              </a:spcBef>
            </a:pPr>
            <a:r>
              <a:rPr lang="en-US" sz="2000" b="1"/>
              <a:t>Error = 1 – max (1/6, 5/6) = 1 – 5/6 = 1/6</a:t>
            </a:r>
          </a:p>
        </p:txBody>
      </p:sp>
      <p:sp>
        <p:nvSpPr>
          <p:cNvPr id="55304" name="Text Box 8"/>
          <p:cNvSpPr txBox="1">
            <a:spLocks noChangeArrowheads="1"/>
          </p:cNvSpPr>
          <p:nvPr/>
        </p:nvSpPr>
        <p:spPr bwMode="auto">
          <a:xfrm>
            <a:off x="2971800" y="5105400"/>
            <a:ext cx="6172200" cy="854075"/>
          </a:xfrm>
          <a:prstGeom prst="rect">
            <a:avLst/>
          </a:prstGeom>
          <a:noFill/>
          <a:ln w="12700">
            <a:noFill/>
            <a:miter lim="800000"/>
            <a:headEnd/>
            <a:tailEnd/>
          </a:ln>
          <a:effectLst/>
        </p:spPr>
        <p:txBody>
          <a:bodyPr>
            <a:spAutoFit/>
          </a:bodyPr>
          <a:lstStyle/>
          <a:p>
            <a:pPr eaLnBrk="0" hangingPunct="0">
              <a:spcBef>
                <a:spcPct val="50000"/>
              </a:spcBef>
            </a:pPr>
            <a:r>
              <a:rPr lang="en-US" sz="2000" b="1"/>
              <a:t>P(C1) = 2/6          P(C2) = 4/6</a:t>
            </a:r>
          </a:p>
          <a:p>
            <a:pPr eaLnBrk="0" hangingPunct="0">
              <a:spcBef>
                <a:spcPct val="50000"/>
              </a:spcBef>
            </a:pPr>
            <a:r>
              <a:rPr lang="en-US" sz="2000" b="1"/>
              <a:t>Error = 1 – max (2/6, 4/6) = 1 – 4/6 = 1/3</a:t>
            </a:r>
          </a:p>
        </p:txBody>
      </p:sp>
      <p:graphicFrame>
        <p:nvGraphicFramePr>
          <p:cNvPr id="55305" name="Object 9"/>
          <p:cNvGraphicFramePr>
            <a:graphicFrameLocks noChangeAspect="1"/>
          </p:cNvGraphicFramePr>
          <p:nvPr/>
        </p:nvGraphicFramePr>
        <p:xfrm>
          <a:off x="1905000" y="1600200"/>
          <a:ext cx="4953000" cy="650875"/>
        </p:xfrm>
        <a:graphic>
          <a:graphicData uri="http://schemas.openxmlformats.org/presentationml/2006/ole">
            <p:oleObj spid="_x0000_s55305" name="Equation" r:id="rId6" imgW="3073320" imgH="406080" progId="Equation.3">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Comparison among Splitting Criteria</a:t>
            </a:r>
          </a:p>
        </p:txBody>
      </p:sp>
      <p:pic>
        <p:nvPicPr>
          <p:cNvPr id="56323" name="Picture 3"/>
          <p:cNvPicPr>
            <a:picLocks noChangeAspect="1" noChangeArrowheads="1"/>
          </p:cNvPicPr>
          <p:nvPr/>
        </p:nvPicPr>
        <p:blipFill>
          <a:blip r:embed="rId2" cstate="print"/>
          <a:srcRect/>
          <a:stretch>
            <a:fillRect/>
          </a:stretch>
        </p:blipFill>
        <p:spPr bwMode="auto">
          <a:xfrm>
            <a:off x="1447800" y="1943100"/>
            <a:ext cx="6248400" cy="4686300"/>
          </a:xfrm>
          <a:prstGeom prst="rect">
            <a:avLst/>
          </a:prstGeom>
          <a:noFill/>
          <a:ln w="12700">
            <a:noFill/>
            <a:miter lim="800000"/>
            <a:headEnd/>
            <a:tailEnd/>
          </a:ln>
          <a:effectLst/>
        </p:spPr>
      </p:pic>
      <p:sp>
        <p:nvSpPr>
          <p:cNvPr id="56324" name="Text Box 4"/>
          <p:cNvSpPr txBox="1">
            <a:spLocks noChangeArrowheads="1"/>
          </p:cNvSpPr>
          <p:nvPr/>
        </p:nvSpPr>
        <p:spPr bwMode="auto">
          <a:xfrm>
            <a:off x="381000" y="1485900"/>
            <a:ext cx="4724400" cy="457200"/>
          </a:xfrm>
          <a:prstGeom prst="rect">
            <a:avLst/>
          </a:prstGeom>
          <a:noFill/>
          <a:ln w="12700">
            <a:noFill/>
            <a:miter lim="800000"/>
            <a:headEnd/>
            <a:tailEnd/>
          </a:ln>
          <a:effectLst/>
        </p:spPr>
        <p:txBody>
          <a:bodyPr>
            <a:spAutoFit/>
          </a:bodyPr>
          <a:lstStyle/>
          <a:p>
            <a:pPr eaLnBrk="0" hangingPunct="0">
              <a:spcBef>
                <a:spcPct val="50000"/>
              </a:spcBef>
            </a:pPr>
            <a:r>
              <a:rPr lang="en-US" sz="2400" b="1"/>
              <a:t>For a 2-class problem:</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Misclassification Error vs Gini</a:t>
            </a:r>
          </a:p>
        </p:txBody>
      </p:sp>
      <p:sp>
        <p:nvSpPr>
          <p:cNvPr id="57347" name="Oval 3"/>
          <p:cNvSpPr>
            <a:spLocks noChangeArrowheads="1"/>
          </p:cNvSpPr>
          <p:nvPr/>
        </p:nvSpPr>
        <p:spPr bwMode="auto">
          <a:xfrm>
            <a:off x="3124200" y="1754188"/>
            <a:ext cx="1009650" cy="454025"/>
          </a:xfrm>
          <a:prstGeom prst="ellipse">
            <a:avLst/>
          </a:prstGeom>
          <a:solidFill>
            <a:srgbClr val="FFFFFF"/>
          </a:solidFill>
          <a:ln w="9525">
            <a:solidFill>
              <a:schemeClr val="tx1"/>
            </a:solidFill>
            <a:round/>
            <a:headEnd/>
            <a:tailEnd/>
          </a:ln>
          <a:effectLst/>
        </p:spPr>
        <p:txBody>
          <a:bodyPr wrap="none" anchor="ctr"/>
          <a:lstStyle/>
          <a:p>
            <a:pPr algn="ctr" eaLnBrk="0" hangingPunct="0"/>
            <a:r>
              <a:rPr lang="en-US" sz="2000">
                <a:latin typeface="Times New Roman" pitchFamily="18" charset="0"/>
              </a:rPr>
              <a:t>A?</a:t>
            </a:r>
            <a:endParaRPr lang="en-US" sz="2400">
              <a:latin typeface="Times New Roman" pitchFamily="18" charset="0"/>
            </a:endParaRPr>
          </a:p>
        </p:txBody>
      </p:sp>
      <p:sp>
        <p:nvSpPr>
          <p:cNvPr id="57348" name="Line 4"/>
          <p:cNvSpPr>
            <a:spLocks noChangeShapeType="1"/>
          </p:cNvSpPr>
          <p:nvPr/>
        </p:nvSpPr>
        <p:spPr bwMode="auto">
          <a:xfrm flipH="1">
            <a:off x="2549525" y="2211388"/>
            <a:ext cx="1108075" cy="725487"/>
          </a:xfrm>
          <a:prstGeom prst="line">
            <a:avLst/>
          </a:prstGeom>
          <a:noFill/>
          <a:ln w="9525">
            <a:solidFill>
              <a:schemeClr val="tx1"/>
            </a:solidFill>
            <a:round/>
            <a:headEnd/>
            <a:tailEnd/>
          </a:ln>
          <a:effectLst/>
        </p:spPr>
        <p:txBody>
          <a:bodyPr wrap="none" anchor="ctr"/>
          <a:lstStyle/>
          <a:p>
            <a:endParaRPr lang="en-US"/>
          </a:p>
        </p:txBody>
      </p:sp>
      <p:sp>
        <p:nvSpPr>
          <p:cNvPr id="57349" name="Line 5"/>
          <p:cNvSpPr>
            <a:spLocks noChangeShapeType="1"/>
          </p:cNvSpPr>
          <p:nvPr/>
        </p:nvSpPr>
        <p:spPr bwMode="auto">
          <a:xfrm>
            <a:off x="3657600" y="2211388"/>
            <a:ext cx="1184275" cy="725487"/>
          </a:xfrm>
          <a:prstGeom prst="line">
            <a:avLst/>
          </a:prstGeom>
          <a:noFill/>
          <a:ln w="9525">
            <a:solidFill>
              <a:schemeClr val="tx1"/>
            </a:solidFill>
            <a:round/>
            <a:headEnd/>
            <a:tailEnd/>
          </a:ln>
          <a:effectLst/>
        </p:spPr>
        <p:txBody>
          <a:bodyPr wrap="none" anchor="ctr"/>
          <a:lstStyle/>
          <a:p>
            <a:endParaRPr lang="en-US"/>
          </a:p>
        </p:txBody>
      </p:sp>
      <p:sp>
        <p:nvSpPr>
          <p:cNvPr id="57350" name="Text Box 6"/>
          <p:cNvSpPr txBox="1">
            <a:spLocks noChangeArrowheads="1"/>
          </p:cNvSpPr>
          <p:nvPr/>
        </p:nvSpPr>
        <p:spPr bwMode="auto">
          <a:xfrm>
            <a:off x="2276475" y="2327275"/>
            <a:ext cx="539750" cy="366713"/>
          </a:xfrm>
          <a:prstGeom prst="rect">
            <a:avLst/>
          </a:prstGeom>
          <a:noFill/>
          <a:ln w="9525">
            <a:noFill/>
            <a:miter lim="800000"/>
            <a:headEnd/>
            <a:tailEnd/>
          </a:ln>
          <a:effectLst/>
        </p:spPr>
        <p:txBody>
          <a:bodyPr wrap="none" anchor="ctr">
            <a:spAutoFit/>
          </a:bodyPr>
          <a:lstStyle/>
          <a:p>
            <a:pPr algn="ctr" eaLnBrk="0" hangingPunct="0"/>
            <a:r>
              <a:rPr lang="en-US">
                <a:latin typeface="Times New Roman" pitchFamily="18" charset="0"/>
              </a:rPr>
              <a:t>Yes</a:t>
            </a:r>
          </a:p>
        </p:txBody>
      </p:sp>
      <p:sp>
        <p:nvSpPr>
          <p:cNvPr id="57351" name="Text Box 7"/>
          <p:cNvSpPr txBox="1">
            <a:spLocks noChangeArrowheads="1"/>
          </p:cNvSpPr>
          <p:nvPr/>
        </p:nvSpPr>
        <p:spPr bwMode="auto">
          <a:xfrm>
            <a:off x="4765675" y="2327275"/>
            <a:ext cx="463550" cy="366713"/>
          </a:xfrm>
          <a:prstGeom prst="rect">
            <a:avLst/>
          </a:prstGeom>
          <a:noFill/>
          <a:ln w="9525">
            <a:noFill/>
            <a:miter lim="800000"/>
            <a:headEnd/>
            <a:tailEnd/>
          </a:ln>
          <a:effectLst/>
        </p:spPr>
        <p:txBody>
          <a:bodyPr wrap="none" anchor="ctr">
            <a:spAutoFit/>
          </a:bodyPr>
          <a:lstStyle/>
          <a:p>
            <a:pPr algn="ctr" eaLnBrk="0" hangingPunct="0"/>
            <a:r>
              <a:rPr lang="en-US">
                <a:latin typeface="Times New Roman" pitchFamily="18" charset="0"/>
              </a:rPr>
              <a:t>No</a:t>
            </a:r>
          </a:p>
        </p:txBody>
      </p:sp>
      <p:sp>
        <p:nvSpPr>
          <p:cNvPr id="57352" name="Rectangle 8"/>
          <p:cNvSpPr>
            <a:spLocks noChangeArrowheads="1"/>
          </p:cNvSpPr>
          <p:nvPr/>
        </p:nvSpPr>
        <p:spPr bwMode="auto">
          <a:xfrm>
            <a:off x="2133600" y="2936875"/>
            <a:ext cx="936625" cy="341313"/>
          </a:xfrm>
          <a:prstGeom prst="rect">
            <a:avLst/>
          </a:prstGeom>
          <a:solidFill>
            <a:srgbClr val="FFFFFF"/>
          </a:solidFill>
          <a:ln w="9525">
            <a:solidFill>
              <a:schemeClr val="tx1"/>
            </a:solidFill>
            <a:miter lim="800000"/>
            <a:headEnd/>
            <a:tailEnd/>
          </a:ln>
          <a:effectLst/>
        </p:spPr>
        <p:txBody>
          <a:bodyPr wrap="none" anchor="ctr"/>
          <a:lstStyle/>
          <a:p>
            <a:pPr algn="ctr" eaLnBrk="0" hangingPunct="0"/>
            <a:r>
              <a:rPr lang="en-US">
                <a:latin typeface="Times New Roman" pitchFamily="18" charset="0"/>
              </a:rPr>
              <a:t>Node N1</a:t>
            </a:r>
          </a:p>
        </p:txBody>
      </p:sp>
      <p:sp>
        <p:nvSpPr>
          <p:cNvPr id="57353" name="Rectangle 9"/>
          <p:cNvSpPr>
            <a:spLocks noChangeArrowheads="1"/>
          </p:cNvSpPr>
          <p:nvPr/>
        </p:nvSpPr>
        <p:spPr bwMode="auto">
          <a:xfrm>
            <a:off x="4321175" y="2936875"/>
            <a:ext cx="936625" cy="341313"/>
          </a:xfrm>
          <a:prstGeom prst="rect">
            <a:avLst/>
          </a:prstGeom>
          <a:solidFill>
            <a:srgbClr val="FFFFFF"/>
          </a:solidFill>
          <a:ln w="9525">
            <a:solidFill>
              <a:schemeClr val="tx1"/>
            </a:solidFill>
            <a:miter lim="800000"/>
            <a:headEnd/>
            <a:tailEnd/>
          </a:ln>
          <a:effectLst/>
        </p:spPr>
        <p:txBody>
          <a:bodyPr wrap="none" anchor="ctr"/>
          <a:lstStyle/>
          <a:p>
            <a:pPr algn="ctr" eaLnBrk="0" hangingPunct="0"/>
            <a:r>
              <a:rPr lang="en-US">
                <a:latin typeface="Times New Roman" pitchFamily="18" charset="0"/>
              </a:rPr>
              <a:t>Node N2</a:t>
            </a:r>
          </a:p>
        </p:txBody>
      </p:sp>
      <p:graphicFrame>
        <p:nvGraphicFramePr>
          <p:cNvPr id="57354" name="Object 10"/>
          <p:cNvGraphicFramePr>
            <a:graphicFrameLocks noChangeAspect="1"/>
          </p:cNvGraphicFramePr>
          <p:nvPr/>
        </p:nvGraphicFramePr>
        <p:xfrm>
          <a:off x="6243638" y="1676400"/>
          <a:ext cx="1968500" cy="1893888"/>
        </p:xfrm>
        <a:graphic>
          <a:graphicData uri="http://schemas.openxmlformats.org/presentationml/2006/ole">
            <p:oleObj spid="_x0000_s57354" name="Document" r:id="rId3" imgW="3177000" imgH="3053520" progId="Word.Document.8">
              <p:embed/>
            </p:oleObj>
          </a:graphicData>
        </a:graphic>
      </p:graphicFrame>
      <p:graphicFrame>
        <p:nvGraphicFramePr>
          <p:cNvPr id="57355" name="Object 11"/>
          <p:cNvGraphicFramePr>
            <a:graphicFrameLocks noChangeAspect="1"/>
          </p:cNvGraphicFramePr>
          <p:nvPr/>
        </p:nvGraphicFramePr>
        <p:xfrm>
          <a:off x="2971800" y="4192588"/>
          <a:ext cx="1905000" cy="1471612"/>
        </p:xfrm>
        <a:graphic>
          <a:graphicData uri="http://schemas.openxmlformats.org/presentationml/2006/ole">
            <p:oleObj spid="_x0000_s57355" name="Document" r:id="rId4" imgW="3257993" imgH="2543113" progId="Word.Document.8">
              <p:embed/>
            </p:oleObj>
          </a:graphicData>
        </a:graphic>
      </p:graphicFrame>
      <p:sp>
        <p:nvSpPr>
          <p:cNvPr id="57356" name="Text Box 12"/>
          <p:cNvSpPr txBox="1">
            <a:spLocks noChangeArrowheads="1"/>
          </p:cNvSpPr>
          <p:nvPr/>
        </p:nvSpPr>
        <p:spPr bwMode="auto">
          <a:xfrm>
            <a:off x="304800" y="4040188"/>
            <a:ext cx="2438400" cy="2073275"/>
          </a:xfrm>
          <a:prstGeom prst="rect">
            <a:avLst/>
          </a:prstGeom>
          <a:noFill/>
          <a:ln w="12700">
            <a:noFill/>
            <a:miter lim="800000"/>
            <a:headEnd/>
            <a:tailEnd/>
          </a:ln>
          <a:effectLst/>
        </p:spPr>
        <p:txBody>
          <a:bodyPr>
            <a:spAutoFit/>
          </a:bodyPr>
          <a:lstStyle/>
          <a:p>
            <a:pPr eaLnBrk="0" hangingPunct="0">
              <a:spcBef>
                <a:spcPct val="50000"/>
              </a:spcBef>
            </a:pPr>
            <a:r>
              <a:rPr lang="en-US" sz="2000" b="1"/>
              <a:t>Gini(N1) </a:t>
            </a:r>
            <a:br>
              <a:rPr lang="en-US" sz="2000" b="1"/>
            </a:br>
            <a:r>
              <a:rPr lang="en-US" sz="2000" b="1"/>
              <a:t>= 1 – (3/3)</a:t>
            </a:r>
            <a:r>
              <a:rPr lang="en-US" sz="2000" b="1" baseline="30000"/>
              <a:t>2 </a:t>
            </a:r>
            <a:r>
              <a:rPr lang="en-US" sz="2000" b="1"/>
              <a:t>– (0/3)</a:t>
            </a:r>
            <a:r>
              <a:rPr lang="en-US" sz="2000" b="1" baseline="30000"/>
              <a:t>2</a:t>
            </a:r>
            <a:r>
              <a:rPr lang="en-US" sz="2000" b="1"/>
              <a:t> </a:t>
            </a:r>
            <a:br>
              <a:rPr lang="en-US" sz="2000" b="1"/>
            </a:br>
            <a:r>
              <a:rPr lang="en-US" sz="2000" b="1"/>
              <a:t>= 0 </a:t>
            </a:r>
          </a:p>
          <a:p>
            <a:pPr eaLnBrk="0" hangingPunct="0">
              <a:spcBef>
                <a:spcPct val="50000"/>
              </a:spcBef>
            </a:pPr>
            <a:r>
              <a:rPr lang="en-US" sz="2000" b="1"/>
              <a:t>Gini(N2) </a:t>
            </a:r>
            <a:br>
              <a:rPr lang="en-US" sz="2000" b="1"/>
            </a:br>
            <a:r>
              <a:rPr lang="en-US" sz="2000" b="1"/>
              <a:t>= 1 – (4/7)</a:t>
            </a:r>
            <a:r>
              <a:rPr lang="en-US" sz="2000" b="1" baseline="30000"/>
              <a:t>2 </a:t>
            </a:r>
            <a:r>
              <a:rPr lang="en-US" sz="2000" b="1"/>
              <a:t>– (3/7)</a:t>
            </a:r>
            <a:r>
              <a:rPr lang="en-US" sz="2000" b="1" baseline="30000"/>
              <a:t>2</a:t>
            </a:r>
            <a:r>
              <a:rPr lang="en-US" sz="2000" b="1"/>
              <a:t> </a:t>
            </a:r>
            <a:br>
              <a:rPr lang="en-US" sz="2000" b="1"/>
            </a:br>
            <a:r>
              <a:rPr lang="en-US" sz="2000" b="1"/>
              <a:t>= 0.489</a:t>
            </a:r>
          </a:p>
        </p:txBody>
      </p:sp>
      <p:sp>
        <p:nvSpPr>
          <p:cNvPr id="57357" name="Text Box 13"/>
          <p:cNvSpPr txBox="1">
            <a:spLocks noChangeArrowheads="1"/>
          </p:cNvSpPr>
          <p:nvPr/>
        </p:nvSpPr>
        <p:spPr bwMode="auto">
          <a:xfrm>
            <a:off x="5638800" y="4268788"/>
            <a:ext cx="2438400" cy="1311275"/>
          </a:xfrm>
          <a:prstGeom prst="rect">
            <a:avLst/>
          </a:prstGeom>
          <a:noFill/>
          <a:ln w="12700">
            <a:noFill/>
            <a:miter lim="800000"/>
            <a:headEnd/>
            <a:tailEnd/>
          </a:ln>
          <a:effectLst/>
        </p:spPr>
        <p:txBody>
          <a:bodyPr>
            <a:spAutoFit/>
          </a:bodyPr>
          <a:lstStyle/>
          <a:p>
            <a:pPr eaLnBrk="0" hangingPunct="0">
              <a:spcBef>
                <a:spcPct val="50000"/>
              </a:spcBef>
            </a:pPr>
            <a:r>
              <a:rPr lang="en-US" sz="2000" b="1"/>
              <a:t>Gini(Children) </a:t>
            </a:r>
            <a:br>
              <a:rPr lang="en-US" sz="2000" b="1"/>
            </a:br>
            <a:r>
              <a:rPr lang="en-US" sz="2000" b="1"/>
              <a:t>= 3/10 * 0 </a:t>
            </a:r>
            <a:br>
              <a:rPr lang="en-US" sz="2000" b="1"/>
            </a:br>
            <a:r>
              <a:rPr lang="en-US" sz="2000" b="1"/>
              <a:t>+ 7/10 * 0.489</a:t>
            </a:r>
            <a:br>
              <a:rPr lang="en-US" sz="2000" b="1"/>
            </a:br>
            <a:r>
              <a:rPr lang="en-US" sz="2000" b="1"/>
              <a:t>= 0.342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Examples of Classification Task</a:t>
            </a:r>
          </a:p>
        </p:txBody>
      </p:sp>
      <p:sp>
        <p:nvSpPr>
          <p:cNvPr id="15363" name="Rectangle 3"/>
          <p:cNvSpPr>
            <a:spLocks noGrp="1" noChangeArrowheads="1"/>
          </p:cNvSpPr>
          <p:nvPr>
            <p:ph type="body" idx="1"/>
          </p:nvPr>
        </p:nvSpPr>
        <p:spPr/>
        <p:txBody>
          <a:bodyPr/>
          <a:lstStyle/>
          <a:p>
            <a:r>
              <a:rPr lang="en-US" sz="2400"/>
              <a:t>Predicting tumor cells as benign or malignant</a:t>
            </a:r>
          </a:p>
          <a:p>
            <a:pPr lvl="4"/>
            <a:endParaRPr lang="en-US" sz="1600"/>
          </a:p>
          <a:p>
            <a:r>
              <a:rPr lang="en-US" sz="2400"/>
              <a:t>Classifying credit card transactions </a:t>
            </a:r>
            <a:br>
              <a:rPr lang="en-US" sz="2400"/>
            </a:br>
            <a:r>
              <a:rPr lang="en-US" sz="2400"/>
              <a:t>as legitimate or fraudulent</a:t>
            </a:r>
          </a:p>
          <a:p>
            <a:pPr lvl="4"/>
            <a:endParaRPr lang="en-US" sz="1600"/>
          </a:p>
          <a:p>
            <a:r>
              <a:rPr lang="en-US" sz="2400"/>
              <a:t>Classifying secondary structures of protein </a:t>
            </a:r>
            <a:br>
              <a:rPr lang="en-US" sz="2400"/>
            </a:br>
            <a:r>
              <a:rPr lang="en-US" sz="2400"/>
              <a:t>as alpha-helix, beta-sheet, or random </a:t>
            </a:r>
            <a:br>
              <a:rPr lang="en-US" sz="2400"/>
            </a:br>
            <a:r>
              <a:rPr lang="en-US" sz="2400"/>
              <a:t>coil</a:t>
            </a:r>
          </a:p>
          <a:p>
            <a:pPr lvl="4"/>
            <a:endParaRPr lang="en-US" sz="1600"/>
          </a:p>
          <a:p>
            <a:r>
              <a:rPr lang="en-US" sz="2400"/>
              <a:t>Categorizing news stories as finance, </a:t>
            </a:r>
            <a:br>
              <a:rPr lang="en-US" sz="2400"/>
            </a:br>
            <a:r>
              <a:rPr lang="en-US" sz="2400"/>
              <a:t>weather, entertainment, sports, etc</a:t>
            </a:r>
          </a:p>
        </p:txBody>
      </p:sp>
      <p:grpSp>
        <p:nvGrpSpPr>
          <p:cNvPr id="15364" name="Group 4"/>
          <p:cNvGrpSpPr>
            <a:grpSpLocks/>
          </p:cNvGrpSpPr>
          <p:nvPr/>
        </p:nvGrpSpPr>
        <p:grpSpPr bwMode="auto">
          <a:xfrm>
            <a:off x="6629400" y="2011363"/>
            <a:ext cx="2057400" cy="1417637"/>
            <a:chOff x="3360" y="768"/>
            <a:chExt cx="1296" cy="893"/>
          </a:xfrm>
        </p:grpSpPr>
        <p:pic>
          <p:nvPicPr>
            <p:cNvPr id="15365" name="Picture 5" descr="story-3dimensional-2"/>
            <p:cNvPicPr>
              <a:picLocks noChangeAspect="1" noChangeArrowheads="1"/>
            </p:cNvPicPr>
            <p:nvPr/>
          </p:nvPicPr>
          <p:blipFill>
            <a:blip r:embed="rId3" cstate="print"/>
            <a:srcRect/>
            <a:stretch>
              <a:fillRect/>
            </a:stretch>
          </p:blipFill>
          <p:spPr bwMode="auto">
            <a:xfrm>
              <a:off x="3418" y="768"/>
              <a:ext cx="1238" cy="893"/>
            </a:xfrm>
            <a:prstGeom prst="rect">
              <a:avLst/>
            </a:prstGeom>
            <a:noFill/>
          </p:spPr>
        </p:pic>
        <p:graphicFrame>
          <p:nvGraphicFramePr>
            <p:cNvPr id="15366" name="Object 6"/>
            <p:cNvGraphicFramePr>
              <a:graphicFrameLocks noChangeAspect="1"/>
            </p:cNvGraphicFramePr>
            <p:nvPr/>
          </p:nvGraphicFramePr>
          <p:xfrm>
            <a:off x="3370" y="1155"/>
            <a:ext cx="432" cy="429"/>
          </p:xfrm>
          <a:graphic>
            <a:graphicData uri="http://schemas.openxmlformats.org/presentationml/2006/ole">
              <p:oleObj spid="_x0000_s15366" name="VISIO" r:id="rId4" imgW="618480" imgH="614520" progId="Visio.Drawing.6">
                <p:embed/>
              </p:oleObj>
            </a:graphicData>
          </a:graphic>
        </p:graphicFrame>
        <p:graphicFrame>
          <p:nvGraphicFramePr>
            <p:cNvPr id="15367" name="Object 7"/>
            <p:cNvGraphicFramePr>
              <a:graphicFrameLocks noChangeAspect="1"/>
            </p:cNvGraphicFramePr>
            <p:nvPr/>
          </p:nvGraphicFramePr>
          <p:xfrm>
            <a:off x="3360" y="912"/>
            <a:ext cx="432" cy="355"/>
          </p:xfrm>
          <a:graphic>
            <a:graphicData uri="http://schemas.openxmlformats.org/presentationml/2006/ole">
              <p:oleObj spid="_x0000_s15367" name="VISIO" r:id="rId5" imgW="807120" imgH="662760" progId="Visio.Drawing.6">
                <p:embed/>
              </p:oleObj>
            </a:graphicData>
          </a:graphic>
        </p:graphicFrame>
      </p:grpSp>
      <p:pic>
        <p:nvPicPr>
          <p:cNvPr id="15368" name="Picture 8" descr="pro"/>
          <p:cNvPicPr>
            <a:picLocks noChangeAspect="1" noChangeArrowheads="1"/>
          </p:cNvPicPr>
          <p:nvPr/>
        </p:nvPicPr>
        <p:blipFill>
          <a:blip r:embed="rId6" cstate="print"/>
          <a:srcRect/>
          <a:stretch>
            <a:fillRect/>
          </a:stretch>
        </p:blipFill>
        <p:spPr bwMode="auto">
          <a:xfrm>
            <a:off x="7075488" y="3886200"/>
            <a:ext cx="1535112" cy="2319338"/>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Tree Induction</a:t>
            </a:r>
          </a:p>
        </p:txBody>
      </p:sp>
      <p:sp>
        <p:nvSpPr>
          <p:cNvPr id="58371" name="Rectangle 3"/>
          <p:cNvSpPr>
            <a:spLocks noGrp="1" noChangeArrowheads="1"/>
          </p:cNvSpPr>
          <p:nvPr>
            <p:ph type="body" idx="1"/>
          </p:nvPr>
        </p:nvSpPr>
        <p:spPr/>
        <p:txBody>
          <a:bodyPr/>
          <a:lstStyle/>
          <a:p>
            <a:r>
              <a:rPr lang="en-US"/>
              <a:t>Greedy strategy.</a:t>
            </a:r>
          </a:p>
          <a:p>
            <a:pPr lvl="1"/>
            <a:r>
              <a:rPr lang="en-US"/>
              <a:t>Split the records based on an attribute test that optimizes certain criterion.</a:t>
            </a:r>
          </a:p>
          <a:p>
            <a:endParaRPr lang="en-US"/>
          </a:p>
          <a:p>
            <a:r>
              <a:rPr lang="en-US"/>
              <a:t>Issues</a:t>
            </a:r>
          </a:p>
          <a:p>
            <a:pPr lvl="1"/>
            <a:r>
              <a:rPr lang="en-US"/>
              <a:t>Determine how to split the records</a:t>
            </a:r>
          </a:p>
          <a:p>
            <a:pPr lvl="2"/>
            <a:r>
              <a:rPr lang="en-US"/>
              <a:t>How to specify the attribute test condition?</a:t>
            </a:r>
          </a:p>
          <a:p>
            <a:pPr lvl="2"/>
            <a:r>
              <a:rPr lang="en-US"/>
              <a:t>How to determine the best split?</a:t>
            </a:r>
          </a:p>
          <a:p>
            <a:pPr lvl="1"/>
            <a:r>
              <a:rPr lang="en-US">
                <a:solidFill>
                  <a:srgbClr val="FF0000"/>
                </a:solidFill>
              </a:rPr>
              <a:t>Determine when to stop splitting</a:t>
            </a:r>
          </a:p>
          <a:p>
            <a:pPr lvl="1"/>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Stopping Criteria for Tree Induction</a:t>
            </a:r>
          </a:p>
        </p:txBody>
      </p:sp>
      <p:sp>
        <p:nvSpPr>
          <p:cNvPr id="59395" name="Rectangle 3"/>
          <p:cNvSpPr>
            <a:spLocks noGrp="1" noChangeArrowheads="1"/>
          </p:cNvSpPr>
          <p:nvPr>
            <p:ph type="body" idx="1"/>
          </p:nvPr>
        </p:nvSpPr>
        <p:spPr/>
        <p:txBody>
          <a:bodyPr/>
          <a:lstStyle/>
          <a:p>
            <a:r>
              <a:rPr lang="en-US"/>
              <a:t>Stop expanding a node when all the records belong to the same class</a:t>
            </a:r>
          </a:p>
          <a:p>
            <a:endParaRPr lang="en-US"/>
          </a:p>
          <a:p>
            <a:r>
              <a:rPr lang="en-US"/>
              <a:t>Stop expanding a node when all the records have similar attribute values</a:t>
            </a:r>
          </a:p>
          <a:p>
            <a:endParaRPr lang="en-US"/>
          </a:p>
          <a:p>
            <a:r>
              <a:rPr lang="en-US"/>
              <a:t>Early termination (to be discussed later)</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Decision Tree Based Classification</a:t>
            </a:r>
          </a:p>
        </p:txBody>
      </p:sp>
      <p:sp>
        <p:nvSpPr>
          <p:cNvPr id="60419" name="Rectangle 3"/>
          <p:cNvSpPr>
            <a:spLocks noGrp="1" noChangeArrowheads="1"/>
          </p:cNvSpPr>
          <p:nvPr>
            <p:ph type="body" idx="1"/>
          </p:nvPr>
        </p:nvSpPr>
        <p:spPr/>
        <p:txBody>
          <a:bodyPr/>
          <a:lstStyle/>
          <a:p>
            <a:r>
              <a:rPr lang="en-US"/>
              <a:t>Advantages:</a:t>
            </a:r>
          </a:p>
          <a:p>
            <a:pPr lvl="1"/>
            <a:r>
              <a:rPr lang="en-US"/>
              <a:t>Inexpensive to construct</a:t>
            </a:r>
          </a:p>
          <a:p>
            <a:pPr lvl="1"/>
            <a:r>
              <a:rPr lang="en-US"/>
              <a:t>Extremely fast at classifying unknown records</a:t>
            </a:r>
          </a:p>
          <a:p>
            <a:pPr lvl="1"/>
            <a:r>
              <a:rPr lang="en-US"/>
              <a:t>Easy to interpret for small-sized trees</a:t>
            </a:r>
          </a:p>
          <a:p>
            <a:pPr lvl="1"/>
            <a:r>
              <a:rPr lang="en-US"/>
              <a:t>Accuracy is comparable to other classification techniques for many simple data sets</a:t>
            </a:r>
          </a:p>
          <a:p>
            <a:pPr lvl="1"/>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Example: C4.5</a:t>
            </a:r>
          </a:p>
        </p:txBody>
      </p:sp>
      <p:sp>
        <p:nvSpPr>
          <p:cNvPr id="61443" name="Rectangle 3"/>
          <p:cNvSpPr>
            <a:spLocks noGrp="1" noChangeArrowheads="1"/>
          </p:cNvSpPr>
          <p:nvPr>
            <p:ph type="body" idx="1"/>
          </p:nvPr>
        </p:nvSpPr>
        <p:spPr/>
        <p:txBody>
          <a:bodyPr/>
          <a:lstStyle/>
          <a:p>
            <a:r>
              <a:rPr lang="en-US"/>
              <a:t>Simple depth-first construction.</a:t>
            </a:r>
          </a:p>
          <a:p>
            <a:r>
              <a:rPr lang="en-US"/>
              <a:t>Uses Information Gain</a:t>
            </a:r>
          </a:p>
          <a:p>
            <a:r>
              <a:rPr lang="en-US"/>
              <a:t>Sorts Continuous Attributes at each node.</a:t>
            </a:r>
          </a:p>
          <a:p>
            <a:r>
              <a:rPr lang="en-US"/>
              <a:t>Needs entire data to fit in memory.</a:t>
            </a:r>
          </a:p>
          <a:p>
            <a:r>
              <a:rPr lang="en-US"/>
              <a:t>Unsuitable for Large Datasets.</a:t>
            </a:r>
          </a:p>
          <a:p>
            <a:pPr lvl="1"/>
            <a:r>
              <a:rPr lang="en-US"/>
              <a:t>Needs out-of-core sorting.</a:t>
            </a:r>
          </a:p>
          <a:p>
            <a:pPr lvl="1"/>
            <a:endParaRPr lang="en-US"/>
          </a:p>
          <a:p>
            <a:r>
              <a:rPr lang="en-US"/>
              <a:t>You can download the software from:</a:t>
            </a:r>
            <a:br>
              <a:rPr lang="en-US"/>
            </a:br>
            <a:r>
              <a:rPr lang="en-US" sz="2400">
                <a:hlinkClick r:id="rId2"/>
              </a:rPr>
              <a:t>http://www.cse.unsw.edu.au/~quinlan/c4.5r8.tar.gz</a:t>
            </a:r>
            <a:endParaRPr lang="en-US" sz="2400"/>
          </a:p>
          <a:p>
            <a:endParaRPr lang="en-US" sz="2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Practical Issues of Classification</a:t>
            </a:r>
          </a:p>
        </p:txBody>
      </p:sp>
      <p:sp>
        <p:nvSpPr>
          <p:cNvPr id="62467" name="Rectangle 3"/>
          <p:cNvSpPr>
            <a:spLocks noGrp="1" noChangeArrowheads="1"/>
          </p:cNvSpPr>
          <p:nvPr>
            <p:ph type="body" idx="1"/>
          </p:nvPr>
        </p:nvSpPr>
        <p:spPr/>
        <p:txBody>
          <a:bodyPr/>
          <a:lstStyle/>
          <a:p>
            <a:r>
              <a:rPr lang="en-US"/>
              <a:t>Underfitting and Overfitting</a:t>
            </a:r>
          </a:p>
          <a:p>
            <a:endParaRPr lang="en-US"/>
          </a:p>
          <a:p>
            <a:r>
              <a:rPr lang="en-US"/>
              <a:t>Missing Values</a:t>
            </a:r>
          </a:p>
          <a:p>
            <a:endParaRPr lang="en-US"/>
          </a:p>
          <a:p>
            <a:r>
              <a:rPr lang="en-US"/>
              <a:t>Costs of Classification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Underfitting and Overfitting (Example)</a:t>
            </a:r>
          </a:p>
        </p:txBody>
      </p:sp>
      <p:pic>
        <p:nvPicPr>
          <p:cNvPr id="63491" name="Picture 3"/>
          <p:cNvPicPr>
            <a:picLocks noChangeAspect="1" noChangeArrowheads="1"/>
          </p:cNvPicPr>
          <p:nvPr/>
        </p:nvPicPr>
        <p:blipFill>
          <a:blip r:embed="rId2" cstate="print"/>
          <a:srcRect l="8139" t="5307" r="5814" b="5804"/>
          <a:stretch>
            <a:fillRect/>
          </a:stretch>
        </p:blipFill>
        <p:spPr bwMode="auto">
          <a:xfrm>
            <a:off x="228600" y="1524000"/>
            <a:ext cx="5638800" cy="5105400"/>
          </a:xfrm>
          <a:prstGeom prst="rect">
            <a:avLst/>
          </a:prstGeom>
          <a:noFill/>
          <a:ln w="12700">
            <a:noFill/>
            <a:miter lim="800000"/>
            <a:headEnd/>
            <a:tailEnd/>
          </a:ln>
          <a:effectLst/>
        </p:spPr>
      </p:pic>
      <p:sp>
        <p:nvSpPr>
          <p:cNvPr id="63492" name="Text Box 4"/>
          <p:cNvSpPr txBox="1">
            <a:spLocks noChangeArrowheads="1"/>
          </p:cNvSpPr>
          <p:nvPr/>
        </p:nvSpPr>
        <p:spPr bwMode="auto">
          <a:xfrm>
            <a:off x="6096000" y="2286000"/>
            <a:ext cx="2743200" cy="3530600"/>
          </a:xfrm>
          <a:prstGeom prst="rect">
            <a:avLst/>
          </a:prstGeom>
          <a:noFill/>
          <a:ln w="12700">
            <a:noFill/>
            <a:miter lim="800000"/>
            <a:headEnd/>
            <a:tailEnd/>
          </a:ln>
          <a:effectLst/>
        </p:spPr>
        <p:txBody>
          <a:bodyPr>
            <a:spAutoFit/>
          </a:bodyPr>
          <a:lstStyle/>
          <a:p>
            <a:pPr eaLnBrk="0" hangingPunct="0">
              <a:spcBef>
                <a:spcPct val="50000"/>
              </a:spcBef>
            </a:pPr>
            <a:r>
              <a:rPr lang="en-US" b="1"/>
              <a:t>500 circular and 500 triangular data points.</a:t>
            </a:r>
          </a:p>
          <a:p>
            <a:pPr eaLnBrk="0" hangingPunct="0">
              <a:spcBef>
                <a:spcPct val="50000"/>
              </a:spcBef>
            </a:pPr>
            <a:endParaRPr lang="en-US" b="1"/>
          </a:p>
          <a:p>
            <a:pPr eaLnBrk="0" hangingPunct="0">
              <a:spcBef>
                <a:spcPct val="50000"/>
              </a:spcBef>
            </a:pPr>
            <a:r>
              <a:rPr lang="en-US" b="1"/>
              <a:t>Circular points:</a:t>
            </a:r>
          </a:p>
          <a:p>
            <a:pPr eaLnBrk="0" hangingPunct="0">
              <a:spcBef>
                <a:spcPct val="50000"/>
              </a:spcBef>
            </a:pPr>
            <a:r>
              <a:rPr lang="en-US" b="1"/>
              <a:t>0.5 </a:t>
            </a:r>
            <a:r>
              <a:rPr lang="en-US" b="1">
                <a:sym typeface="Symbol" pitchFamily="18" charset="2"/>
              </a:rPr>
              <a:t> sqrt(x</a:t>
            </a:r>
            <a:r>
              <a:rPr lang="en-US" b="1" baseline="-25000">
                <a:sym typeface="Symbol" pitchFamily="18" charset="2"/>
              </a:rPr>
              <a:t>1</a:t>
            </a:r>
            <a:r>
              <a:rPr lang="en-US" b="1" baseline="30000">
                <a:sym typeface="Symbol" pitchFamily="18" charset="2"/>
              </a:rPr>
              <a:t>2</a:t>
            </a:r>
            <a:r>
              <a:rPr lang="en-US" b="1">
                <a:sym typeface="Symbol" pitchFamily="18" charset="2"/>
              </a:rPr>
              <a:t>+x</a:t>
            </a:r>
            <a:r>
              <a:rPr lang="en-US" b="1" baseline="-25000">
                <a:sym typeface="Symbol" pitchFamily="18" charset="2"/>
              </a:rPr>
              <a:t>2</a:t>
            </a:r>
            <a:r>
              <a:rPr lang="en-US" b="1" baseline="30000">
                <a:sym typeface="Symbol" pitchFamily="18" charset="2"/>
              </a:rPr>
              <a:t>2</a:t>
            </a:r>
            <a:r>
              <a:rPr lang="en-US" b="1">
                <a:sym typeface="Symbol" pitchFamily="18" charset="2"/>
              </a:rPr>
              <a:t>)  1</a:t>
            </a:r>
            <a:endParaRPr lang="en-US" b="1"/>
          </a:p>
          <a:p>
            <a:pPr eaLnBrk="0" hangingPunct="0">
              <a:spcBef>
                <a:spcPct val="50000"/>
              </a:spcBef>
            </a:pPr>
            <a:endParaRPr lang="en-US" b="1"/>
          </a:p>
          <a:p>
            <a:pPr eaLnBrk="0" hangingPunct="0">
              <a:spcBef>
                <a:spcPct val="50000"/>
              </a:spcBef>
            </a:pPr>
            <a:r>
              <a:rPr lang="en-US" b="1"/>
              <a:t>Triangular points:</a:t>
            </a:r>
          </a:p>
          <a:p>
            <a:pPr eaLnBrk="0" hangingPunct="0">
              <a:spcBef>
                <a:spcPct val="50000"/>
              </a:spcBef>
            </a:pPr>
            <a:r>
              <a:rPr lang="en-US" b="1">
                <a:sym typeface="Symbol" pitchFamily="18" charset="2"/>
              </a:rPr>
              <a:t>sqrt(x</a:t>
            </a:r>
            <a:r>
              <a:rPr lang="en-US" b="1" baseline="-25000">
                <a:sym typeface="Symbol" pitchFamily="18" charset="2"/>
              </a:rPr>
              <a:t>1</a:t>
            </a:r>
            <a:r>
              <a:rPr lang="en-US" b="1" baseline="30000">
                <a:sym typeface="Symbol" pitchFamily="18" charset="2"/>
              </a:rPr>
              <a:t>2</a:t>
            </a:r>
            <a:r>
              <a:rPr lang="en-US" b="1">
                <a:sym typeface="Symbol" pitchFamily="18" charset="2"/>
              </a:rPr>
              <a:t>+x</a:t>
            </a:r>
            <a:r>
              <a:rPr lang="en-US" b="1" baseline="-25000">
                <a:sym typeface="Symbol" pitchFamily="18" charset="2"/>
              </a:rPr>
              <a:t>2</a:t>
            </a:r>
            <a:r>
              <a:rPr lang="en-US" b="1" baseline="30000">
                <a:sym typeface="Symbol" pitchFamily="18" charset="2"/>
              </a:rPr>
              <a:t>2</a:t>
            </a:r>
            <a:r>
              <a:rPr lang="en-US" b="1">
                <a:sym typeface="Symbol" pitchFamily="18" charset="2"/>
              </a:rPr>
              <a:t>) &gt; 0.5 or</a:t>
            </a:r>
          </a:p>
          <a:p>
            <a:pPr eaLnBrk="0" hangingPunct="0">
              <a:spcBef>
                <a:spcPct val="50000"/>
              </a:spcBef>
            </a:pPr>
            <a:r>
              <a:rPr lang="en-US" b="1">
                <a:sym typeface="Symbol" pitchFamily="18" charset="2"/>
              </a:rPr>
              <a:t>sqrt(x</a:t>
            </a:r>
            <a:r>
              <a:rPr lang="en-US" b="1" baseline="-25000">
                <a:sym typeface="Symbol" pitchFamily="18" charset="2"/>
              </a:rPr>
              <a:t>1</a:t>
            </a:r>
            <a:r>
              <a:rPr lang="en-US" b="1" baseline="30000">
                <a:sym typeface="Symbol" pitchFamily="18" charset="2"/>
              </a:rPr>
              <a:t>2</a:t>
            </a:r>
            <a:r>
              <a:rPr lang="en-US" b="1">
                <a:sym typeface="Symbol" pitchFamily="18" charset="2"/>
              </a:rPr>
              <a:t>+x</a:t>
            </a:r>
            <a:r>
              <a:rPr lang="en-US" b="1" baseline="-25000">
                <a:sym typeface="Symbol" pitchFamily="18" charset="2"/>
              </a:rPr>
              <a:t>2</a:t>
            </a:r>
            <a:r>
              <a:rPr lang="en-US" b="1" baseline="30000">
                <a:sym typeface="Symbol" pitchFamily="18" charset="2"/>
              </a:rPr>
              <a:t>2</a:t>
            </a:r>
            <a:r>
              <a:rPr lang="en-US" b="1">
                <a:sym typeface="Symbol" pitchFamily="18" charset="2"/>
              </a:rPr>
              <a:t>) &lt; 1</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Underfitting and Overfitting</a:t>
            </a:r>
          </a:p>
        </p:txBody>
      </p:sp>
      <p:pic>
        <p:nvPicPr>
          <p:cNvPr id="64515" name="Picture 3"/>
          <p:cNvPicPr>
            <a:picLocks noChangeAspect="1" noChangeArrowheads="1"/>
          </p:cNvPicPr>
          <p:nvPr/>
        </p:nvPicPr>
        <p:blipFill>
          <a:blip r:embed="rId2" cstate="print"/>
          <a:srcRect/>
          <a:stretch>
            <a:fillRect/>
          </a:stretch>
        </p:blipFill>
        <p:spPr bwMode="auto">
          <a:xfrm>
            <a:off x="609600" y="1447800"/>
            <a:ext cx="6096000" cy="4572000"/>
          </a:xfrm>
          <a:prstGeom prst="rect">
            <a:avLst/>
          </a:prstGeom>
          <a:noFill/>
          <a:ln w="12700">
            <a:noFill/>
            <a:miter lim="800000"/>
            <a:headEnd/>
            <a:tailEnd/>
          </a:ln>
          <a:effectLst/>
        </p:spPr>
      </p:pic>
      <p:sp>
        <p:nvSpPr>
          <p:cNvPr id="64516" name="Line 4"/>
          <p:cNvSpPr>
            <a:spLocks noChangeShapeType="1"/>
          </p:cNvSpPr>
          <p:nvPr/>
        </p:nvSpPr>
        <p:spPr bwMode="auto">
          <a:xfrm>
            <a:off x="4267200" y="1600200"/>
            <a:ext cx="0" cy="4114800"/>
          </a:xfrm>
          <a:prstGeom prst="line">
            <a:avLst/>
          </a:prstGeom>
          <a:noFill/>
          <a:ln w="25400">
            <a:solidFill>
              <a:srgbClr val="800000"/>
            </a:solidFill>
            <a:prstDash val="dash"/>
            <a:round/>
            <a:headEnd/>
            <a:tailEnd/>
          </a:ln>
          <a:effectLst/>
        </p:spPr>
        <p:txBody>
          <a:bodyPr/>
          <a:lstStyle/>
          <a:p>
            <a:endParaRPr lang="en-US"/>
          </a:p>
        </p:txBody>
      </p:sp>
      <p:sp>
        <p:nvSpPr>
          <p:cNvPr id="64517" name="Text Box 5"/>
          <p:cNvSpPr txBox="1">
            <a:spLocks noChangeArrowheads="1"/>
          </p:cNvSpPr>
          <p:nvPr/>
        </p:nvSpPr>
        <p:spPr bwMode="auto">
          <a:xfrm>
            <a:off x="4343400" y="1828800"/>
            <a:ext cx="1600200" cy="366713"/>
          </a:xfrm>
          <a:prstGeom prst="rect">
            <a:avLst/>
          </a:prstGeom>
          <a:noFill/>
          <a:ln w="12700">
            <a:noFill/>
            <a:miter lim="800000"/>
            <a:headEnd/>
            <a:tailEnd/>
          </a:ln>
          <a:effectLst/>
        </p:spPr>
        <p:txBody>
          <a:bodyPr>
            <a:spAutoFit/>
          </a:bodyPr>
          <a:lstStyle/>
          <a:p>
            <a:pPr eaLnBrk="0" hangingPunct="0">
              <a:spcBef>
                <a:spcPct val="50000"/>
              </a:spcBef>
            </a:pPr>
            <a:r>
              <a:rPr lang="en-US" b="1"/>
              <a:t>Overfitting</a:t>
            </a:r>
            <a:endParaRPr lang="en-US" b="1">
              <a:sym typeface="Symbol" pitchFamily="18" charset="2"/>
            </a:endParaRPr>
          </a:p>
        </p:txBody>
      </p:sp>
      <p:sp>
        <p:nvSpPr>
          <p:cNvPr id="64518" name="Text Box 6"/>
          <p:cNvSpPr txBox="1">
            <a:spLocks noChangeArrowheads="1"/>
          </p:cNvSpPr>
          <p:nvPr/>
        </p:nvSpPr>
        <p:spPr bwMode="auto">
          <a:xfrm>
            <a:off x="457200" y="6096000"/>
            <a:ext cx="8458200" cy="366713"/>
          </a:xfrm>
          <a:prstGeom prst="rect">
            <a:avLst/>
          </a:prstGeom>
          <a:noFill/>
          <a:ln w="12700">
            <a:noFill/>
            <a:miter lim="800000"/>
            <a:headEnd/>
            <a:tailEnd/>
          </a:ln>
          <a:effectLst/>
        </p:spPr>
        <p:txBody>
          <a:bodyPr>
            <a:spAutoFit/>
          </a:bodyPr>
          <a:lstStyle/>
          <a:p>
            <a:pPr eaLnBrk="0" hangingPunct="0">
              <a:spcBef>
                <a:spcPct val="50000"/>
              </a:spcBef>
            </a:pPr>
            <a:r>
              <a:rPr lang="en-US" b="1"/>
              <a:t>Underfitting</a:t>
            </a:r>
            <a:r>
              <a:rPr lang="en-US"/>
              <a:t>: when model is too simple, both training and test errors are large </a:t>
            </a:r>
            <a:endParaRPr lang="en-US">
              <a:sym typeface="Symbol" pitchFamily="18" charset="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Overfitting due to Noise </a:t>
            </a:r>
          </a:p>
        </p:txBody>
      </p:sp>
      <p:pic>
        <p:nvPicPr>
          <p:cNvPr id="65539" name="Picture 3"/>
          <p:cNvPicPr>
            <a:picLocks noChangeAspect="1" noChangeArrowheads="1"/>
          </p:cNvPicPr>
          <p:nvPr/>
        </p:nvPicPr>
        <p:blipFill>
          <a:blip r:embed="rId2" cstate="print"/>
          <a:srcRect t="4819" b="3615"/>
          <a:stretch>
            <a:fillRect/>
          </a:stretch>
        </p:blipFill>
        <p:spPr bwMode="auto">
          <a:xfrm>
            <a:off x="1295400" y="1524000"/>
            <a:ext cx="6324600" cy="4343400"/>
          </a:xfrm>
          <a:prstGeom prst="rect">
            <a:avLst/>
          </a:prstGeom>
          <a:noFill/>
          <a:ln w="12700">
            <a:noFill/>
            <a:miter lim="800000"/>
            <a:headEnd/>
            <a:tailEnd/>
          </a:ln>
          <a:effectLst/>
        </p:spPr>
      </p:pic>
      <p:sp>
        <p:nvSpPr>
          <p:cNvPr id="65540" name="Text Box 4"/>
          <p:cNvSpPr txBox="1">
            <a:spLocks noChangeArrowheads="1"/>
          </p:cNvSpPr>
          <p:nvPr/>
        </p:nvSpPr>
        <p:spPr bwMode="auto">
          <a:xfrm>
            <a:off x="1676400" y="6172200"/>
            <a:ext cx="5791200" cy="366713"/>
          </a:xfrm>
          <a:prstGeom prst="rect">
            <a:avLst/>
          </a:prstGeom>
          <a:noFill/>
          <a:ln w="12700">
            <a:noFill/>
            <a:miter lim="800000"/>
            <a:headEnd/>
            <a:tailEnd/>
          </a:ln>
          <a:effectLst/>
        </p:spPr>
        <p:txBody>
          <a:bodyPr>
            <a:spAutoFit/>
          </a:bodyPr>
          <a:lstStyle/>
          <a:p>
            <a:pPr eaLnBrk="0" hangingPunct="0">
              <a:spcBef>
                <a:spcPct val="50000"/>
              </a:spcBef>
            </a:pPr>
            <a:r>
              <a:rPr lang="en-US" b="1"/>
              <a:t>Decision boundary is distorted by noise point</a:t>
            </a:r>
            <a:endParaRPr lang="en-US" b="1">
              <a:sym typeface="Symbol" pitchFamily="18" charset="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914400"/>
            <a:ext cx="8610600" cy="533400"/>
          </a:xfrm>
        </p:spPr>
        <p:txBody>
          <a:bodyPr/>
          <a:lstStyle/>
          <a:p>
            <a:r>
              <a:rPr lang="en-US"/>
              <a:t>Overfitting due to Insufficient Examples</a:t>
            </a:r>
          </a:p>
        </p:txBody>
      </p:sp>
      <p:sp>
        <p:nvSpPr>
          <p:cNvPr id="66563" name="Text Box 3"/>
          <p:cNvSpPr txBox="1">
            <a:spLocks noChangeArrowheads="1"/>
          </p:cNvSpPr>
          <p:nvPr/>
        </p:nvSpPr>
        <p:spPr bwMode="auto">
          <a:xfrm>
            <a:off x="609600" y="4724400"/>
            <a:ext cx="7620000" cy="1603375"/>
          </a:xfrm>
          <a:prstGeom prst="rect">
            <a:avLst/>
          </a:prstGeom>
          <a:noFill/>
          <a:ln w="12700">
            <a:noFill/>
            <a:miter lim="800000"/>
            <a:headEnd/>
            <a:tailEnd/>
          </a:ln>
          <a:effectLst/>
        </p:spPr>
        <p:txBody>
          <a:bodyPr>
            <a:spAutoFit/>
          </a:bodyPr>
          <a:lstStyle/>
          <a:p>
            <a:pPr eaLnBrk="0" hangingPunct="0">
              <a:spcBef>
                <a:spcPct val="50000"/>
              </a:spcBef>
            </a:pPr>
            <a:r>
              <a:rPr lang="en-US" b="1">
                <a:sym typeface="Symbol" pitchFamily="18" charset="2"/>
              </a:rPr>
              <a:t>Lack of data points in the lower half of the diagram makes it difficult to predict correctly the class labels of that region </a:t>
            </a:r>
          </a:p>
          <a:p>
            <a:pPr eaLnBrk="0" hangingPunct="0">
              <a:spcBef>
                <a:spcPct val="50000"/>
              </a:spcBef>
            </a:pPr>
            <a:r>
              <a:rPr lang="en-US" b="1"/>
              <a:t>- Insufficient number of training records in the region causes the decision tree to predict the test examples using other training records that are irrelevant to the classification task</a:t>
            </a:r>
            <a:endParaRPr lang="en-US" b="1">
              <a:sym typeface="Symbol" pitchFamily="18" charset="2"/>
            </a:endParaRPr>
          </a:p>
        </p:txBody>
      </p:sp>
      <p:pic>
        <p:nvPicPr>
          <p:cNvPr id="66564" name="Picture 4"/>
          <p:cNvPicPr>
            <a:picLocks noChangeAspect="1" noChangeArrowheads="1"/>
          </p:cNvPicPr>
          <p:nvPr>
            <p:ph idx="1"/>
          </p:nvPr>
        </p:nvPicPr>
        <p:blipFill>
          <a:blip r:embed="rId2" cstate="print"/>
          <a:srcRect l="7072" t="4857" r="5357" b="4857"/>
          <a:stretch>
            <a:fillRect/>
          </a:stretch>
        </p:blipFill>
        <p:spPr>
          <a:xfrm>
            <a:off x="1858963" y="1600200"/>
            <a:ext cx="4448175" cy="2998788"/>
          </a:xfrm>
          <a:noFill/>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Notes on Overfitting</a:t>
            </a:r>
          </a:p>
        </p:txBody>
      </p:sp>
      <p:sp>
        <p:nvSpPr>
          <p:cNvPr id="67587" name="Rectangle 3"/>
          <p:cNvSpPr>
            <a:spLocks noGrp="1" noChangeArrowheads="1"/>
          </p:cNvSpPr>
          <p:nvPr>
            <p:ph type="body" idx="1"/>
          </p:nvPr>
        </p:nvSpPr>
        <p:spPr/>
        <p:txBody>
          <a:bodyPr/>
          <a:lstStyle/>
          <a:p>
            <a:r>
              <a:rPr lang="en-US"/>
              <a:t>Overfitting results in decision trees that are more complex than necessary</a:t>
            </a:r>
          </a:p>
          <a:p>
            <a:endParaRPr lang="en-US"/>
          </a:p>
          <a:p>
            <a:r>
              <a:rPr lang="en-US"/>
              <a:t>Training error no longer provides a good estimate of how well the tree will perform on previously unseen records</a:t>
            </a:r>
          </a:p>
          <a:p>
            <a:endParaRPr lang="en-US"/>
          </a:p>
          <a:p>
            <a:r>
              <a:rPr lang="en-US"/>
              <a:t>Need new ways for estimating errors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Classification Using Distance</a:t>
            </a:r>
          </a:p>
        </p:txBody>
      </p:sp>
      <p:sp>
        <p:nvSpPr>
          <p:cNvPr id="214019" name="Rectangle 3"/>
          <p:cNvSpPr>
            <a:spLocks noGrp="1" noChangeArrowheads="1"/>
          </p:cNvSpPr>
          <p:nvPr>
            <p:ph type="body" idx="1"/>
          </p:nvPr>
        </p:nvSpPr>
        <p:spPr>
          <a:xfrm>
            <a:off x="609600" y="1447800"/>
            <a:ext cx="7924800" cy="4454525"/>
          </a:xfrm>
        </p:spPr>
        <p:txBody>
          <a:bodyPr/>
          <a:lstStyle/>
          <a:p>
            <a:pPr>
              <a:lnSpc>
                <a:spcPct val="90000"/>
              </a:lnSpc>
            </a:pPr>
            <a:r>
              <a:rPr lang="en-US"/>
              <a:t>Place items in class to which  they are “closest”.</a:t>
            </a:r>
          </a:p>
          <a:p>
            <a:pPr>
              <a:lnSpc>
                <a:spcPct val="90000"/>
              </a:lnSpc>
            </a:pPr>
            <a:r>
              <a:rPr lang="en-US"/>
              <a:t>Must determine distance between an item and a class.</a:t>
            </a:r>
          </a:p>
          <a:p>
            <a:pPr>
              <a:lnSpc>
                <a:spcPct val="90000"/>
              </a:lnSpc>
            </a:pPr>
            <a:r>
              <a:rPr lang="en-US"/>
              <a:t>Classes represented by</a:t>
            </a:r>
          </a:p>
          <a:p>
            <a:pPr lvl="1">
              <a:lnSpc>
                <a:spcPct val="90000"/>
              </a:lnSpc>
            </a:pPr>
            <a:r>
              <a:rPr lang="en-US" sz="2800" b="1" i="1">
                <a:solidFill>
                  <a:schemeClr val="tx2"/>
                </a:solidFill>
              </a:rPr>
              <a:t>Centroid:</a:t>
            </a:r>
            <a:r>
              <a:rPr lang="en-US" sz="2800"/>
              <a:t> Central value.</a:t>
            </a:r>
          </a:p>
          <a:p>
            <a:pPr lvl="1">
              <a:lnSpc>
                <a:spcPct val="90000"/>
              </a:lnSpc>
            </a:pPr>
            <a:r>
              <a:rPr lang="en-US" sz="2800" b="1" i="1">
                <a:solidFill>
                  <a:schemeClr val="tx2"/>
                </a:solidFill>
              </a:rPr>
              <a:t>Medoid:</a:t>
            </a:r>
            <a:r>
              <a:rPr lang="en-US" sz="2800" b="1" i="1">
                <a:solidFill>
                  <a:schemeClr val="accent2"/>
                </a:solidFill>
              </a:rPr>
              <a:t> </a:t>
            </a:r>
            <a:r>
              <a:rPr lang="en-US" sz="2800"/>
              <a:t> Representative point.</a:t>
            </a:r>
          </a:p>
          <a:p>
            <a:pPr lvl="1">
              <a:lnSpc>
                <a:spcPct val="90000"/>
              </a:lnSpc>
            </a:pPr>
            <a:r>
              <a:rPr lang="en-US" sz="2800"/>
              <a:t>Individual points</a:t>
            </a:r>
          </a:p>
          <a:p>
            <a:pPr>
              <a:lnSpc>
                <a:spcPct val="90000"/>
              </a:lnSpc>
            </a:pPr>
            <a:r>
              <a:rPr lang="en-US" sz="3200"/>
              <a:t>Algorithm: KNN</a:t>
            </a:r>
          </a:p>
          <a:p>
            <a:pPr>
              <a:lnSpc>
                <a:spcPct val="90000"/>
              </a:lnSpc>
            </a:pP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Estimating Generalization Errors</a:t>
            </a:r>
          </a:p>
        </p:txBody>
      </p:sp>
      <p:sp>
        <p:nvSpPr>
          <p:cNvPr id="68611" name="Rectangle 3"/>
          <p:cNvSpPr>
            <a:spLocks noGrp="1" noChangeArrowheads="1"/>
          </p:cNvSpPr>
          <p:nvPr>
            <p:ph type="body" idx="1"/>
          </p:nvPr>
        </p:nvSpPr>
        <p:spPr/>
        <p:txBody>
          <a:bodyPr/>
          <a:lstStyle/>
          <a:p>
            <a:pPr>
              <a:lnSpc>
                <a:spcPct val="80000"/>
              </a:lnSpc>
            </a:pPr>
            <a:r>
              <a:rPr lang="en-US" sz="2400">
                <a:solidFill>
                  <a:srgbClr val="FF0000"/>
                </a:solidFill>
              </a:rPr>
              <a:t>Re-substitution errors:</a:t>
            </a:r>
            <a:r>
              <a:rPr lang="en-US" sz="2400"/>
              <a:t> error on training (</a:t>
            </a:r>
            <a:r>
              <a:rPr lang="en-US" sz="2400">
                <a:sym typeface="Symbol" pitchFamily="18" charset="2"/>
              </a:rPr>
              <a:t> </a:t>
            </a:r>
            <a:r>
              <a:rPr lang="en-US" sz="2400"/>
              <a:t>e(t) )</a:t>
            </a:r>
          </a:p>
          <a:p>
            <a:pPr>
              <a:lnSpc>
                <a:spcPct val="80000"/>
              </a:lnSpc>
            </a:pPr>
            <a:r>
              <a:rPr lang="en-US" sz="2400">
                <a:solidFill>
                  <a:srgbClr val="FF0000"/>
                </a:solidFill>
              </a:rPr>
              <a:t>Generalization errors:</a:t>
            </a:r>
            <a:r>
              <a:rPr lang="en-US" sz="2400"/>
              <a:t> error on testing (</a:t>
            </a:r>
            <a:r>
              <a:rPr lang="en-US" sz="2400">
                <a:sym typeface="Symbol" pitchFamily="18" charset="2"/>
              </a:rPr>
              <a:t></a:t>
            </a:r>
            <a:r>
              <a:rPr lang="en-US" sz="2400"/>
              <a:t> e’(t))</a:t>
            </a:r>
          </a:p>
          <a:p>
            <a:pPr lvl="4">
              <a:lnSpc>
                <a:spcPct val="80000"/>
              </a:lnSpc>
            </a:pPr>
            <a:endParaRPr lang="en-US" sz="500"/>
          </a:p>
          <a:p>
            <a:pPr>
              <a:lnSpc>
                <a:spcPct val="80000"/>
              </a:lnSpc>
            </a:pPr>
            <a:r>
              <a:rPr lang="en-US" sz="2400"/>
              <a:t>Methods for estimating generalization errors:</a:t>
            </a:r>
          </a:p>
          <a:p>
            <a:pPr lvl="1">
              <a:lnSpc>
                <a:spcPct val="80000"/>
              </a:lnSpc>
            </a:pPr>
            <a:r>
              <a:rPr lang="en-US" sz="2000">
                <a:solidFill>
                  <a:srgbClr val="FF0000"/>
                </a:solidFill>
              </a:rPr>
              <a:t>Optimistic approach:</a:t>
            </a:r>
            <a:r>
              <a:rPr lang="en-US" sz="2000"/>
              <a:t>  e’(t) = e(t)</a:t>
            </a:r>
          </a:p>
          <a:p>
            <a:pPr lvl="1">
              <a:lnSpc>
                <a:spcPct val="80000"/>
              </a:lnSpc>
            </a:pPr>
            <a:r>
              <a:rPr lang="en-US" sz="2000">
                <a:solidFill>
                  <a:srgbClr val="FF0000"/>
                </a:solidFill>
              </a:rPr>
              <a:t>Pessimistic approach:</a:t>
            </a:r>
            <a:r>
              <a:rPr lang="en-US" sz="2000"/>
              <a:t> </a:t>
            </a:r>
          </a:p>
          <a:p>
            <a:pPr lvl="2">
              <a:lnSpc>
                <a:spcPct val="80000"/>
              </a:lnSpc>
            </a:pPr>
            <a:r>
              <a:rPr lang="en-US" sz="1800"/>
              <a:t>  For each leaf node: e’(t) = (e(t)+0.5) </a:t>
            </a:r>
          </a:p>
          <a:p>
            <a:pPr lvl="2">
              <a:lnSpc>
                <a:spcPct val="80000"/>
              </a:lnSpc>
            </a:pPr>
            <a:r>
              <a:rPr lang="en-US" sz="1800"/>
              <a:t>  Total errors: e’(T) = </a:t>
            </a:r>
            <a:r>
              <a:rPr lang="en-US" sz="1800">
                <a:sym typeface="Symbol" pitchFamily="18" charset="2"/>
              </a:rPr>
              <a:t>e(T) + N  0.5 (N: number of leaf nodes)</a:t>
            </a:r>
          </a:p>
          <a:p>
            <a:pPr lvl="2">
              <a:lnSpc>
                <a:spcPct val="80000"/>
              </a:lnSpc>
            </a:pPr>
            <a:r>
              <a:rPr lang="en-US" sz="1800">
                <a:sym typeface="Symbol" pitchFamily="18" charset="2"/>
              </a:rPr>
              <a:t>  For a tree with 30 leaf nodes and 10 errors on training </a:t>
            </a:r>
            <a:br>
              <a:rPr lang="en-US" sz="1800">
                <a:sym typeface="Symbol" pitchFamily="18" charset="2"/>
              </a:rPr>
            </a:br>
            <a:r>
              <a:rPr lang="en-US" sz="1800">
                <a:sym typeface="Symbol" pitchFamily="18" charset="2"/>
              </a:rPr>
              <a:t>    (out of 1000 instances):</a:t>
            </a:r>
            <a:br>
              <a:rPr lang="en-US" sz="1800">
                <a:sym typeface="Symbol" pitchFamily="18" charset="2"/>
              </a:rPr>
            </a:br>
            <a:r>
              <a:rPr lang="en-US" sz="1800">
                <a:sym typeface="Symbol" pitchFamily="18" charset="2"/>
              </a:rPr>
              <a:t>          Training error = 10/1000 = 1%</a:t>
            </a:r>
          </a:p>
          <a:p>
            <a:pPr lvl="2">
              <a:lnSpc>
                <a:spcPct val="80000"/>
              </a:lnSpc>
              <a:buFont typeface="Wingdings" pitchFamily="2" charset="2"/>
              <a:buNone/>
            </a:pPr>
            <a:r>
              <a:rPr lang="en-US" sz="1800">
                <a:sym typeface="Symbol" pitchFamily="18" charset="2"/>
              </a:rPr>
              <a:t>          Generalization error = (10 + 300.5)/1000 = 2.5%</a:t>
            </a:r>
          </a:p>
          <a:p>
            <a:pPr lvl="1">
              <a:lnSpc>
                <a:spcPct val="80000"/>
              </a:lnSpc>
            </a:pPr>
            <a:r>
              <a:rPr lang="en-US" sz="2000">
                <a:solidFill>
                  <a:srgbClr val="FF0000"/>
                </a:solidFill>
                <a:sym typeface="Symbol" pitchFamily="18" charset="2"/>
              </a:rPr>
              <a:t>Reduced error pruning (REP):</a:t>
            </a:r>
          </a:p>
          <a:p>
            <a:pPr lvl="2">
              <a:lnSpc>
                <a:spcPct val="80000"/>
              </a:lnSpc>
            </a:pPr>
            <a:r>
              <a:rPr lang="en-US" sz="1800">
                <a:sym typeface="Symbol" pitchFamily="18" charset="2"/>
              </a:rPr>
              <a:t> uses validation data set to estimate generalization</a:t>
            </a:r>
            <a:br>
              <a:rPr lang="en-US" sz="1800">
                <a:sym typeface="Symbol" pitchFamily="18" charset="2"/>
              </a:rPr>
            </a:br>
            <a:r>
              <a:rPr lang="en-US" sz="1800">
                <a:sym typeface="Symbol" pitchFamily="18" charset="2"/>
              </a:rPr>
              <a:t>    error</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Occam’s Razor</a:t>
            </a:r>
          </a:p>
        </p:txBody>
      </p:sp>
      <p:sp>
        <p:nvSpPr>
          <p:cNvPr id="69635" name="Rectangle 3"/>
          <p:cNvSpPr>
            <a:spLocks noGrp="1" noChangeArrowheads="1"/>
          </p:cNvSpPr>
          <p:nvPr>
            <p:ph type="body" idx="1"/>
          </p:nvPr>
        </p:nvSpPr>
        <p:spPr/>
        <p:txBody>
          <a:bodyPr/>
          <a:lstStyle/>
          <a:p>
            <a:r>
              <a:rPr lang="en-US"/>
              <a:t>Given two models of similar generalization errors,  one should prefer the simpler model over the more complex model</a:t>
            </a:r>
          </a:p>
          <a:p>
            <a:endParaRPr lang="en-US"/>
          </a:p>
          <a:p>
            <a:r>
              <a:rPr lang="en-US"/>
              <a:t> For complex models, there is a greater chance that it was fitted accidentally by errors in data</a:t>
            </a:r>
          </a:p>
          <a:p>
            <a:endParaRPr lang="en-US"/>
          </a:p>
          <a:p>
            <a:r>
              <a:rPr lang="en-US"/>
              <a:t> Therefore, one should include model complexity when evaluating a model</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Minimum Description Length (MDL)</a:t>
            </a:r>
          </a:p>
        </p:txBody>
      </p:sp>
      <p:sp>
        <p:nvSpPr>
          <p:cNvPr id="70659" name="Rectangle 3"/>
          <p:cNvSpPr>
            <a:spLocks noGrp="1" noChangeArrowheads="1"/>
          </p:cNvSpPr>
          <p:nvPr>
            <p:ph type="body" idx="1"/>
          </p:nvPr>
        </p:nvSpPr>
        <p:spPr>
          <a:xfrm>
            <a:off x="503238" y="4186238"/>
            <a:ext cx="8140700" cy="2214562"/>
          </a:xfrm>
        </p:spPr>
        <p:txBody>
          <a:bodyPr/>
          <a:lstStyle/>
          <a:p>
            <a:pPr>
              <a:lnSpc>
                <a:spcPct val="90000"/>
              </a:lnSpc>
            </a:pPr>
            <a:r>
              <a:rPr lang="en-US" sz="2000">
                <a:solidFill>
                  <a:srgbClr val="FF0000"/>
                </a:solidFill>
              </a:rPr>
              <a:t>Cost(Model,Data) = Cost(Data|Model) + Cost(Model)</a:t>
            </a:r>
          </a:p>
          <a:p>
            <a:pPr lvl="1">
              <a:lnSpc>
                <a:spcPct val="90000"/>
              </a:lnSpc>
            </a:pPr>
            <a:r>
              <a:rPr lang="en-US" sz="1800"/>
              <a:t>Cost is the number of bits needed for encoding.</a:t>
            </a:r>
          </a:p>
          <a:p>
            <a:pPr lvl="1">
              <a:lnSpc>
                <a:spcPct val="90000"/>
              </a:lnSpc>
            </a:pPr>
            <a:r>
              <a:rPr lang="en-US" sz="1800"/>
              <a:t>Search for the least costly model.</a:t>
            </a:r>
          </a:p>
          <a:p>
            <a:pPr>
              <a:lnSpc>
                <a:spcPct val="90000"/>
              </a:lnSpc>
            </a:pPr>
            <a:r>
              <a:rPr lang="en-US" sz="2000"/>
              <a:t>Cost(Data|Model) encodes the misclassification errors.</a:t>
            </a:r>
          </a:p>
          <a:p>
            <a:pPr>
              <a:lnSpc>
                <a:spcPct val="90000"/>
              </a:lnSpc>
            </a:pPr>
            <a:r>
              <a:rPr lang="en-US" sz="2000"/>
              <a:t>Cost(Model) uses node encoding (number of children) plus splitting condition encoding.</a:t>
            </a:r>
          </a:p>
        </p:txBody>
      </p:sp>
      <p:graphicFrame>
        <p:nvGraphicFramePr>
          <p:cNvPr id="70660" name="Object 4"/>
          <p:cNvGraphicFramePr>
            <a:graphicFrameLocks noChangeAspect="1"/>
          </p:cNvGraphicFramePr>
          <p:nvPr/>
        </p:nvGraphicFramePr>
        <p:xfrm>
          <a:off x="2209800" y="1479550"/>
          <a:ext cx="4392613" cy="2406650"/>
        </p:xfrm>
        <a:graphic>
          <a:graphicData uri="http://schemas.openxmlformats.org/presentationml/2006/ole">
            <p:oleObj spid="_x0000_s70660" name="VISIO" r:id="rId3" imgW="6346800" imgH="3477960" progId="Visio.Drawing.6">
              <p:embed/>
            </p:oleObj>
          </a:graphicData>
        </a:graphic>
      </p:graphicFrame>
      <p:graphicFrame>
        <p:nvGraphicFramePr>
          <p:cNvPr id="70661" name="Object 5"/>
          <p:cNvGraphicFramePr>
            <a:graphicFrameLocks noChangeAspect="1"/>
          </p:cNvGraphicFramePr>
          <p:nvPr/>
        </p:nvGraphicFramePr>
        <p:xfrm>
          <a:off x="685800" y="1555750"/>
          <a:ext cx="1131888" cy="2133600"/>
        </p:xfrm>
        <a:graphic>
          <a:graphicData uri="http://schemas.openxmlformats.org/presentationml/2006/ole">
            <p:oleObj spid="_x0000_s70661" name="Worksheet" r:id="rId4" imgW="1229106" imgH="2314854" progId="Excel.Sheet.8">
              <p:embed/>
            </p:oleObj>
          </a:graphicData>
        </a:graphic>
      </p:graphicFrame>
      <p:graphicFrame>
        <p:nvGraphicFramePr>
          <p:cNvPr id="70662" name="Object 6"/>
          <p:cNvGraphicFramePr>
            <a:graphicFrameLocks noChangeAspect="1"/>
          </p:cNvGraphicFramePr>
          <p:nvPr/>
        </p:nvGraphicFramePr>
        <p:xfrm>
          <a:off x="7239000" y="1708150"/>
          <a:ext cx="1131888" cy="2133600"/>
        </p:xfrm>
        <a:graphic>
          <a:graphicData uri="http://schemas.openxmlformats.org/presentationml/2006/ole">
            <p:oleObj spid="_x0000_s70662" name="Worksheet" r:id="rId5" imgW="1229106" imgH="2314854" progId="Excel.Sheet.8">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How to Address Overfitting</a:t>
            </a:r>
          </a:p>
        </p:txBody>
      </p:sp>
      <p:sp>
        <p:nvSpPr>
          <p:cNvPr id="71683" name="Rectangle 3"/>
          <p:cNvSpPr>
            <a:spLocks noGrp="1" noChangeArrowheads="1"/>
          </p:cNvSpPr>
          <p:nvPr>
            <p:ph type="body" idx="1"/>
          </p:nvPr>
        </p:nvSpPr>
        <p:spPr>
          <a:xfrm>
            <a:off x="228600" y="1447800"/>
            <a:ext cx="8763000" cy="5181600"/>
          </a:xfrm>
        </p:spPr>
        <p:txBody>
          <a:bodyPr/>
          <a:lstStyle/>
          <a:p>
            <a:r>
              <a:rPr lang="en-US" sz="2400">
                <a:solidFill>
                  <a:srgbClr val="FF0000"/>
                </a:solidFill>
              </a:rPr>
              <a:t>Pre-Pruning (Early Stopping Rule)</a:t>
            </a:r>
          </a:p>
          <a:p>
            <a:pPr lvl="1"/>
            <a:r>
              <a:rPr lang="en-US" sz="2000"/>
              <a:t>Stop the algorithm before it becomes a fully-grown tree</a:t>
            </a:r>
          </a:p>
          <a:p>
            <a:pPr lvl="1"/>
            <a:r>
              <a:rPr lang="en-US" sz="2000"/>
              <a:t>Typical stopping conditions for a node:</a:t>
            </a:r>
          </a:p>
          <a:p>
            <a:pPr lvl="2"/>
            <a:r>
              <a:rPr lang="en-US" sz="1800"/>
              <a:t> Stop if all instances belong to the same class</a:t>
            </a:r>
          </a:p>
          <a:p>
            <a:pPr lvl="2"/>
            <a:r>
              <a:rPr lang="en-US" sz="1800"/>
              <a:t> Stop if all the attribute values are the same</a:t>
            </a:r>
          </a:p>
          <a:p>
            <a:pPr lvl="1"/>
            <a:r>
              <a:rPr lang="en-US" sz="2000"/>
              <a:t>More restrictive conditions:</a:t>
            </a:r>
          </a:p>
          <a:p>
            <a:pPr lvl="2"/>
            <a:r>
              <a:rPr lang="en-US" sz="1800"/>
              <a:t> Stop if number of instances is less than some user-specified threshold</a:t>
            </a:r>
          </a:p>
          <a:p>
            <a:pPr lvl="2"/>
            <a:r>
              <a:rPr lang="en-US" sz="1800"/>
              <a:t> Stop if class distribution of instances are independent of the available features (e.g., using </a:t>
            </a:r>
            <a:r>
              <a:rPr lang="en-US" sz="1800">
                <a:sym typeface="Symbol" pitchFamily="18" charset="2"/>
              </a:rPr>
              <a:t></a:t>
            </a:r>
            <a:r>
              <a:rPr lang="en-US" sz="1800" baseline="30000">
                <a:sym typeface="Symbol" pitchFamily="18" charset="2"/>
              </a:rPr>
              <a:t> 2</a:t>
            </a:r>
            <a:r>
              <a:rPr lang="en-US" sz="1800">
                <a:sym typeface="Symbol" pitchFamily="18" charset="2"/>
              </a:rPr>
              <a:t> test)</a:t>
            </a:r>
            <a:endParaRPr lang="en-US" sz="1800" baseline="30000"/>
          </a:p>
          <a:p>
            <a:pPr lvl="2"/>
            <a:r>
              <a:rPr lang="en-US" sz="1800"/>
              <a:t> Stop if expanding the current node does not improve impurity</a:t>
            </a:r>
            <a:br>
              <a:rPr lang="en-US" sz="1800"/>
            </a:br>
            <a:r>
              <a:rPr lang="en-US" sz="1800"/>
              <a:t>    measures (e.g., Gini or information gain).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How to Address Overfitting…</a:t>
            </a:r>
          </a:p>
        </p:txBody>
      </p:sp>
      <p:sp>
        <p:nvSpPr>
          <p:cNvPr id="72707" name="Rectangle 3"/>
          <p:cNvSpPr>
            <a:spLocks noGrp="1" noChangeArrowheads="1"/>
          </p:cNvSpPr>
          <p:nvPr>
            <p:ph type="body" idx="1"/>
          </p:nvPr>
        </p:nvSpPr>
        <p:spPr/>
        <p:txBody>
          <a:bodyPr/>
          <a:lstStyle/>
          <a:p>
            <a:r>
              <a:rPr lang="en-US">
                <a:solidFill>
                  <a:srgbClr val="FF0000"/>
                </a:solidFill>
              </a:rPr>
              <a:t>Post-pruning</a:t>
            </a:r>
          </a:p>
          <a:p>
            <a:pPr lvl="1"/>
            <a:r>
              <a:rPr lang="en-US"/>
              <a:t>Grow decision tree to its entirety</a:t>
            </a:r>
          </a:p>
          <a:p>
            <a:pPr lvl="1"/>
            <a:r>
              <a:rPr lang="en-US"/>
              <a:t>Trim the nodes of the decision tree in a bottom-up fashion</a:t>
            </a:r>
          </a:p>
          <a:p>
            <a:pPr lvl="1"/>
            <a:r>
              <a:rPr lang="en-US"/>
              <a:t>If generalization error improves after trimming, replace sub-tree by a leaf node.</a:t>
            </a:r>
          </a:p>
          <a:p>
            <a:pPr lvl="1"/>
            <a:r>
              <a:rPr lang="en-US"/>
              <a:t>Class label of leaf node is determined from majority class of instances in the sub-tree</a:t>
            </a:r>
          </a:p>
          <a:p>
            <a:pPr lvl="1"/>
            <a:r>
              <a:rPr lang="en-US"/>
              <a:t>Can use MDL for post-pruning</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Example of Post-Pruning</a:t>
            </a:r>
          </a:p>
        </p:txBody>
      </p:sp>
      <p:graphicFrame>
        <p:nvGraphicFramePr>
          <p:cNvPr id="73731" name="Object 3"/>
          <p:cNvGraphicFramePr>
            <a:graphicFrameLocks noChangeAspect="1"/>
          </p:cNvGraphicFramePr>
          <p:nvPr/>
        </p:nvGraphicFramePr>
        <p:xfrm>
          <a:off x="1524000" y="2971800"/>
          <a:ext cx="4689475" cy="2390775"/>
        </p:xfrm>
        <a:graphic>
          <a:graphicData uri="http://schemas.openxmlformats.org/presentationml/2006/ole">
            <p:oleObj spid="_x0000_s73731" name="VISIO" r:id="rId3" imgW="4689360" imgH="2390760" progId="Visio.Drawing.6">
              <p:embed/>
            </p:oleObj>
          </a:graphicData>
        </a:graphic>
      </p:graphicFrame>
      <p:graphicFrame>
        <p:nvGraphicFramePr>
          <p:cNvPr id="73797" name="Group 69"/>
          <p:cNvGraphicFramePr>
            <a:graphicFrameLocks noGrp="1"/>
          </p:cNvGraphicFramePr>
          <p:nvPr/>
        </p:nvGraphicFramePr>
        <p:xfrm>
          <a:off x="381000" y="1843088"/>
          <a:ext cx="2514600" cy="1219200"/>
        </p:xfrm>
        <a:graphic>
          <a:graphicData uri="http://schemas.openxmlformats.org/drawingml/2006/table">
            <a:tbl>
              <a:tblPr/>
              <a:tblGrid>
                <a:gridCol w="1976438"/>
                <a:gridCol w="538162"/>
              </a:tblGrid>
              <a:tr h="457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Error = 10/30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73745" name="Text Box 17"/>
          <p:cNvSpPr txBox="1">
            <a:spLocks noChangeArrowheads="1"/>
          </p:cNvSpPr>
          <p:nvPr/>
        </p:nvSpPr>
        <p:spPr bwMode="auto">
          <a:xfrm>
            <a:off x="4572000" y="1385888"/>
            <a:ext cx="4648200" cy="2430462"/>
          </a:xfrm>
          <a:prstGeom prst="rect">
            <a:avLst/>
          </a:prstGeom>
          <a:noFill/>
          <a:ln w="12700">
            <a:noFill/>
            <a:miter lim="800000"/>
            <a:headEnd/>
            <a:tailEnd/>
          </a:ln>
          <a:effectLst/>
        </p:spPr>
        <p:txBody>
          <a:bodyPr>
            <a:spAutoFit/>
          </a:bodyPr>
          <a:lstStyle/>
          <a:p>
            <a:pPr eaLnBrk="0" hangingPunct="0">
              <a:spcBef>
                <a:spcPct val="50000"/>
              </a:spcBef>
            </a:pPr>
            <a:r>
              <a:rPr lang="en-US" b="1"/>
              <a:t>Training Error (Before splitting) = 10/30</a:t>
            </a:r>
          </a:p>
          <a:p>
            <a:pPr eaLnBrk="0" hangingPunct="0">
              <a:spcBef>
                <a:spcPct val="50000"/>
              </a:spcBef>
            </a:pPr>
            <a:r>
              <a:rPr lang="en-US" b="1"/>
              <a:t>Pessimistic error = (10 + 0.5)/30 = 10.5/30</a:t>
            </a:r>
          </a:p>
          <a:p>
            <a:pPr eaLnBrk="0" hangingPunct="0">
              <a:spcBef>
                <a:spcPct val="50000"/>
              </a:spcBef>
            </a:pPr>
            <a:r>
              <a:rPr lang="en-US" b="1"/>
              <a:t>Training Error (After splitting) = 9/30</a:t>
            </a:r>
          </a:p>
          <a:p>
            <a:pPr eaLnBrk="0" hangingPunct="0">
              <a:spcBef>
                <a:spcPct val="50000"/>
              </a:spcBef>
            </a:pPr>
            <a:r>
              <a:rPr lang="en-US" b="1"/>
              <a:t>Pessimistic error (After splitting)</a:t>
            </a:r>
          </a:p>
          <a:p>
            <a:pPr eaLnBrk="0" hangingPunct="0">
              <a:spcBef>
                <a:spcPct val="50000"/>
              </a:spcBef>
            </a:pPr>
            <a:r>
              <a:rPr lang="en-US" b="1"/>
              <a:t>	= (9 + 4 </a:t>
            </a:r>
            <a:r>
              <a:rPr lang="en-US" b="1">
                <a:sym typeface="Symbol" pitchFamily="18" charset="2"/>
              </a:rPr>
              <a:t> 0.5)/30 = 11/30</a:t>
            </a:r>
          </a:p>
          <a:p>
            <a:pPr eaLnBrk="0" hangingPunct="0">
              <a:spcBef>
                <a:spcPct val="50000"/>
              </a:spcBef>
            </a:pPr>
            <a:r>
              <a:rPr lang="en-US" b="1"/>
              <a:t>	</a:t>
            </a:r>
            <a:r>
              <a:rPr lang="en-US" b="1">
                <a:solidFill>
                  <a:srgbClr val="FF0000"/>
                </a:solidFill>
              </a:rPr>
              <a:t>PRUNE!</a:t>
            </a:r>
          </a:p>
        </p:txBody>
      </p:sp>
      <p:graphicFrame>
        <p:nvGraphicFramePr>
          <p:cNvPr id="73791" name="Group 63"/>
          <p:cNvGraphicFramePr>
            <a:graphicFrameLocks noGrp="1"/>
          </p:cNvGraphicFramePr>
          <p:nvPr/>
        </p:nvGraphicFramePr>
        <p:xfrm>
          <a:off x="228600" y="5410200"/>
          <a:ext cx="1752600" cy="1158875"/>
        </p:xfrm>
        <a:graphic>
          <a:graphicData uri="http://schemas.openxmlformats.org/drawingml/2006/table">
            <a:tbl>
              <a:tblPr/>
              <a:tblGrid>
                <a:gridCol w="1295400"/>
                <a:gridCol w="457200"/>
              </a:tblGrid>
              <a:tr h="1809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3792" name="Group 64"/>
          <p:cNvGraphicFramePr>
            <a:graphicFrameLocks noGrp="1"/>
          </p:cNvGraphicFramePr>
          <p:nvPr/>
        </p:nvGraphicFramePr>
        <p:xfrm>
          <a:off x="2057400" y="5410200"/>
          <a:ext cx="1752600" cy="1158875"/>
        </p:xfrm>
        <a:graphic>
          <a:graphicData uri="http://schemas.openxmlformats.org/drawingml/2006/table">
            <a:tbl>
              <a:tblPr/>
              <a:tblGrid>
                <a:gridCol w="1295400"/>
                <a:gridCol w="457200"/>
              </a:tblGrid>
              <a:tr h="1809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3795" name="Group 67"/>
          <p:cNvGraphicFramePr>
            <a:graphicFrameLocks noGrp="1"/>
          </p:cNvGraphicFramePr>
          <p:nvPr/>
        </p:nvGraphicFramePr>
        <p:xfrm>
          <a:off x="3886200" y="5410200"/>
          <a:ext cx="1752600" cy="1158875"/>
        </p:xfrm>
        <a:graphic>
          <a:graphicData uri="http://schemas.openxmlformats.org/drawingml/2006/table">
            <a:tbl>
              <a:tblPr/>
              <a:tblGrid>
                <a:gridCol w="1295400"/>
                <a:gridCol w="457200"/>
              </a:tblGrid>
              <a:tr h="1651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3794" name="Group 66"/>
          <p:cNvGraphicFramePr>
            <a:graphicFrameLocks noGrp="1"/>
          </p:cNvGraphicFramePr>
          <p:nvPr/>
        </p:nvGraphicFramePr>
        <p:xfrm>
          <a:off x="5715000" y="5410200"/>
          <a:ext cx="1752600" cy="1158875"/>
        </p:xfrm>
        <a:graphic>
          <a:graphicData uri="http://schemas.openxmlformats.org/drawingml/2006/table">
            <a:tbl>
              <a:tblPr/>
              <a:tblGrid>
                <a:gridCol w="1295400"/>
                <a:gridCol w="457200"/>
              </a:tblGrid>
              <a:tr h="1809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Examples of Post-pruning</a:t>
            </a:r>
          </a:p>
        </p:txBody>
      </p:sp>
      <p:sp>
        <p:nvSpPr>
          <p:cNvPr id="74755" name="Rectangle 3"/>
          <p:cNvSpPr>
            <a:spLocks noGrp="1" noChangeArrowheads="1"/>
          </p:cNvSpPr>
          <p:nvPr>
            <p:ph type="body" idx="1"/>
          </p:nvPr>
        </p:nvSpPr>
        <p:spPr>
          <a:xfrm>
            <a:off x="457200" y="2022475"/>
            <a:ext cx="4568825" cy="4530725"/>
          </a:xfrm>
        </p:spPr>
        <p:txBody>
          <a:bodyPr/>
          <a:lstStyle/>
          <a:p>
            <a:pPr lvl="1"/>
            <a:r>
              <a:rPr lang="en-US" sz="2000"/>
              <a:t>Optimistic error?</a:t>
            </a:r>
          </a:p>
          <a:p>
            <a:pPr lvl="1"/>
            <a:endParaRPr lang="en-US" sz="2000"/>
          </a:p>
          <a:p>
            <a:pPr lvl="1"/>
            <a:endParaRPr lang="en-US" sz="2000"/>
          </a:p>
          <a:p>
            <a:pPr lvl="1"/>
            <a:r>
              <a:rPr lang="en-US" sz="2000"/>
              <a:t>Pessimistic error?</a:t>
            </a:r>
          </a:p>
          <a:p>
            <a:pPr lvl="1">
              <a:buFont typeface="Wingdings" pitchFamily="2" charset="2"/>
              <a:buNone/>
            </a:pPr>
            <a:endParaRPr lang="en-US" sz="2000"/>
          </a:p>
          <a:p>
            <a:pPr lvl="1">
              <a:buFont typeface="Wingdings" pitchFamily="2" charset="2"/>
              <a:buNone/>
            </a:pPr>
            <a:endParaRPr lang="en-US" sz="2000"/>
          </a:p>
          <a:p>
            <a:pPr lvl="1"/>
            <a:r>
              <a:rPr lang="en-US" sz="2000"/>
              <a:t>Reduced error pruning?</a:t>
            </a:r>
            <a:endParaRPr lang="en-US" sz="1600"/>
          </a:p>
        </p:txBody>
      </p:sp>
      <p:grpSp>
        <p:nvGrpSpPr>
          <p:cNvPr id="74756" name="Group 4"/>
          <p:cNvGrpSpPr>
            <a:grpSpLocks/>
          </p:cNvGrpSpPr>
          <p:nvPr/>
        </p:nvGrpSpPr>
        <p:grpSpPr bwMode="auto">
          <a:xfrm>
            <a:off x="5867400" y="1565275"/>
            <a:ext cx="2743200" cy="1752600"/>
            <a:chOff x="3312" y="720"/>
            <a:chExt cx="2112" cy="1584"/>
          </a:xfrm>
        </p:grpSpPr>
        <p:sp>
          <p:nvSpPr>
            <p:cNvPr id="74757" name="Oval 5"/>
            <p:cNvSpPr>
              <a:spLocks noChangeArrowheads="1"/>
            </p:cNvSpPr>
            <p:nvPr/>
          </p:nvSpPr>
          <p:spPr bwMode="auto">
            <a:xfrm>
              <a:off x="4176" y="720"/>
              <a:ext cx="384" cy="336"/>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74758" name="Line 6"/>
            <p:cNvSpPr>
              <a:spLocks noChangeShapeType="1"/>
            </p:cNvSpPr>
            <p:nvPr/>
          </p:nvSpPr>
          <p:spPr bwMode="auto">
            <a:xfrm flipH="1">
              <a:off x="3792" y="1056"/>
              <a:ext cx="576" cy="528"/>
            </a:xfrm>
            <a:prstGeom prst="line">
              <a:avLst/>
            </a:prstGeom>
            <a:noFill/>
            <a:ln w="12700">
              <a:solidFill>
                <a:schemeClr val="tx1"/>
              </a:solidFill>
              <a:round/>
              <a:headEnd/>
              <a:tailEnd type="triangle" w="med" len="med"/>
            </a:ln>
            <a:effectLst/>
          </p:spPr>
          <p:txBody>
            <a:bodyPr/>
            <a:lstStyle/>
            <a:p>
              <a:endParaRPr lang="en-US"/>
            </a:p>
          </p:txBody>
        </p:sp>
        <p:sp>
          <p:nvSpPr>
            <p:cNvPr id="74759" name="Line 7"/>
            <p:cNvSpPr>
              <a:spLocks noChangeShapeType="1"/>
            </p:cNvSpPr>
            <p:nvPr/>
          </p:nvSpPr>
          <p:spPr bwMode="auto">
            <a:xfrm>
              <a:off x="4368" y="1056"/>
              <a:ext cx="576" cy="528"/>
            </a:xfrm>
            <a:prstGeom prst="line">
              <a:avLst/>
            </a:prstGeom>
            <a:noFill/>
            <a:ln w="12700">
              <a:solidFill>
                <a:schemeClr val="tx1"/>
              </a:solidFill>
              <a:round/>
              <a:headEnd/>
              <a:tailEnd type="triangle" w="med" len="med"/>
            </a:ln>
            <a:effectLst/>
          </p:spPr>
          <p:txBody>
            <a:bodyPr/>
            <a:lstStyle/>
            <a:p>
              <a:endParaRPr lang="en-US"/>
            </a:p>
          </p:txBody>
        </p:sp>
        <p:sp>
          <p:nvSpPr>
            <p:cNvPr id="74760" name="Rectangle 8"/>
            <p:cNvSpPr>
              <a:spLocks noChangeArrowheads="1"/>
            </p:cNvSpPr>
            <p:nvPr/>
          </p:nvSpPr>
          <p:spPr bwMode="auto">
            <a:xfrm>
              <a:off x="3312" y="1584"/>
              <a:ext cx="912" cy="720"/>
            </a:xfrm>
            <a:prstGeom prst="rect">
              <a:avLst/>
            </a:prstGeom>
            <a:noFill/>
            <a:ln w="38100">
              <a:solidFill>
                <a:srgbClr val="FF0000"/>
              </a:solidFill>
              <a:miter lim="800000"/>
              <a:headEnd/>
              <a:tailEnd/>
            </a:ln>
            <a:effectLst/>
          </p:spPr>
          <p:txBody>
            <a:bodyPr wrap="none" anchor="ctr"/>
            <a:lstStyle/>
            <a:p>
              <a:pPr algn="ctr" eaLnBrk="0" hangingPunct="0"/>
              <a:r>
                <a:rPr lang="en-US" b="1"/>
                <a:t>C0: 11</a:t>
              </a:r>
            </a:p>
            <a:p>
              <a:pPr algn="ctr" eaLnBrk="0" hangingPunct="0"/>
              <a:r>
                <a:rPr lang="en-US" b="1"/>
                <a:t>C1: 3</a:t>
              </a:r>
            </a:p>
          </p:txBody>
        </p:sp>
        <p:sp>
          <p:nvSpPr>
            <p:cNvPr id="74761" name="Rectangle 9"/>
            <p:cNvSpPr>
              <a:spLocks noChangeArrowheads="1"/>
            </p:cNvSpPr>
            <p:nvPr/>
          </p:nvSpPr>
          <p:spPr bwMode="auto">
            <a:xfrm>
              <a:off x="4512" y="1584"/>
              <a:ext cx="912" cy="720"/>
            </a:xfrm>
            <a:prstGeom prst="rect">
              <a:avLst/>
            </a:prstGeom>
            <a:noFill/>
            <a:ln w="38100">
              <a:solidFill>
                <a:srgbClr val="FF0000"/>
              </a:solidFill>
              <a:miter lim="800000"/>
              <a:headEnd/>
              <a:tailEnd/>
            </a:ln>
            <a:effectLst/>
          </p:spPr>
          <p:txBody>
            <a:bodyPr wrap="none" anchor="ctr"/>
            <a:lstStyle/>
            <a:p>
              <a:pPr algn="ctr" eaLnBrk="0" hangingPunct="0"/>
              <a:r>
                <a:rPr lang="en-US" sz="2000" b="1"/>
                <a:t>C0: 2</a:t>
              </a:r>
            </a:p>
            <a:p>
              <a:pPr algn="ctr" eaLnBrk="0" hangingPunct="0"/>
              <a:r>
                <a:rPr lang="en-US" sz="2000" b="1"/>
                <a:t>C1: 4</a:t>
              </a:r>
            </a:p>
          </p:txBody>
        </p:sp>
      </p:grpSp>
      <p:grpSp>
        <p:nvGrpSpPr>
          <p:cNvPr id="74762" name="Group 10"/>
          <p:cNvGrpSpPr>
            <a:grpSpLocks/>
          </p:cNvGrpSpPr>
          <p:nvPr/>
        </p:nvGrpSpPr>
        <p:grpSpPr bwMode="auto">
          <a:xfrm>
            <a:off x="5867400" y="4613275"/>
            <a:ext cx="2743200" cy="1752600"/>
            <a:chOff x="3312" y="720"/>
            <a:chExt cx="2112" cy="1584"/>
          </a:xfrm>
        </p:grpSpPr>
        <p:sp>
          <p:nvSpPr>
            <p:cNvPr id="74763" name="Oval 11"/>
            <p:cNvSpPr>
              <a:spLocks noChangeArrowheads="1"/>
            </p:cNvSpPr>
            <p:nvPr/>
          </p:nvSpPr>
          <p:spPr bwMode="auto">
            <a:xfrm>
              <a:off x="4176" y="720"/>
              <a:ext cx="384" cy="336"/>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74764" name="Line 12"/>
            <p:cNvSpPr>
              <a:spLocks noChangeShapeType="1"/>
            </p:cNvSpPr>
            <p:nvPr/>
          </p:nvSpPr>
          <p:spPr bwMode="auto">
            <a:xfrm flipH="1">
              <a:off x="3792" y="1056"/>
              <a:ext cx="576" cy="528"/>
            </a:xfrm>
            <a:prstGeom prst="line">
              <a:avLst/>
            </a:prstGeom>
            <a:noFill/>
            <a:ln w="12700">
              <a:solidFill>
                <a:schemeClr val="tx1"/>
              </a:solidFill>
              <a:round/>
              <a:headEnd/>
              <a:tailEnd type="triangle" w="med" len="med"/>
            </a:ln>
            <a:effectLst/>
          </p:spPr>
          <p:txBody>
            <a:bodyPr/>
            <a:lstStyle/>
            <a:p>
              <a:endParaRPr lang="en-US"/>
            </a:p>
          </p:txBody>
        </p:sp>
        <p:sp>
          <p:nvSpPr>
            <p:cNvPr id="74765" name="Line 13"/>
            <p:cNvSpPr>
              <a:spLocks noChangeShapeType="1"/>
            </p:cNvSpPr>
            <p:nvPr/>
          </p:nvSpPr>
          <p:spPr bwMode="auto">
            <a:xfrm>
              <a:off x="4368" y="1056"/>
              <a:ext cx="576" cy="528"/>
            </a:xfrm>
            <a:prstGeom prst="line">
              <a:avLst/>
            </a:prstGeom>
            <a:noFill/>
            <a:ln w="12700">
              <a:solidFill>
                <a:schemeClr val="tx1"/>
              </a:solidFill>
              <a:round/>
              <a:headEnd/>
              <a:tailEnd type="triangle" w="med" len="med"/>
            </a:ln>
            <a:effectLst/>
          </p:spPr>
          <p:txBody>
            <a:bodyPr/>
            <a:lstStyle/>
            <a:p>
              <a:endParaRPr lang="en-US"/>
            </a:p>
          </p:txBody>
        </p:sp>
        <p:sp>
          <p:nvSpPr>
            <p:cNvPr id="74766" name="Rectangle 14"/>
            <p:cNvSpPr>
              <a:spLocks noChangeArrowheads="1"/>
            </p:cNvSpPr>
            <p:nvPr/>
          </p:nvSpPr>
          <p:spPr bwMode="auto">
            <a:xfrm>
              <a:off x="3312" y="1584"/>
              <a:ext cx="912" cy="720"/>
            </a:xfrm>
            <a:prstGeom prst="rect">
              <a:avLst/>
            </a:prstGeom>
            <a:noFill/>
            <a:ln w="38100">
              <a:solidFill>
                <a:srgbClr val="FF0000"/>
              </a:solidFill>
              <a:miter lim="800000"/>
              <a:headEnd/>
              <a:tailEnd/>
            </a:ln>
            <a:effectLst/>
          </p:spPr>
          <p:txBody>
            <a:bodyPr wrap="none" anchor="ctr"/>
            <a:lstStyle/>
            <a:p>
              <a:pPr algn="ctr" eaLnBrk="0" hangingPunct="0"/>
              <a:r>
                <a:rPr lang="en-US" b="1"/>
                <a:t>C0: 14</a:t>
              </a:r>
            </a:p>
            <a:p>
              <a:pPr algn="ctr" eaLnBrk="0" hangingPunct="0"/>
              <a:r>
                <a:rPr lang="en-US" b="1"/>
                <a:t>C1: 3</a:t>
              </a:r>
            </a:p>
          </p:txBody>
        </p:sp>
        <p:sp>
          <p:nvSpPr>
            <p:cNvPr id="74767" name="Rectangle 15"/>
            <p:cNvSpPr>
              <a:spLocks noChangeArrowheads="1"/>
            </p:cNvSpPr>
            <p:nvPr/>
          </p:nvSpPr>
          <p:spPr bwMode="auto">
            <a:xfrm>
              <a:off x="4512" y="1584"/>
              <a:ext cx="912" cy="720"/>
            </a:xfrm>
            <a:prstGeom prst="rect">
              <a:avLst/>
            </a:prstGeom>
            <a:noFill/>
            <a:ln w="38100">
              <a:solidFill>
                <a:srgbClr val="FF0000"/>
              </a:solidFill>
              <a:miter lim="800000"/>
              <a:headEnd/>
              <a:tailEnd/>
            </a:ln>
            <a:effectLst/>
          </p:spPr>
          <p:txBody>
            <a:bodyPr wrap="none" anchor="ctr"/>
            <a:lstStyle/>
            <a:p>
              <a:pPr algn="ctr" eaLnBrk="0" hangingPunct="0"/>
              <a:r>
                <a:rPr lang="en-US" sz="2000" b="1"/>
                <a:t>C0: 2</a:t>
              </a:r>
            </a:p>
            <a:p>
              <a:pPr algn="ctr" eaLnBrk="0" hangingPunct="0"/>
              <a:r>
                <a:rPr lang="en-US" sz="2000" b="1"/>
                <a:t>C1: 2</a:t>
              </a:r>
            </a:p>
          </p:txBody>
        </p:sp>
      </p:grpSp>
      <p:sp>
        <p:nvSpPr>
          <p:cNvPr id="74768" name="Text Box 16"/>
          <p:cNvSpPr txBox="1">
            <a:spLocks noChangeArrowheads="1"/>
          </p:cNvSpPr>
          <p:nvPr/>
        </p:nvSpPr>
        <p:spPr bwMode="auto">
          <a:xfrm>
            <a:off x="1371600" y="2438400"/>
            <a:ext cx="2819400" cy="304800"/>
          </a:xfrm>
          <a:prstGeom prst="rect">
            <a:avLst/>
          </a:prstGeom>
          <a:noFill/>
          <a:ln w="12700">
            <a:noFill/>
            <a:miter lim="800000"/>
            <a:headEnd/>
            <a:tailEnd/>
          </a:ln>
          <a:effectLst/>
        </p:spPr>
        <p:txBody>
          <a:bodyPr>
            <a:spAutoFit/>
          </a:bodyPr>
          <a:lstStyle/>
          <a:p>
            <a:pPr eaLnBrk="0" hangingPunct="0">
              <a:spcBef>
                <a:spcPct val="50000"/>
              </a:spcBef>
            </a:pPr>
            <a:r>
              <a:rPr lang="en-US" sz="1400" b="1"/>
              <a:t>Don’t prune for both cases</a:t>
            </a:r>
          </a:p>
        </p:txBody>
      </p:sp>
      <p:sp>
        <p:nvSpPr>
          <p:cNvPr id="74769" name="Text Box 17"/>
          <p:cNvSpPr txBox="1">
            <a:spLocks noChangeArrowheads="1"/>
          </p:cNvSpPr>
          <p:nvPr/>
        </p:nvSpPr>
        <p:spPr bwMode="auto">
          <a:xfrm>
            <a:off x="1371600" y="3622675"/>
            <a:ext cx="3276600" cy="304800"/>
          </a:xfrm>
          <a:prstGeom prst="rect">
            <a:avLst/>
          </a:prstGeom>
          <a:noFill/>
          <a:ln w="12700">
            <a:noFill/>
            <a:miter lim="800000"/>
            <a:headEnd/>
            <a:tailEnd/>
          </a:ln>
          <a:effectLst/>
        </p:spPr>
        <p:txBody>
          <a:bodyPr>
            <a:spAutoFit/>
          </a:bodyPr>
          <a:lstStyle/>
          <a:p>
            <a:pPr eaLnBrk="0" hangingPunct="0">
              <a:spcBef>
                <a:spcPct val="50000"/>
              </a:spcBef>
            </a:pPr>
            <a:r>
              <a:rPr lang="en-US" sz="1400" b="1"/>
              <a:t>Don’t prune case 1, prune case 2</a:t>
            </a:r>
          </a:p>
        </p:txBody>
      </p:sp>
      <p:sp>
        <p:nvSpPr>
          <p:cNvPr id="74770" name="Text Box 18"/>
          <p:cNvSpPr txBox="1">
            <a:spLocks noChangeArrowheads="1"/>
          </p:cNvSpPr>
          <p:nvPr/>
        </p:nvSpPr>
        <p:spPr bwMode="auto">
          <a:xfrm>
            <a:off x="5181600" y="1565275"/>
            <a:ext cx="1219200" cy="366713"/>
          </a:xfrm>
          <a:prstGeom prst="rect">
            <a:avLst/>
          </a:prstGeom>
          <a:noFill/>
          <a:ln w="12700">
            <a:noFill/>
            <a:miter lim="800000"/>
            <a:headEnd/>
            <a:tailEnd/>
          </a:ln>
          <a:effectLst/>
        </p:spPr>
        <p:txBody>
          <a:bodyPr>
            <a:spAutoFit/>
          </a:bodyPr>
          <a:lstStyle/>
          <a:p>
            <a:pPr eaLnBrk="0" hangingPunct="0">
              <a:spcBef>
                <a:spcPct val="50000"/>
              </a:spcBef>
            </a:pPr>
            <a:r>
              <a:rPr lang="en-US" b="1"/>
              <a:t>Case 1:</a:t>
            </a:r>
          </a:p>
        </p:txBody>
      </p:sp>
      <p:sp>
        <p:nvSpPr>
          <p:cNvPr id="74771" name="Text Box 19"/>
          <p:cNvSpPr txBox="1">
            <a:spLocks noChangeArrowheads="1"/>
          </p:cNvSpPr>
          <p:nvPr/>
        </p:nvSpPr>
        <p:spPr bwMode="auto">
          <a:xfrm>
            <a:off x="5181600" y="4627563"/>
            <a:ext cx="1219200" cy="366712"/>
          </a:xfrm>
          <a:prstGeom prst="rect">
            <a:avLst/>
          </a:prstGeom>
          <a:noFill/>
          <a:ln w="12700">
            <a:noFill/>
            <a:miter lim="800000"/>
            <a:headEnd/>
            <a:tailEnd/>
          </a:ln>
          <a:effectLst/>
        </p:spPr>
        <p:txBody>
          <a:bodyPr>
            <a:spAutoFit/>
          </a:bodyPr>
          <a:lstStyle/>
          <a:p>
            <a:pPr eaLnBrk="0" hangingPunct="0">
              <a:spcBef>
                <a:spcPct val="50000"/>
              </a:spcBef>
            </a:pPr>
            <a:r>
              <a:rPr lang="en-US" b="1"/>
              <a:t>Case 2:</a:t>
            </a:r>
          </a:p>
        </p:txBody>
      </p:sp>
      <p:sp>
        <p:nvSpPr>
          <p:cNvPr id="74772" name="Text Box 20"/>
          <p:cNvSpPr txBox="1">
            <a:spLocks noChangeArrowheads="1"/>
          </p:cNvSpPr>
          <p:nvPr/>
        </p:nvSpPr>
        <p:spPr bwMode="auto">
          <a:xfrm>
            <a:off x="1371600" y="5146675"/>
            <a:ext cx="3276600" cy="304800"/>
          </a:xfrm>
          <a:prstGeom prst="rect">
            <a:avLst/>
          </a:prstGeom>
          <a:noFill/>
          <a:ln w="12700">
            <a:noFill/>
            <a:miter lim="800000"/>
            <a:headEnd/>
            <a:tailEnd/>
          </a:ln>
          <a:effectLst/>
        </p:spPr>
        <p:txBody>
          <a:bodyPr>
            <a:spAutoFit/>
          </a:bodyPr>
          <a:lstStyle/>
          <a:p>
            <a:pPr eaLnBrk="0" hangingPunct="0">
              <a:spcBef>
                <a:spcPct val="50000"/>
              </a:spcBef>
            </a:pPr>
            <a:r>
              <a:rPr lang="en-US" sz="1400" b="1"/>
              <a:t>Depends on validation 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7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4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8" grpId="0" autoUpdateAnimBg="0"/>
      <p:bldP spid="74769" grpId="0" autoUpdateAnimBg="0"/>
      <p:bldP spid="74772"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Handling Missing Attribute Values</a:t>
            </a:r>
          </a:p>
        </p:txBody>
      </p:sp>
      <p:sp>
        <p:nvSpPr>
          <p:cNvPr id="75779" name="Rectangle 3"/>
          <p:cNvSpPr>
            <a:spLocks noGrp="1" noChangeArrowheads="1"/>
          </p:cNvSpPr>
          <p:nvPr>
            <p:ph type="body" idx="1"/>
          </p:nvPr>
        </p:nvSpPr>
        <p:spPr/>
        <p:txBody>
          <a:bodyPr/>
          <a:lstStyle/>
          <a:p>
            <a:r>
              <a:rPr lang="en-US"/>
              <a:t>Missing values affect decision tree construction in three different ways:</a:t>
            </a:r>
          </a:p>
          <a:p>
            <a:pPr lvl="1"/>
            <a:r>
              <a:rPr lang="en-US"/>
              <a:t>Affects how impurity measures are computed</a:t>
            </a:r>
          </a:p>
          <a:p>
            <a:pPr lvl="1"/>
            <a:r>
              <a:rPr lang="en-US"/>
              <a:t>Affects how to distribute instance with missing value to child nodes</a:t>
            </a:r>
          </a:p>
          <a:p>
            <a:pPr lvl="1"/>
            <a:r>
              <a:rPr lang="en-US"/>
              <a:t>Affects how a test instance with missing value is classified</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Computing Impurity Measure</a:t>
            </a:r>
          </a:p>
        </p:txBody>
      </p:sp>
      <p:graphicFrame>
        <p:nvGraphicFramePr>
          <p:cNvPr id="76803" name="Object 3"/>
          <p:cNvGraphicFramePr>
            <a:graphicFrameLocks noChangeAspect="1"/>
          </p:cNvGraphicFramePr>
          <p:nvPr/>
        </p:nvGraphicFramePr>
        <p:xfrm>
          <a:off x="457200" y="1676400"/>
          <a:ext cx="3894138" cy="4170363"/>
        </p:xfrm>
        <a:graphic>
          <a:graphicData uri="http://schemas.openxmlformats.org/presentationml/2006/ole">
            <p:oleObj spid="_x0000_s76803" name="Document" r:id="rId3" imgW="5423570" imgH="5776579" progId="Word.Document.8">
              <p:embed/>
            </p:oleObj>
          </a:graphicData>
        </a:graphic>
      </p:graphicFrame>
      <p:graphicFrame>
        <p:nvGraphicFramePr>
          <p:cNvPr id="76804" name="Object 4"/>
          <p:cNvGraphicFramePr>
            <a:graphicFrameLocks noChangeAspect="1"/>
          </p:cNvGraphicFramePr>
          <p:nvPr/>
        </p:nvGraphicFramePr>
        <p:xfrm>
          <a:off x="5334000" y="2667000"/>
          <a:ext cx="3200400" cy="1704975"/>
        </p:xfrm>
        <a:graphic>
          <a:graphicData uri="http://schemas.openxmlformats.org/presentationml/2006/ole">
            <p:oleObj spid="_x0000_s76804" name="Document" r:id="rId4" imgW="6366600" imgH="3406680" progId="Word.Document.8">
              <p:embed/>
            </p:oleObj>
          </a:graphicData>
        </a:graphic>
      </p:graphicFrame>
      <p:sp>
        <p:nvSpPr>
          <p:cNvPr id="76805" name="Text Box 5"/>
          <p:cNvSpPr txBox="1">
            <a:spLocks noChangeArrowheads="1"/>
          </p:cNvSpPr>
          <p:nvPr/>
        </p:nvSpPr>
        <p:spPr bwMode="auto">
          <a:xfrm>
            <a:off x="4343400" y="4191000"/>
            <a:ext cx="4648200" cy="2566988"/>
          </a:xfrm>
          <a:prstGeom prst="rect">
            <a:avLst/>
          </a:prstGeom>
          <a:noFill/>
          <a:ln w="12700">
            <a:noFill/>
            <a:miter lim="800000"/>
            <a:headEnd/>
            <a:tailEnd/>
          </a:ln>
          <a:effectLst/>
        </p:spPr>
        <p:txBody>
          <a:bodyPr>
            <a:spAutoFit/>
          </a:bodyPr>
          <a:lstStyle/>
          <a:p>
            <a:pPr eaLnBrk="0" hangingPunct="0">
              <a:spcBef>
                <a:spcPct val="50000"/>
              </a:spcBef>
            </a:pPr>
            <a:r>
              <a:rPr lang="en-US" b="1">
                <a:solidFill>
                  <a:srgbClr val="FF0000"/>
                </a:solidFill>
              </a:rPr>
              <a:t>Split on Refund:</a:t>
            </a:r>
          </a:p>
          <a:p>
            <a:pPr eaLnBrk="0" hangingPunct="0">
              <a:spcBef>
                <a:spcPct val="50000"/>
              </a:spcBef>
            </a:pPr>
            <a:r>
              <a:rPr lang="en-US" b="1"/>
              <a:t>    Entropy(Refund=Yes) = 0</a:t>
            </a:r>
          </a:p>
          <a:p>
            <a:pPr eaLnBrk="0" hangingPunct="0">
              <a:spcBef>
                <a:spcPct val="50000"/>
              </a:spcBef>
            </a:pPr>
            <a:r>
              <a:rPr lang="en-US" b="1"/>
              <a:t>    Entropy(Refund=No) </a:t>
            </a:r>
            <a:br>
              <a:rPr lang="en-US" b="1"/>
            </a:br>
            <a:r>
              <a:rPr lang="en-US" b="1"/>
              <a:t>    = -(2/6)log(2/6) – (4/6)log(4/6) = 0.9183</a:t>
            </a:r>
          </a:p>
          <a:p>
            <a:pPr eaLnBrk="0" hangingPunct="0">
              <a:spcBef>
                <a:spcPct val="50000"/>
              </a:spcBef>
            </a:pPr>
            <a:r>
              <a:rPr lang="en-US" b="1"/>
              <a:t>    Entropy(Children) </a:t>
            </a:r>
            <a:br>
              <a:rPr lang="en-US" b="1"/>
            </a:br>
            <a:r>
              <a:rPr lang="en-US" b="1"/>
              <a:t>    = 0.3 (0) + 0.6 (0.9183) = 0.551</a:t>
            </a:r>
          </a:p>
          <a:p>
            <a:pPr eaLnBrk="0" hangingPunct="0">
              <a:spcBef>
                <a:spcPct val="50000"/>
              </a:spcBef>
            </a:pPr>
            <a:r>
              <a:rPr lang="en-US" b="1"/>
              <a:t>Gain = 0.9 </a:t>
            </a:r>
            <a:r>
              <a:rPr lang="en-US" b="1">
                <a:sym typeface="Symbol" pitchFamily="18" charset="2"/>
              </a:rPr>
              <a:t> (0.8813 – 0.551) = 0.3303</a:t>
            </a:r>
            <a:endParaRPr lang="en-US" b="1"/>
          </a:p>
        </p:txBody>
      </p:sp>
      <p:sp>
        <p:nvSpPr>
          <p:cNvPr id="76806" name="Line 6"/>
          <p:cNvSpPr>
            <a:spLocks noChangeShapeType="1"/>
          </p:cNvSpPr>
          <p:nvPr/>
        </p:nvSpPr>
        <p:spPr bwMode="auto">
          <a:xfrm>
            <a:off x="1143000" y="5638800"/>
            <a:ext cx="457200" cy="533400"/>
          </a:xfrm>
          <a:prstGeom prst="line">
            <a:avLst/>
          </a:prstGeom>
          <a:noFill/>
          <a:ln w="12700">
            <a:solidFill>
              <a:schemeClr val="tx1"/>
            </a:solidFill>
            <a:round/>
            <a:headEnd/>
            <a:tailEnd type="triangle" w="med" len="med"/>
          </a:ln>
          <a:effectLst/>
        </p:spPr>
        <p:txBody>
          <a:bodyPr/>
          <a:lstStyle/>
          <a:p>
            <a:endParaRPr lang="en-US"/>
          </a:p>
        </p:txBody>
      </p:sp>
      <p:sp>
        <p:nvSpPr>
          <p:cNvPr id="76807" name="Text Box 7"/>
          <p:cNvSpPr txBox="1">
            <a:spLocks noChangeArrowheads="1"/>
          </p:cNvSpPr>
          <p:nvPr/>
        </p:nvSpPr>
        <p:spPr bwMode="auto">
          <a:xfrm>
            <a:off x="1676400" y="5867400"/>
            <a:ext cx="1143000" cy="701675"/>
          </a:xfrm>
          <a:prstGeom prst="rect">
            <a:avLst/>
          </a:prstGeom>
          <a:noFill/>
          <a:ln w="12700">
            <a:noFill/>
            <a:miter lim="800000"/>
            <a:headEnd/>
            <a:tailEnd/>
          </a:ln>
          <a:effectLst/>
        </p:spPr>
        <p:txBody>
          <a:bodyPr>
            <a:spAutoFit/>
          </a:bodyPr>
          <a:lstStyle/>
          <a:p>
            <a:pPr eaLnBrk="0" hangingPunct="0">
              <a:spcBef>
                <a:spcPct val="50000"/>
              </a:spcBef>
            </a:pPr>
            <a:r>
              <a:rPr lang="en-US" sz="2000" b="1"/>
              <a:t>Missing value</a:t>
            </a:r>
          </a:p>
        </p:txBody>
      </p:sp>
      <p:sp>
        <p:nvSpPr>
          <p:cNvPr id="76808" name="Text Box 8"/>
          <p:cNvSpPr txBox="1">
            <a:spLocks noChangeArrowheads="1"/>
          </p:cNvSpPr>
          <p:nvPr/>
        </p:nvSpPr>
        <p:spPr bwMode="auto">
          <a:xfrm>
            <a:off x="4419600" y="1524000"/>
            <a:ext cx="4495800" cy="915988"/>
          </a:xfrm>
          <a:prstGeom prst="rect">
            <a:avLst/>
          </a:prstGeom>
          <a:noFill/>
          <a:ln w="12700">
            <a:noFill/>
            <a:miter lim="800000"/>
            <a:headEnd/>
            <a:tailEnd/>
          </a:ln>
          <a:effectLst/>
        </p:spPr>
        <p:txBody>
          <a:bodyPr>
            <a:spAutoFit/>
          </a:bodyPr>
          <a:lstStyle/>
          <a:p>
            <a:pPr eaLnBrk="0" hangingPunct="0">
              <a:spcBef>
                <a:spcPct val="50000"/>
              </a:spcBef>
            </a:pPr>
            <a:r>
              <a:rPr lang="en-US" b="1">
                <a:solidFill>
                  <a:srgbClr val="FF0000"/>
                </a:solidFill>
              </a:rPr>
              <a:t>Before Splitting:</a:t>
            </a:r>
            <a:br>
              <a:rPr lang="en-US" b="1">
                <a:solidFill>
                  <a:srgbClr val="FF0000"/>
                </a:solidFill>
              </a:rPr>
            </a:br>
            <a:r>
              <a:rPr lang="en-US" b="1">
                <a:solidFill>
                  <a:srgbClr val="FF0000"/>
                </a:solidFill>
              </a:rPr>
              <a:t>    </a:t>
            </a:r>
            <a:r>
              <a:rPr lang="en-US" b="1"/>
              <a:t>Entropy(Parent) </a:t>
            </a:r>
            <a:br>
              <a:rPr lang="en-US" b="1"/>
            </a:br>
            <a:r>
              <a:rPr lang="en-US" b="1"/>
              <a:t>    = -0.3 log(0.3)-(0.7)log(0.7) = 0.8813</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Distribute Instances</a:t>
            </a:r>
          </a:p>
        </p:txBody>
      </p:sp>
      <p:graphicFrame>
        <p:nvGraphicFramePr>
          <p:cNvPr id="77827" name="Object 3"/>
          <p:cNvGraphicFramePr>
            <a:graphicFrameLocks noChangeAspect="1"/>
          </p:cNvGraphicFramePr>
          <p:nvPr/>
        </p:nvGraphicFramePr>
        <p:xfrm>
          <a:off x="754063" y="1524000"/>
          <a:ext cx="3511550" cy="3387725"/>
        </p:xfrm>
        <a:graphic>
          <a:graphicData uri="http://schemas.openxmlformats.org/presentationml/2006/ole">
            <p:oleObj spid="_x0000_s77827" name="Document" r:id="rId3" imgW="5442690" imgH="5295737" progId="Word.Document.8">
              <p:embed/>
            </p:oleObj>
          </a:graphicData>
        </a:graphic>
      </p:graphicFrame>
      <p:sp>
        <p:nvSpPr>
          <p:cNvPr id="77828" name="Line 4"/>
          <p:cNvSpPr>
            <a:spLocks noChangeShapeType="1"/>
          </p:cNvSpPr>
          <p:nvPr/>
        </p:nvSpPr>
        <p:spPr bwMode="auto">
          <a:xfrm>
            <a:off x="3062288" y="5216525"/>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77829" name="Line 5"/>
          <p:cNvSpPr>
            <a:spLocks noChangeShapeType="1"/>
          </p:cNvSpPr>
          <p:nvPr/>
        </p:nvSpPr>
        <p:spPr bwMode="auto">
          <a:xfrm flipH="1">
            <a:off x="1689100" y="5216525"/>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77830" name="Text Box 6"/>
          <p:cNvSpPr txBox="1">
            <a:spLocks noChangeArrowheads="1"/>
          </p:cNvSpPr>
          <p:nvPr/>
        </p:nvSpPr>
        <p:spPr bwMode="auto">
          <a:xfrm>
            <a:off x="2206625" y="4953000"/>
            <a:ext cx="93662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Refund</a:t>
            </a:r>
            <a:endParaRPr lang="en-US" sz="1600">
              <a:solidFill>
                <a:schemeClr val="bg2"/>
              </a:solidFill>
            </a:endParaRPr>
          </a:p>
        </p:txBody>
      </p:sp>
      <p:sp>
        <p:nvSpPr>
          <p:cNvPr id="77831" name="Text Box 7"/>
          <p:cNvSpPr txBox="1">
            <a:spLocks noChangeArrowheads="1"/>
          </p:cNvSpPr>
          <p:nvPr/>
        </p:nvSpPr>
        <p:spPr bwMode="auto">
          <a:xfrm>
            <a:off x="1443038" y="5181600"/>
            <a:ext cx="533400"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Yes</a:t>
            </a:r>
            <a:endParaRPr lang="en-US" sz="1600">
              <a:solidFill>
                <a:schemeClr val="bg2"/>
              </a:solidFill>
            </a:endParaRPr>
          </a:p>
        </p:txBody>
      </p:sp>
      <p:sp>
        <p:nvSpPr>
          <p:cNvPr id="77832" name="Text Box 8"/>
          <p:cNvSpPr txBox="1">
            <a:spLocks noChangeArrowheads="1"/>
          </p:cNvSpPr>
          <p:nvPr/>
        </p:nvSpPr>
        <p:spPr bwMode="auto">
          <a:xfrm>
            <a:off x="3424238" y="5181600"/>
            <a:ext cx="685800" cy="336550"/>
          </a:xfrm>
          <a:prstGeom prst="rect">
            <a:avLst/>
          </a:prstGeom>
          <a:noFill/>
          <a:ln w="12700">
            <a:noFill/>
            <a:miter lim="800000"/>
            <a:headEnd/>
            <a:tailEnd/>
          </a:ln>
          <a:effectLst/>
        </p:spPr>
        <p:txBody>
          <a:bodyPr>
            <a:spAutoFit/>
          </a:bodyPr>
          <a:lstStyle/>
          <a:p>
            <a:pPr eaLnBrk="0" hangingPunct="0">
              <a:spcBef>
                <a:spcPct val="50000"/>
              </a:spcBef>
            </a:pPr>
            <a:r>
              <a:rPr lang="en-US" sz="1600"/>
              <a:t>No</a:t>
            </a:r>
          </a:p>
        </p:txBody>
      </p:sp>
      <p:graphicFrame>
        <p:nvGraphicFramePr>
          <p:cNvPr id="77833" name="Object 9"/>
          <p:cNvGraphicFramePr>
            <a:graphicFrameLocks noChangeAspect="1"/>
          </p:cNvGraphicFramePr>
          <p:nvPr/>
        </p:nvGraphicFramePr>
        <p:xfrm>
          <a:off x="554038" y="5791200"/>
          <a:ext cx="1808162" cy="681038"/>
        </p:xfrm>
        <a:graphic>
          <a:graphicData uri="http://schemas.openxmlformats.org/presentationml/2006/ole">
            <p:oleObj spid="_x0000_s77833" name="Document" r:id="rId4" imgW="4408049" imgH="1653433" progId="Word.Document.8">
              <p:embed/>
            </p:oleObj>
          </a:graphicData>
        </a:graphic>
      </p:graphicFrame>
      <p:graphicFrame>
        <p:nvGraphicFramePr>
          <p:cNvPr id="77834" name="Object 10"/>
          <p:cNvGraphicFramePr>
            <a:graphicFrameLocks noChangeAspect="1"/>
          </p:cNvGraphicFramePr>
          <p:nvPr/>
        </p:nvGraphicFramePr>
        <p:xfrm>
          <a:off x="2435225" y="5791200"/>
          <a:ext cx="1930400" cy="681038"/>
        </p:xfrm>
        <a:graphic>
          <a:graphicData uri="http://schemas.openxmlformats.org/presentationml/2006/ole">
            <p:oleObj spid="_x0000_s77834" name="Document" r:id="rId5" imgW="4687993" imgH="1653433" progId="Word.Document.8">
              <p:embed/>
            </p:oleObj>
          </a:graphicData>
        </a:graphic>
      </p:graphicFrame>
      <p:sp>
        <p:nvSpPr>
          <p:cNvPr id="77835" name="Line 11"/>
          <p:cNvSpPr>
            <a:spLocks noChangeShapeType="1"/>
          </p:cNvSpPr>
          <p:nvPr/>
        </p:nvSpPr>
        <p:spPr bwMode="auto">
          <a:xfrm>
            <a:off x="7248525" y="3311525"/>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77836" name="Line 12"/>
          <p:cNvSpPr>
            <a:spLocks noChangeShapeType="1"/>
          </p:cNvSpPr>
          <p:nvPr/>
        </p:nvSpPr>
        <p:spPr bwMode="auto">
          <a:xfrm flipH="1">
            <a:off x="5875338" y="3311525"/>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77837" name="Text Box 13"/>
          <p:cNvSpPr txBox="1">
            <a:spLocks noChangeArrowheads="1"/>
          </p:cNvSpPr>
          <p:nvPr/>
        </p:nvSpPr>
        <p:spPr bwMode="auto">
          <a:xfrm>
            <a:off x="6392863" y="3048000"/>
            <a:ext cx="93662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Refund</a:t>
            </a:r>
            <a:endParaRPr lang="en-US" sz="1600">
              <a:solidFill>
                <a:schemeClr val="bg2"/>
              </a:solidFill>
            </a:endParaRPr>
          </a:p>
        </p:txBody>
      </p:sp>
      <p:sp>
        <p:nvSpPr>
          <p:cNvPr id="77838" name="Text Box 14"/>
          <p:cNvSpPr txBox="1">
            <a:spLocks noChangeArrowheads="1"/>
          </p:cNvSpPr>
          <p:nvPr/>
        </p:nvSpPr>
        <p:spPr bwMode="auto">
          <a:xfrm>
            <a:off x="5629275" y="3276600"/>
            <a:ext cx="533400"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Yes</a:t>
            </a:r>
            <a:endParaRPr lang="en-US" sz="1600">
              <a:solidFill>
                <a:schemeClr val="bg2"/>
              </a:solidFill>
            </a:endParaRPr>
          </a:p>
        </p:txBody>
      </p:sp>
      <p:graphicFrame>
        <p:nvGraphicFramePr>
          <p:cNvPr id="77839" name="Object 15"/>
          <p:cNvGraphicFramePr>
            <a:graphicFrameLocks noChangeAspect="1"/>
          </p:cNvGraphicFramePr>
          <p:nvPr/>
        </p:nvGraphicFramePr>
        <p:xfrm>
          <a:off x="5173663" y="1905000"/>
          <a:ext cx="3651250" cy="984250"/>
        </p:xfrm>
        <a:graphic>
          <a:graphicData uri="http://schemas.openxmlformats.org/presentationml/2006/ole">
            <p:oleObj spid="_x0000_s77839" name="Document" r:id="rId6" imgW="5102860" imgH="1450803" progId="Word.Document.8">
              <p:embed/>
            </p:oleObj>
          </a:graphicData>
        </a:graphic>
      </p:graphicFrame>
      <p:sp>
        <p:nvSpPr>
          <p:cNvPr id="77840" name="Text Box 16"/>
          <p:cNvSpPr txBox="1">
            <a:spLocks noChangeArrowheads="1"/>
          </p:cNvSpPr>
          <p:nvPr/>
        </p:nvSpPr>
        <p:spPr bwMode="auto">
          <a:xfrm>
            <a:off x="7610475" y="3276600"/>
            <a:ext cx="685800" cy="336550"/>
          </a:xfrm>
          <a:prstGeom prst="rect">
            <a:avLst/>
          </a:prstGeom>
          <a:noFill/>
          <a:ln w="12700">
            <a:noFill/>
            <a:miter lim="800000"/>
            <a:headEnd/>
            <a:tailEnd/>
          </a:ln>
          <a:effectLst/>
        </p:spPr>
        <p:txBody>
          <a:bodyPr>
            <a:spAutoFit/>
          </a:bodyPr>
          <a:lstStyle/>
          <a:p>
            <a:pPr eaLnBrk="0" hangingPunct="0">
              <a:spcBef>
                <a:spcPct val="50000"/>
              </a:spcBef>
            </a:pPr>
            <a:r>
              <a:rPr lang="en-US" sz="1600"/>
              <a:t>No</a:t>
            </a:r>
          </a:p>
        </p:txBody>
      </p:sp>
      <p:graphicFrame>
        <p:nvGraphicFramePr>
          <p:cNvPr id="77841" name="Object 17"/>
          <p:cNvGraphicFramePr>
            <a:graphicFrameLocks noChangeAspect="1"/>
          </p:cNvGraphicFramePr>
          <p:nvPr/>
        </p:nvGraphicFramePr>
        <p:xfrm>
          <a:off x="7002463" y="3810000"/>
          <a:ext cx="1989137" cy="677863"/>
        </p:xfrm>
        <a:graphic>
          <a:graphicData uri="http://schemas.openxmlformats.org/presentationml/2006/ole">
            <p:oleObj spid="_x0000_s77841" name="Document" r:id="rId7" imgW="4790087" imgH="1653433" progId="Word.Document.8">
              <p:embed/>
            </p:oleObj>
          </a:graphicData>
        </a:graphic>
      </p:graphicFrame>
      <p:sp>
        <p:nvSpPr>
          <p:cNvPr id="77842" name="Text Box 18"/>
          <p:cNvSpPr txBox="1">
            <a:spLocks noChangeArrowheads="1"/>
          </p:cNvSpPr>
          <p:nvPr/>
        </p:nvSpPr>
        <p:spPr bwMode="auto">
          <a:xfrm>
            <a:off x="4945063" y="4648200"/>
            <a:ext cx="4038600" cy="1741488"/>
          </a:xfrm>
          <a:prstGeom prst="rect">
            <a:avLst/>
          </a:prstGeom>
          <a:noFill/>
          <a:ln w="12700">
            <a:noFill/>
            <a:miter lim="800000"/>
            <a:headEnd/>
            <a:tailEnd/>
          </a:ln>
          <a:effectLst/>
        </p:spPr>
        <p:txBody>
          <a:bodyPr>
            <a:spAutoFit/>
          </a:bodyPr>
          <a:lstStyle/>
          <a:p>
            <a:pPr eaLnBrk="0" hangingPunct="0">
              <a:spcBef>
                <a:spcPct val="50000"/>
              </a:spcBef>
            </a:pPr>
            <a:r>
              <a:rPr lang="en-US" b="1"/>
              <a:t>Probability that Refund=Yes is 3/9</a:t>
            </a:r>
          </a:p>
          <a:p>
            <a:pPr eaLnBrk="0" hangingPunct="0">
              <a:spcBef>
                <a:spcPct val="50000"/>
              </a:spcBef>
            </a:pPr>
            <a:r>
              <a:rPr lang="en-US" b="1"/>
              <a:t>Probability that Refund=No is 6/9</a:t>
            </a:r>
          </a:p>
          <a:p>
            <a:pPr eaLnBrk="0" hangingPunct="0">
              <a:spcBef>
                <a:spcPct val="50000"/>
              </a:spcBef>
            </a:pPr>
            <a:r>
              <a:rPr lang="en-US" b="1"/>
              <a:t>Assign record to the left child with weight = 3/9 and to the right child with weight = 6/9</a:t>
            </a:r>
          </a:p>
        </p:txBody>
      </p:sp>
      <p:graphicFrame>
        <p:nvGraphicFramePr>
          <p:cNvPr id="77843" name="Object 19"/>
          <p:cNvGraphicFramePr>
            <a:graphicFrameLocks noChangeAspect="1"/>
          </p:cNvGraphicFramePr>
          <p:nvPr>
            <p:ph idx="1"/>
          </p:nvPr>
        </p:nvGraphicFramePr>
        <p:xfrm>
          <a:off x="4946650" y="3970338"/>
          <a:ext cx="1889125" cy="576262"/>
        </p:xfrm>
        <a:graphic>
          <a:graphicData uri="http://schemas.openxmlformats.org/presentationml/2006/ole">
            <p:oleObj spid="_x0000_s77843" name="Document" r:id="rId8" imgW="4790087" imgH="1653433" progId="Word.Document.8">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b="1" i="1"/>
              <a:t>K Nearest Neighbor (KNN):</a:t>
            </a:r>
          </a:p>
        </p:txBody>
      </p:sp>
      <p:sp>
        <p:nvSpPr>
          <p:cNvPr id="215043" name="Rectangle 3"/>
          <p:cNvSpPr>
            <a:spLocks noGrp="1" noChangeArrowheads="1"/>
          </p:cNvSpPr>
          <p:nvPr>
            <p:ph type="body" idx="1"/>
          </p:nvPr>
        </p:nvSpPr>
        <p:spPr>
          <a:xfrm>
            <a:off x="609600" y="1641475"/>
            <a:ext cx="7924800" cy="4454525"/>
          </a:xfrm>
        </p:spPr>
        <p:txBody>
          <a:bodyPr/>
          <a:lstStyle/>
          <a:p>
            <a:r>
              <a:rPr lang="en-US"/>
              <a:t>Training set includes classes.</a:t>
            </a:r>
          </a:p>
          <a:p>
            <a:r>
              <a:rPr lang="en-US"/>
              <a:t>Examine K items near item to be classified.</a:t>
            </a:r>
          </a:p>
          <a:p>
            <a:r>
              <a:rPr lang="en-US"/>
              <a:t>New item placed in class with the most number of close items.</a:t>
            </a:r>
          </a:p>
          <a:p>
            <a:r>
              <a:rPr lang="en-US"/>
              <a:t>O(q) for each tuple to be classified.  (Here q is the size of the training set.)</a:t>
            </a:r>
          </a:p>
          <a:p>
            <a:pPr>
              <a:buFont typeface="Wingdings" pitchFamily="2" charset="2"/>
              <a:buNone/>
            </a:pPr>
            <a:endParaRPr lang="en-US"/>
          </a:p>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Classify Instances</a:t>
            </a:r>
          </a:p>
        </p:txBody>
      </p:sp>
      <p:sp>
        <p:nvSpPr>
          <p:cNvPr id="78851" name="Line 3"/>
          <p:cNvSpPr>
            <a:spLocks noChangeShapeType="1"/>
          </p:cNvSpPr>
          <p:nvPr/>
        </p:nvSpPr>
        <p:spPr bwMode="auto">
          <a:xfrm>
            <a:off x="2322513" y="5343525"/>
            <a:ext cx="242887"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78852" name="Line 4"/>
          <p:cNvSpPr>
            <a:spLocks noChangeShapeType="1"/>
          </p:cNvSpPr>
          <p:nvPr/>
        </p:nvSpPr>
        <p:spPr bwMode="auto">
          <a:xfrm flipH="1">
            <a:off x="1192213" y="5343525"/>
            <a:ext cx="323850"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78853" name="Line 5"/>
          <p:cNvSpPr>
            <a:spLocks noChangeShapeType="1"/>
          </p:cNvSpPr>
          <p:nvPr/>
        </p:nvSpPr>
        <p:spPr bwMode="auto">
          <a:xfrm flipH="1">
            <a:off x="1838325" y="4549775"/>
            <a:ext cx="403225" cy="528638"/>
          </a:xfrm>
          <a:prstGeom prst="line">
            <a:avLst/>
          </a:prstGeom>
          <a:noFill/>
          <a:ln w="12700">
            <a:solidFill>
              <a:srgbClr val="000000"/>
            </a:solidFill>
            <a:round/>
            <a:headEnd/>
            <a:tailEnd type="triangle" w="med" len="med"/>
          </a:ln>
          <a:effectLst/>
        </p:spPr>
        <p:txBody>
          <a:bodyPr wrap="none" anchor="ctr"/>
          <a:lstStyle/>
          <a:p>
            <a:endParaRPr lang="en-US"/>
          </a:p>
        </p:txBody>
      </p:sp>
      <p:sp>
        <p:nvSpPr>
          <p:cNvPr id="78854" name="Line 6"/>
          <p:cNvSpPr>
            <a:spLocks noChangeShapeType="1"/>
          </p:cNvSpPr>
          <p:nvPr/>
        </p:nvSpPr>
        <p:spPr bwMode="auto">
          <a:xfrm>
            <a:off x="3049588" y="4549775"/>
            <a:ext cx="484187" cy="528638"/>
          </a:xfrm>
          <a:prstGeom prst="line">
            <a:avLst/>
          </a:prstGeom>
          <a:noFill/>
          <a:ln w="12700">
            <a:solidFill>
              <a:srgbClr val="000000"/>
            </a:solidFill>
            <a:round/>
            <a:headEnd/>
            <a:tailEnd type="triangle" w="med" len="med"/>
          </a:ln>
          <a:effectLst/>
        </p:spPr>
        <p:txBody>
          <a:bodyPr wrap="none" anchor="ctr"/>
          <a:lstStyle/>
          <a:p>
            <a:endParaRPr lang="en-US"/>
          </a:p>
        </p:txBody>
      </p:sp>
      <p:sp>
        <p:nvSpPr>
          <p:cNvPr id="78855" name="Line 7"/>
          <p:cNvSpPr>
            <a:spLocks noChangeShapeType="1"/>
          </p:cNvSpPr>
          <p:nvPr/>
        </p:nvSpPr>
        <p:spPr bwMode="auto">
          <a:xfrm>
            <a:off x="2000250" y="3822700"/>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78856" name="Line 8"/>
          <p:cNvSpPr>
            <a:spLocks noChangeShapeType="1"/>
          </p:cNvSpPr>
          <p:nvPr/>
        </p:nvSpPr>
        <p:spPr bwMode="auto">
          <a:xfrm flipH="1">
            <a:off x="627063" y="3822700"/>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78857" name="Text Box 9"/>
          <p:cNvSpPr txBox="1">
            <a:spLocks noChangeArrowheads="1"/>
          </p:cNvSpPr>
          <p:nvPr/>
        </p:nvSpPr>
        <p:spPr bwMode="auto">
          <a:xfrm>
            <a:off x="1144588" y="3559175"/>
            <a:ext cx="93662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Refund</a:t>
            </a:r>
            <a:endParaRPr lang="en-US" sz="1600">
              <a:solidFill>
                <a:schemeClr val="bg2"/>
              </a:solidFill>
            </a:endParaRPr>
          </a:p>
        </p:txBody>
      </p:sp>
      <p:sp>
        <p:nvSpPr>
          <p:cNvPr id="78858" name="Text Box 10"/>
          <p:cNvSpPr txBox="1">
            <a:spLocks noChangeArrowheads="1"/>
          </p:cNvSpPr>
          <p:nvPr/>
        </p:nvSpPr>
        <p:spPr bwMode="auto">
          <a:xfrm>
            <a:off x="2160588" y="4286250"/>
            <a:ext cx="935037"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MarSt</a:t>
            </a:r>
            <a:endParaRPr lang="en-US" sz="1600">
              <a:solidFill>
                <a:schemeClr val="bg2"/>
              </a:solidFill>
            </a:endParaRPr>
          </a:p>
        </p:txBody>
      </p:sp>
      <p:sp>
        <p:nvSpPr>
          <p:cNvPr id="78859" name="Text Box 11"/>
          <p:cNvSpPr txBox="1">
            <a:spLocks noChangeArrowheads="1"/>
          </p:cNvSpPr>
          <p:nvPr/>
        </p:nvSpPr>
        <p:spPr bwMode="auto">
          <a:xfrm>
            <a:off x="1435100" y="5078413"/>
            <a:ext cx="96837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2D1993"/>
                </a:solidFill>
              </a:rPr>
              <a:t>TaxInc</a:t>
            </a:r>
            <a:endParaRPr lang="en-US" sz="1600">
              <a:solidFill>
                <a:schemeClr val="bg2"/>
              </a:solidFill>
            </a:endParaRPr>
          </a:p>
        </p:txBody>
      </p:sp>
      <p:sp>
        <p:nvSpPr>
          <p:cNvPr id="78860" name="AutoShape 12"/>
          <p:cNvSpPr>
            <a:spLocks noChangeArrowheads="1"/>
          </p:cNvSpPr>
          <p:nvPr/>
        </p:nvSpPr>
        <p:spPr bwMode="auto">
          <a:xfrm>
            <a:off x="2362200" y="5867400"/>
            <a:ext cx="627063" cy="366713"/>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78861" name="Text Box 13"/>
          <p:cNvSpPr txBox="1">
            <a:spLocks noChangeArrowheads="1"/>
          </p:cNvSpPr>
          <p:nvPr/>
        </p:nvSpPr>
        <p:spPr bwMode="auto">
          <a:xfrm>
            <a:off x="2286000" y="5867400"/>
            <a:ext cx="685800" cy="336550"/>
          </a:xfrm>
          <a:prstGeom prst="rect">
            <a:avLst/>
          </a:prstGeom>
          <a:noFill/>
          <a:ln w="12700">
            <a:noFill/>
            <a:miter lim="800000"/>
            <a:headEnd/>
            <a:tailEnd/>
          </a:ln>
          <a:effectLst/>
        </p:spPr>
        <p:txBody>
          <a:bodyPr>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YES</a:t>
            </a:r>
            <a:endParaRPr lang="en-US" sz="1600">
              <a:solidFill>
                <a:schemeClr val="bg2"/>
              </a:solidFill>
            </a:endParaRPr>
          </a:p>
        </p:txBody>
      </p:sp>
      <p:sp>
        <p:nvSpPr>
          <p:cNvPr id="78862" name="AutoShape 14"/>
          <p:cNvSpPr>
            <a:spLocks noChangeArrowheads="1"/>
          </p:cNvSpPr>
          <p:nvPr/>
        </p:nvSpPr>
        <p:spPr bwMode="auto">
          <a:xfrm>
            <a:off x="869950" y="5884863"/>
            <a:ext cx="654050" cy="36353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78863" name="Text Box 15"/>
          <p:cNvSpPr txBox="1">
            <a:spLocks noChangeArrowheads="1"/>
          </p:cNvSpPr>
          <p:nvPr/>
        </p:nvSpPr>
        <p:spPr bwMode="auto">
          <a:xfrm>
            <a:off x="966788" y="5870575"/>
            <a:ext cx="4889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78864" name="AutoShape 16"/>
          <p:cNvSpPr>
            <a:spLocks noChangeArrowheads="1"/>
          </p:cNvSpPr>
          <p:nvPr/>
        </p:nvSpPr>
        <p:spPr bwMode="auto">
          <a:xfrm>
            <a:off x="304800" y="4300538"/>
            <a:ext cx="685800" cy="347662"/>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78865" name="Text Box 17"/>
          <p:cNvSpPr txBox="1">
            <a:spLocks noChangeArrowheads="1"/>
          </p:cNvSpPr>
          <p:nvPr/>
        </p:nvSpPr>
        <p:spPr bwMode="auto">
          <a:xfrm>
            <a:off x="400050" y="4286250"/>
            <a:ext cx="4889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rgbClr val="00FFFF"/>
              </a:solidFill>
            </a:endParaRPr>
          </a:p>
        </p:txBody>
      </p:sp>
      <p:sp>
        <p:nvSpPr>
          <p:cNvPr id="78866" name="AutoShape 18"/>
          <p:cNvSpPr>
            <a:spLocks noChangeArrowheads="1"/>
          </p:cNvSpPr>
          <p:nvPr/>
        </p:nvSpPr>
        <p:spPr bwMode="auto">
          <a:xfrm>
            <a:off x="3200400" y="5105400"/>
            <a:ext cx="685800" cy="381000"/>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78867" name="Text Box 19"/>
          <p:cNvSpPr txBox="1">
            <a:spLocks noChangeArrowheads="1"/>
          </p:cNvSpPr>
          <p:nvPr/>
        </p:nvSpPr>
        <p:spPr bwMode="auto">
          <a:xfrm>
            <a:off x="3276600" y="5105400"/>
            <a:ext cx="488950" cy="336550"/>
          </a:xfrm>
          <a:prstGeom prst="rect">
            <a:avLst/>
          </a:prstGeom>
          <a:noFill/>
          <a:ln w="12700">
            <a:noFill/>
            <a:miter lim="800000"/>
            <a:headEnd/>
            <a:tailEnd/>
          </a:ln>
          <a:effectLst/>
        </p:spPr>
        <p:txBody>
          <a:bodyPr wrap="none">
            <a:spAutoFit/>
          </a:bodyPr>
          <a:lstStyle/>
          <a:p>
            <a:pPr marL="342900" indent="-342900" algn="ctr" eaLnBrk="0" hangingPunct="0">
              <a:spcBef>
                <a:spcPct val="20000"/>
              </a:spcBef>
              <a:buClr>
                <a:schemeClr val="accent2"/>
              </a:buClr>
              <a:buSzPct val="75000"/>
              <a:buFont typeface="Monotype Sorts" pitchFamily="2" charset="2"/>
              <a:buNone/>
            </a:pPr>
            <a:r>
              <a:rPr lang="en-US" sz="1600" b="1">
                <a:solidFill>
                  <a:srgbClr val="800000"/>
                </a:solidFill>
              </a:rPr>
              <a:t>NO</a:t>
            </a:r>
            <a:endParaRPr lang="en-US" sz="1600">
              <a:solidFill>
                <a:schemeClr val="bg2"/>
              </a:solidFill>
            </a:endParaRPr>
          </a:p>
        </p:txBody>
      </p:sp>
      <p:sp>
        <p:nvSpPr>
          <p:cNvPr id="78868" name="Text Box 20"/>
          <p:cNvSpPr txBox="1">
            <a:spLocks noChangeArrowheads="1"/>
          </p:cNvSpPr>
          <p:nvPr/>
        </p:nvSpPr>
        <p:spPr bwMode="auto">
          <a:xfrm>
            <a:off x="417513" y="3822700"/>
            <a:ext cx="533400"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Yes</a:t>
            </a:r>
            <a:endParaRPr lang="en-US" sz="1600">
              <a:solidFill>
                <a:schemeClr val="bg2"/>
              </a:solidFill>
            </a:endParaRPr>
          </a:p>
        </p:txBody>
      </p:sp>
      <p:sp>
        <p:nvSpPr>
          <p:cNvPr id="78869" name="Text Box 21"/>
          <p:cNvSpPr txBox="1">
            <a:spLocks noChangeArrowheads="1"/>
          </p:cNvSpPr>
          <p:nvPr/>
        </p:nvSpPr>
        <p:spPr bwMode="auto">
          <a:xfrm>
            <a:off x="1811338" y="3930650"/>
            <a:ext cx="442912"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No</a:t>
            </a:r>
            <a:endParaRPr lang="en-US" sz="1600">
              <a:solidFill>
                <a:schemeClr val="bg2"/>
              </a:solidFill>
            </a:endParaRPr>
          </a:p>
        </p:txBody>
      </p:sp>
      <p:sp>
        <p:nvSpPr>
          <p:cNvPr id="78870" name="Text Box 22"/>
          <p:cNvSpPr txBox="1">
            <a:spLocks noChangeArrowheads="1"/>
          </p:cNvSpPr>
          <p:nvPr/>
        </p:nvSpPr>
        <p:spPr bwMode="auto">
          <a:xfrm>
            <a:off x="3265488" y="4587875"/>
            <a:ext cx="93027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Married</a:t>
            </a:r>
            <a:r>
              <a:rPr lang="en-US" sz="1600">
                <a:solidFill>
                  <a:schemeClr val="bg2"/>
                </a:solidFill>
              </a:rPr>
              <a:t> </a:t>
            </a:r>
          </a:p>
        </p:txBody>
      </p:sp>
      <p:sp>
        <p:nvSpPr>
          <p:cNvPr id="78871" name="Text Box 23"/>
          <p:cNvSpPr txBox="1">
            <a:spLocks noChangeArrowheads="1"/>
          </p:cNvSpPr>
          <p:nvPr/>
        </p:nvSpPr>
        <p:spPr bwMode="auto">
          <a:xfrm>
            <a:off x="592138" y="4464050"/>
            <a:ext cx="1355725" cy="581025"/>
          </a:xfrm>
          <a:prstGeom prst="rect">
            <a:avLst/>
          </a:prstGeom>
          <a:noFill/>
          <a:ln w="12700">
            <a:noFill/>
            <a:miter lim="800000"/>
            <a:headEnd/>
            <a:tailEnd/>
          </a:ln>
          <a:effectLst/>
        </p:spPr>
        <p:txBody>
          <a:bodyPr>
            <a:spAutoFit/>
          </a:bodyPr>
          <a:lstStyle/>
          <a:p>
            <a:pPr marL="342900" indent="-342900" algn="r" eaLnBrk="0" hangingPunct="0">
              <a:spcBef>
                <a:spcPct val="20000"/>
              </a:spcBef>
              <a:buClr>
                <a:schemeClr val="accent2"/>
              </a:buClr>
              <a:buSzPct val="75000"/>
              <a:buFont typeface="Monotype Sorts" pitchFamily="2" charset="2"/>
              <a:buNone/>
            </a:pPr>
            <a:r>
              <a:rPr lang="en-US" sz="1600"/>
              <a:t>Single, </a:t>
            </a:r>
            <a:br>
              <a:rPr lang="en-US" sz="1600"/>
            </a:br>
            <a:r>
              <a:rPr lang="en-US" sz="1600"/>
              <a:t>Divorced</a:t>
            </a:r>
            <a:endParaRPr lang="en-US" sz="1600">
              <a:solidFill>
                <a:schemeClr val="bg2"/>
              </a:solidFill>
            </a:endParaRPr>
          </a:p>
        </p:txBody>
      </p:sp>
      <p:sp>
        <p:nvSpPr>
          <p:cNvPr id="78872" name="Text Box 24"/>
          <p:cNvSpPr txBox="1">
            <a:spLocks noChangeArrowheads="1"/>
          </p:cNvSpPr>
          <p:nvPr/>
        </p:nvSpPr>
        <p:spPr bwMode="auto">
          <a:xfrm>
            <a:off x="669925" y="5408613"/>
            <a:ext cx="7207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&lt; 80K</a:t>
            </a:r>
            <a:endParaRPr lang="en-US" sz="1600">
              <a:solidFill>
                <a:schemeClr val="bg2"/>
              </a:solidFill>
            </a:endParaRPr>
          </a:p>
        </p:txBody>
      </p:sp>
      <p:sp>
        <p:nvSpPr>
          <p:cNvPr id="78873" name="Text Box 25"/>
          <p:cNvSpPr txBox="1">
            <a:spLocks noChangeArrowheads="1"/>
          </p:cNvSpPr>
          <p:nvPr/>
        </p:nvSpPr>
        <p:spPr bwMode="auto">
          <a:xfrm>
            <a:off x="2444750" y="5408613"/>
            <a:ext cx="720725" cy="336550"/>
          </a:xfrm>
          <a:prstGeom prst="rect">
            <a:avLst/>
          </a:prstGeom>
          <a:noFill/>
          <a:ln w="12700">
            <a:noFill/>
            <a:miter lim="800000"/>
            <a:headEnd/>
            <a:tailEnd/>
          </a:ln>
          <a:effectLst/>
        </p:spPr>
        <p:txBody>
          <a:bodyPr wrap="none">
            <a:spAutoFit/>
          </a:bodyPr>
          <a:lstStyle/>
          <a:p>
            <a:pPr marL="342900" indent="-342900" algn="r" eaLnBrk="0" hangingPunct="0">
              <a:spcBef>
                <a:spcPct val="20000"/>
              </a:spcBef>
              <a:buClr>
                <a:schemeClr val="accent2"/>
              </a:buClr>
              <a:buSzPct val="75000"/>
              <a:buFont typeface="Monotype Sorts" pitchFamily="2" charset="2"/>
              <a:buNone/>
            </a:pPr>
            <a:r>
              <a:rPr lang="en-US" sz="1600"/>
              <a:t>&gt; 80K</a:t>
            </a:r>
            <a:endParaRPr lang="en-US" sz="1600">
              <a:solidFill>
                <a:schemeClr val="bg2"/>
              </a:solidFill>
            </a:endParaRPr>
          </a:p>
        </p:txBody>
      </p:sp>
      <p:graphicFrame>
        <p:nvGraphicFramePr>
          <p:cNvPr id="78916" name="Group 68"/>
          <p:cNvGraphicFramePr>
            <a:graphicFrameLocks noGrp="1"/>
          </p:cNvGraphicFramePr>
          <p:nvPr/>
        </p:nvGraphicFramePr>
        <p:xfrm>
          <a:off x="3962400" y="1600200"/>
          <a:ext cx="5087938" cy="2293938"/>
        </p:xfrm>
        <a:graphic>
          <a:graphicData uri="http://schemas.openxmlformats.org/drawingml/2006/table">
            <a:tbl>
              <a:tblPr/>
              <a:tblGrid>
                <a:gridCol w="1312863"/>
                <a:gridCol w="984250"/>
                <a:gridCol w="985837"/>
                <a:gridCol w="1066800"/>
                <a:gridCol w="738188"/>
              </a:tblGrid>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Married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Single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Divorced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Class=No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Class=Yes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2.67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3.67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6.67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8906" name="Object 58"/>
          <p:cNvGraphicFramePr>
            <a:graphicFrameLocks noChangeAspect="1"/>
          </p:cNvGraphicFramePr>
          <p:nvPr/>
        </p:nvGraphicFramePr>
        <p:xfrm>
          <a:off x="304800" y="2101850"/>
          <a:ext cx="3581400" cy="1047750"/>
        </p:xfrm>
        <a:graphic>
          <a:graphicData uri="http://schemas.openxmlformats.org/presentationml/2006/ole">
            <p:oleObj spid="_x0000_s78906" name="Document" r:id="rId3" imgW="5102860" imgH="1450803" progId="Word.Document.8">
              <p:embed/>
            </p:oleObj>
          </a:graphicData>
        </a:graphic>
      </p:graphicFrame>
      <p:sp>
        <p:nvSpPr>
          <p:cNvPr id="78907" name="Text Box 59"/>
          <p:cNvSpPr txBox="1">
            <a:spLocks noChangeArrowheads="1"/>
          </p:cNvSpPr>
          <p:nvPr/>
        </p:nvSpPr>
        <p:spPr bwMode="auto">
          <a:xfrm>
            <a:off x="363538" y="1644650"/>
            <a:ext cx="1828800" cy="396875"/>
          </a:xfrm>
          <a:prstGeom prst="rect">
            <a:avLst/>
          </a:prstGeom>
          <a:noFill/>
          <a:ln w="12700">
            <a:noFill/>
            <a:miter lim="800000"/>
            <a:headEnd/>
            <a:tailEnd/>
          </a:ln>
          <a:effectLst/>
        </p:spPr>
        <p:txBody>
          <a:bodyPr>
            <a:spAutoFit/>
          </a:bodyPr>
          <a:lstStyle/>
          <a:p>
            <a:pPr eaLnBrk="0" hangingPunct="0">
              <a:spcBef>
                <a:spcPct val="50000"/>
              </a:spcBef>
            </a:pPr>
            <a:r>
              <a:rPr lang="en-US" sz="2000" b="1"/>
              <a:t>New record:</a:t>
            </a:r>
          </a:p>
        </p:txBody>
      </p:sp>
      <p:sp>
        <p:nvSpPr>
          <p:cNvPr id="78908" name="Line 60"/>
          <p:cNvSpPr>
            <a:spLocks noChangeShapeType="1"/>
          </p:cNvSpPr>
          <p:nvPr/>
        </p:nvSpPr>
        <p:spPr bwMode="auto">
          <a:xfrm>
            <a:off x="1354138" y="3092450"/>
            <a:ext cx="228600" cy="457200"/>
          </a:xfrm>
          <a:prstGeom prst="line">
            <a:avLst/>
          </a:prstGeom>
          <a:noFill/>
          <a:ln w="25400">
            <a:solidFill>
              <a:srgbClr val="800000"/>
            </a:solidFill>
            <a:prstDash val="sysDot"/>
            <a:round/>
            <a:headEnd/>
            <a:tailEnd type="triangle" w="med" len="med"/>
          </a:ln>
          <a:effectLst/>
        </p:spPr>
        <p:txBody>
          <a:bodyPr/>
          <a:lstStyle/>
          <a:p>
            <a:endParaRPr lang="en-US"/>
          </a:p>
        </p:txBody>
      </p:sp>
      <p:sp>
        <p:nvSpPr>
          <p:cNvPr id="78909" name="Line 61"/>
          <p:cNvSpPr>
            <a:spLocks noChangeShapeType="1"/>
          </p:cNvSpPr>
          <p:nvPr/>
        </p:nvSpPr>
        <p:spPr bwMode="auto">
          <a:xfrm>
            <a:off x="2039938" y="3092450"/>
            <a:ext cx="609600" cy="1143000"/>
          </a:xfrm>
          <a:prstGeom prst="line">
            <a:avLst/>
          </a:prstGeom>
          <a:noFill/>
          <a:ln w="25400">
            <a:solidFill>
              <a:srgbClr val="800000"/>
            </a:solidFill>
            <a:prstDash val="sysDot"/>
            <a:round/>
            <a:headEnd/>
            <a:tailEnd type="triangle" w="med" len="med"/>
          </a:ln>
          <a:effectLst/>
        </p:spPr>
        <p:txBody>
          <a:bodyPr/>
          <a:lstStyle/>
          <a:p>
            <a:endParaRPr lang="en-US"/>
          </a:p>
        </p:txBody>
      </p:sp>
      <p:sp>
        <p:nvSpPr>
          <p:cNvPr id="78910" name="Oval 62"/>
          <p:cNvSpPr>
            <a:spLocks noChangeArrowheads="1"/>
          </p:cNvSpPr>
          <p:nvPr/>
        </p:nvSpPr>
        <p:spPr bwMode="auto">
          <a:xfrm>
            <a:off x="5545138" y="3321050"/>
            <a:ext cx="762000" cy="685800"/>
          </a:xfrm>
          <a:prstGeom prst="ellipse">
            <a:avLst/>
          </a:prstGeom>
          <a:noFill/>
          <a:ln w="31750">
            <a:solidFill>
              <a:srgbClr val="0C6D9C"/>
            </a:solidFill>
            <a:round/>
            <a:headEnd/>
            <a:tailEnd/>
          </a:ln>
          <a:effectLst/>
        </p:spPr>
        <p:txBody>
          <a:bodyPr wrap="none" anchor="ctr"/>
          <a:lstStyle/>
          <a:p>
            <a:endParaRPr lang="en-US"/>
          </a:p>
        </p:txBody>
      </p:sp>
      <p:sp>
        <p:nvSpPr>
          <p:cNvPr id="78911" name="Oval 63"/>
          <p:cNvSpPr>
            <a:spLocks noChangeArrowheads="1"/>
          </p:cNvSpPr>
          <p:nvPr/>
        </p:nvSpPr>
        <p:spPr bwMode="auto">
          <a:xfrm>
            <a:off x="6535738" y="3321050"/>
            <a:ext cx="1676400" cy="685800"/>
          </a:xfrm>
          <a:prstGeom prst="ellipse">
            <a:avLst/>
          </a:prstGeom>
          <a:noFill/>
          <a:ln w="31750">
            <a:solidFill>
              <a:srgbClr val="0C6D9C"/>
            </a:solidFill>
            <a:round/>
            <a:headEnd/>
            <a:tailEnd/>
          </a:ln>
          <a:effectLst/>
        </p:spPr>
        <p:txBody>
          <a:bodyPr wrap="none" anchor="ctr"/>
          <a:lstStyle/>
          <a:p>
            <a:endParaRPr lang="en-US"/>
          </a:p>
        </p:txBody>
      </p:sp>
      <p:sp>
        <p:nvSpPr>
          <p:cNvPr id="78912" name="Line 64"/>
          <p:cNvSpPr>
            <a:spLocks noChangeShapeType="1"/>
          </p:cNvSpPr>
          <p:nvPr/>
        </p:nvSpPr>
        <p:spPr bwMode="auto">
          <a:xfrm flipH="1">
            <a:off x="4173538" y="3778250"/>
            <a:ext cx="1676400" cy="990600"/>
          </a:xfrm>
          <a:prstGeom prst="line">
            <a:avLst/>
          </a:prstGeom>
          <a:noFill/>
          <a:ln w="25400">
            <a:solidFill>
              <a:srgbClr val="800000"/>
            </a:solidFill>
            <a:prstDash val="sysDot"/>
            <a:round/>
            <a:headEnd/>
            <a:tailEnd type="triangle" w="med" len="med"/>
          </a:ln>
          <a:effectLst/>
        </p:spPr>
        <p:txBody>
          <a:bodyPr/>
          <a:lstStyle/>
          <a:p>
            <a:endParaRPr lang="en-US"/>
          </a:p>
        </p:txBody>
      </p:sp>
      <p:sp>
        <p:nvSpPr>
          <p:cNvPr id="78913" name="Line 65"/>
          <p:cNvSpPr>
            <a:spLocks noChangeShapeType="1"/>
          </p:cNvSpPr>
          <p:nvPr/>
        </p:nvSpPr>
        <p:spPr bwMode="auto">
          <a:xfrm flipH="1">
            <a:off x="2116138" y="3854450"/>
            <a:ext cx="5029200" cy="990600"/>
          </a:xfrm>
          <a:prstGeom prst="line">
            <a:avLst/>
          </a:prstGeom>
          <a:noFill/>
          <a:ln w="25400">
            <a:solidFill>
              <a:srgbClr val="800000"/>
            </a:solidFill>
            <a:prstDash val="sysDot"/>
            <a:round/>
            <a:headEnd/>
            <a:tailEnd type="triangle" w="med" len="med"/>
          </a:ln>
          <a:effectLst/>
        </p:spPr>
        <p:txBody>
          <a:bodyPr/>
          <a:lstStyle/>
          <a:p>
            <a:endParaRPr lang="en-US"/>
          </a:p>
        </p:txBody>
      </p:sp>
      <p:sp>
        <p:nvSpPr>
          <p:cNvPr id="78914" name="Text Box 66"/>
          <p:cNvSpPr txBox="1">
            <a:spLocks noChangeArrowheads="1"/>
          </p:cNvSpPr>
          <p:nvPr/>
        </p:nvSpPr>
        <p:spPr bwMode="auto">
          <a:xfrm>
            <a:off x="5316538" y="4616450"/>
            <a:ext cx="3505200" cy="1328738"/>
          </a:xfrm>
          <a:prstGeom prst="rect">
            <a:avLst/>
          </a:prstGeom>
          <a:noFill/>
          <a:ln w="12700">
            <a:noFill/>
            <a:miter lim="800000"/>
            <a:headEnd/>
            <a:tailEnd/>
          </a:ln>
          <a:effectLst/>
        </p:spPr>
        <p:txBody>
          <a:bodyPr>
            <a:spAutoFit/>
          </a:bodyPr>
          <a:lstStyle/>
          <a:p>
            <a:pPr eaLnBrk="0" hangingPunct="0">
              <a:spcBef>
                <a:spcPct val="50000"/>
              </a:spcBef>
            </a:pPr>
            <a:r>
              <a:rPr lang="en-US" b="1"/>
              <a:t>Probability that Marital Status </a:t>
            </a:r>
            <a:br>
              <a:rPr lang="en-US" b="1"/>
            </a:br>
            <a:r>
              <a:rPr lang="en-US" b="1"/>
              <a:t>= Married is 3.67/6.67</a:t>
            </a:r>
          </a:p>
          <a:p>
            <a:pPr eaLnBrk="0" hangingPunct="0">
              <a:spcBef>
                <a:spcPct val="50000"/>
              </a:spcBef>
            </a:pPr>
            <a:r>
              <a:rPr lang="en-US" b="1"/>
              <a:t>Probability that Marital Status ={Single,Divorced} is 3/6.67</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04800" y="304800"/>
            <a:ext cx="8534400" cy="533400"/>
          </a:xfrm>
        </p:spPr>
        <p:txBody>
          <a:bodyPr/>
          <a:lstStyle/>
          <a:p>
            <a:r>
              <a:rPr lang="en-US" sz="3600"/>
              <a:t>Scalable Decision Tree Induction Methods</a:t>
            </a:r>
          </a:p>
        </p:txBody>
      </p:sp>
      <p:sp>
        <p:nvSpPr>
          <p:cNvPr id="117763" name="Rectangle 3"/>
          <p:cNvSpPr>
            <a:spLocks noGrp="1" noChangeArrowheads="1"/>
          </p:cNvSpPr>
          <p:nvPr>
            <p:ph type="body" idx="1"/>
          </p:nvPr>
        </p:nvSpPr>
        <p:spPr>
          <a:xfrm>
            <a:off x="381000" y="1371600"/>
            <a:ext cx="8534400" cy="5105400"/>
          </a:xfrm>
        </p:spPr>
        <p:txBody>
          <a:bodyPr/>
          <a:lstStyle/>
          <a:p>
            <a:r>
              <a:rPr lang="en-US" sz="2400">
                <a:solidFill>
                  <a:srgbClr val="FF3300"/>
                </a:solidFill>
              </a:rPr>
              <a:t>SLIQ</a:t>
            </a:r>
            <a:r>
              <a:rPr lang="en-US" sz="2400"/>
              <a:t> (EDBT’96 — Mehta et al.)</a:t>
            </a:r>
          </a:p>
          <a:p>
            <a:pPr lvl="1"/>
            <a:r>
              <a:rPr lang="en-US" sz="2000"/>
              <a:t>Builds an index for each attribute and only class list and the current attribute list reside in memory</a:t>
            </a:r>
          </a:p>
          <a:p>
            <a:r>
              <a:rPr lang="en-US" sz="2400">
                <a:solidFill>
                  <a:srgbClr val="FF3300"/>
                </a:solidFill>
              </a:rPr>
              <a:t>SPRINT</a:t>
            </a:r>
            <a:r>
              <a:rPr lang="en-US" sz="2400"/>
              <a:t> (VLDB’96 — J. Shafer et al.)</a:t>
            </a:r>
          </a:p>
          <a:p>
            <a:pPr lvl="1"/>
            <a:r>
              <a:rPr lang="en-US" sz="2000"/>
              <a:t>Constructs an attribute list data structure </a:t>
            </a:r>
          </a:p>
          <a:p>
            <a:r>
              <a:rPr lang="en-US" sz="2400">
                <a:solidFill>
                  <a:srgbClr val="FF3300"/>
                </a:solidFill>
              </a:rPr>
              <a:t>PUBLIC</a:t>
            </a:r>
            <a:r>
              <a:rPr lang="en-US" sz="2400"/>
              <a:t> (VLDB’98 — Rastogi &amp; Shim)</a:t>
            </a:r>
          </a:p>
          <a:p>
            <a:pPr lvl="1"/>
            <a:r>
              <a:rPr lang="en-US" sz="2000"/>
              <a:t>Integrates tree splitting and tree pruning: stop growing the tree earlier</a:t>
            </a:r>
          </a:p>
          <a:p>
            <a:r>
              <a:rPr lang="en-US" sz="2400">
                <a:solidFill>
                  <a:srgbClr val="FF3300"/>
                </a:solidFill>
              </a:rPr>
              <a:t>RainForest </a:t>
            </a:r>
            <a:r>
              <a:rPr lang="en-US" sz="2400"/>
              <a:t>(VLDB’98 — Gehrke, Ramakrishnan &amp; Ganti)</a:t>
            </a:r>
          </a:p>
          <a:p>
            <a:pPr lvl="1"/>
            <a:r>
              <a:rPr lang="en-US" sz="2000"/>
              <a:t>Builds an AVC-list (attribute, value, class label)</a:t>
            </a:r>
          </a:p>
          <a:p>
            <a:r>
              <a:rPr lang="en-US" sz="2400">
                <a:solidFill>
                  <a:schemeClr val="hlink"/>
                </a:solidFill>
              </a:rPr>
              <a:t>BOAT </a:t>
            </a:r>
            <a:r>
              <a:rPr lang="en-US" sz="2400"/>
              <a:t>(PODS’99 — Gehrke, Ganti, Ramakrishnan &amp; Loh)</a:t>
            </a:r>
          </a:p>
          <a:p>
            <a:pPr lvl="1"/>
            <a:r>
              <a:rPr lang="en-US" sz="2000"/>
              <a:t>Uses bootstrapping to create several small samples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KNN</a:t>
            </a:r>
          </a:p>
        </p:txBody>
      </p:sp>
      <p:pic>
        <p:nvPicPr>
          <p:cNvPr id="216067" name="Picture 3" descr="classknn"/>
          <p:cNvPicPr>
            <a:picLocks noChangeAspect="1" noChangeArrowheads="1"/>
          </p:cNvPicPr>
          <p:nvPr/>
        </p:nvPicPr>
        <p:blipFill>
          <a:blip r:embed="rId2" cstate="print"/>
          <a:srcRect/>
          <a:stretch>
            <a:fillRect/>
          </a:stretch>
        </p:blipFill>
        <p:spPr bwMode="auto">
          <a:xfrm>
            <a:off x="2362200" y="1695450"/>
            <a:ext cx="4551363" cy="4476750"/>
          </a:xfrm>
          <a:prstGeom prst="rect">
            <a:avLst/>
          </a:prstGeom>
          <a:noFill/>
          <a:ln w="38100">
            <a:solidFill>
              <a:schemeClr val="tx2"/>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Classification Techniques</a:t>
            </a:r>
          </a:p>
        </p:txBody>
      </p:sp>
      <p:sp>
        <p:nvSpPr>
          <p:cNvPr id="16387" name="Rectangle 3"/>
          <p:cNvSpPr>
            <a:spLocks noGrp="1" noChangeArrowheads="1"/>
          </p:cNvSpPr>
          <p:nvPr>
            <p:ph type="body" idx="1"/>
          </p:nvPr>
        </p:nvSpPr>
        <p:spPr/>
        <p:txBody>
          <a:bodyPr/>
          <a:lstStyle/>
          <a:p>
            <a:r>
              <a:rPr lang="en-US"/>
              <a:t>Decision Tree based Methods</a:t>
            </a:r>
          </a:p>
          <a:p>
            <a:r>
              <a:rPr lang="en-US"/>
              <a:t>Rule-based Methods</a:t>
            </a:r>
          </a:p>
          <a:p>
            <a:r>
              <a:rPr lang="en-US"/>
              <a:t>Memory based reasoning</a:t>
            </a:r>
          </a:p>
          <a:p>
            <a:r>
              <a:rPr lang="en-US"/>
              <a:t>Neural Networks</a:t>
            </a:r>
          </a:p>
          <a:p>
            <a:r>
              <a:rPr lang="en-US"/>
              <a:t>Naïve Bayes and Bayesian Belief Networks</a:t>
            </a:r>
          </a:p>
          <a:p>
            <a:r>
              <a:rPr lang="en-US"/>
              <a:t>Support Vector Machines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TotalTime>
  <Words>2783</Words>
  <Application>Microsoft Office PowerPoint</Application>
  <PresentationFormat>On-screen Show (4:3)</PresentationFormat>
  <Paragraphs>699</Paragraphs>
  <Slides>71</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4</vt:i4>
      </vt:variant>
      <vt:variant>
        <vt:lpstr>Slide Titles</vt:lpstr>
      </vt:variant>
      <vt:variant>
        <vt:i4>71</vt:i4>
      </vt:variant>
    </vt:vector>
  </HeadingPairs>
  <TitlesOfParts>
    <vt:vector size="83" baseType="lpstr">
      <vt:lpstr>Arial</vt:lpstr>
      <vt:lpstr>Garamond</vt:lpstr>
      <vt:lpstr>Times New Roman</vt:lpstr>
      <vt:lpstr>Verdana</vt:lpstr>
      <vt:lpstr>Wingdings</vt:lpstr>
      <vt:lpstr>Monotype Sorts</vt:lpstr>
      <vt:lpstr>Symbol</vt:lpstr>
      <vt:lpstr>Level</vt:lpstr>
      <vt:lpstr>Microsoft Visio Drawing</vt:lpstr>
      <vt:lpstr>Microsoft Word Document</vt:lpstr>
      <vt:lpstr>Microsoft Equation 3.0</vt:lpstr>
      <vt:lpstr>Microsoft Excel Worksheet</vt:lpstr>
      <vt:lpstr> Classification: Basic Concepts and Decision Trees</vt:lpstr>
      <vt:lpstr>A programming task</vt:lpstr>
      <vt:lpstr>Classification: Definition</vt:lpstr>
      <vt:lpstr>Illustrating Classification Task</vt:lpstr>
      <vt:lpstr>Examples of Classification Task</vt:lpstr>
      <vt:lpstr>Classification Using Distance</vt:lpstr>
      <vt:lpstr>K Nearest Neighbor (KNN):</vt:lpstr>
      <vt:lpstr>KNN</vt:lpstr>
      <vt:lpstr>Classification Techniques</vt:lpstr>
      <vt:lpstr>Example of a Decision Tree</vt:lpstr>
      <vt:lpstr>Another Example of Decision Tree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Decision Tree Classification Task</vt:lpstr>
      <vt:lpstr>Decision Tree Induction</vt:lpstr>
      <vt:lpstr>General Structure of Hunt’s Algorithm</vt:lpstr>
      <vt:lpstr>Hunt’s Algorithm</vt:lpstr>
      <vt:lpstr>Tree Induction</vt:lpstr>
      <vt:lpstr>Tree Induction</vt:lpstr>
      <vt:lpstr>How to Specify Test Condition?</vt:lpstr>
      <vt:lpstr>Splitting Based on Nominal Attributes</vt:lpstr>
      <vt:lpstr>Splitting Based on Ordinal Attributes</vt:lpstr>
      <vt:lpstr>Splitting Based on Continuous Attributes</vt:lpstr>
      <vt:lpstr>Splitting Based on Continuous Attributes</vt:lpstr>
      <vt:lpstr>Tree Induction</vt:lpstr>
      <vt:lpstr>How to determine the Best Split</vt:lpstr>
      <vt:lpstr>How to determine the Best Split</vt:lpstr>
      <vt:lpstr>Measures of Node Impurity</vt:lpstr>
      <vt:lpstr>How to Find the Best Split</vt:lpstr>
      <vt:lpstr>Measure of Impurity: GINI</vt:lpstr>
      <vt:lpstr>Examples for computing GINI</vt:lpstr>
      <vt:lpstr>Splitting Based on GINI</vt:lpstr>
      <vt:lpstr>Binary Attributes: Computing GINI Index</vt:lpstr>
      <vt:lpstr>Categorical Attributes: Computing Gini Index</vt:lpstr>
      <vt:lpstr>Continuous Attributes: Computing Gini Index</vt:lpstr>
      <vt:lpstr>Continuous Attributes: Computing Gini Index...</vt:lpstr>
      <vt:lpstr>Alternative Splitting Criteria based on INFO</vt:lpstr>
      <vt:lpstr>Examples for computing Entropy</vt:lpstr>
      <vt:lpstr>Splitting Based on INFO...</vt:lpstr>
      <vt:lpstr>Splitting Based on INFO...</vt:lpstr>
      <vt:lpstr>Splitting Criteria based on Classification Error</vt:lpstr>
      <vt:lpstr>Examples for Computing Error</vt:lpstr>
      <vt:lpstr>Comparison among Splitting Criteria</vt:lpstr>
      <vt:lpstr>Misclassification Error vs Gini</vt:lpstr>
      <vt:lpstr>Tree Induction</vt:lpstr>
      <vt:lpstr>Stopping Criteria for Tree Induction</vt:lpstr>
      <vt:lpstr>Decision Tree Based Classification</vt:lpstr>
      <vt:lpstr>Example: C4.5</vt:lpstr>
      <vt:lpstr>Practical Issues of Classification</vt:lpstr>
      <vt:lpstr>Underfitting and Overfitting (Example)</vt:lpstr>
      <vt:lpstr>Underfitting and Overfitting</vt:lpstr>
      <vt:lpstr>Overfitting due to Noise </vt:lpstr>
      <vt:lpstr>Overfitting due to Insufficient Examples</vt:lpstr>
      <vt:lpstr>Notes on Overfitting</vt:lpstr>
      <vt:lpstr>Estimating Generalization Errors</vt:lpstr>
      <vt:lpstr>Occam’s Razor</vt:lpstr>
      <vt:lpstr>Minimum Description Length (MDL)</vt:lpstr>
      <vt:lpstr>How to Address Overfitting</vt:lpstr>
      <vt:lpstr>How to Address Overfitting…</vt:lpstr>
      <vt:lpstr>Example of Post-Pruning</vt:lpstr>
      <vt:lpstr>Examples of Post-pruning</vt:lpstr>
      <vt:lpstr>Handling Missing Attribute Values</vt:lpstr>
      <vt:lpstr>Computing Impurity Measure</vt:lpstr>
      <vt:lpstr>Distribute Instances</vt:lpstr>
      <vt:lpstr>Classify Instances</vt:lpstr>
      <vt:lpstr>Scalable Decision Tree Induction Methods</vt:lpstr>
    </vt:vector>
  </TitlesOfParts>
  <Company>KSU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Basic Concepts and Decision Trees</dc:title>
  <dc:creator>KSU</dc:creator>
  <cp:lastModifiedBy>Gururaj</cp:lastModifiedBy>
  <cp:revision>49</cp:revision>
  <dcterms:created xsi:type="dcterms:W3CDTF">2006-08-30T09:46:39Z</dcterms:created>
  <dcterms:modified xsi:type="dcterms:W3CDTF">2018-10-22T13:05:52Z</dcterms:modified>
</cp:coreProperties>
</file>