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Default Extension="jpeg" ContentType="image/jpeg"/>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5pPr>
    <a:lvl6pPr marL="2286000" algn="l" defTabSz="914400" rtl="0" eaLnBrk="1" latinLnBrk="0" hangingPunct="1">
      <a:defRPr kern="1200">
        <a:solidFill>
          <a:schemeClr val="bg1"/>
        </a:solidFill>
        <a:latin typeface="Arial" charset="0"/>
        <a:ea typeface="+mn-ea"/>
        <a:cs typeface="+mn-cs"/>
      </a:defRPr>
    </a:lvl6pPr>
    <a:lvl7pPr marL="2743200" algn="l" defTabSz="914400" rtl="0" eaLnBrk="1" latinLnBrk="0" hangingPunct="1">
      <a:defRPr kern="1200">
        <a:solidFill>
          <a:schemeClr val="bg1"/>
        </a:solidFill>
        <a:latin typeface="Arial" charset="0"/>
        <a:ea typeface="+mn-ea"/>
        <a:cs typeface="+mn-cs"/>
      </a:defRPr>
    </a:lvl7pPr>
    <a:lvl8pPr marL="3200400" algn="l" defTabSz="914400" rtl="0" eaLnBrk="1" latinLnBrk="0" hangingPunct="1">
      <a:defRPr kern="1200">
        <a:solidFill>
          <a:schemeClr val="bg1"/>
        </a:solidFill>
        <a:latin typeface="Arial" charset="0"/>
        <a:ea typeface="+mn-ea"/>
        <a:cs typeface="+mn-cs"/>
      </a:defRPr>
    </a:lvl8pPr>
    <a:lvl9pPr marL="3657600" algn="l" defTabSz="914400" rtl="0" eaLnBrk="1" latinLnBrk="0" hangingPunct="1">
      <a:defRPr kern="1200">
        <a:solidFill>
          <a:schemeClr val="bg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2" autoAdjust="0"/>
    <p:restoredTop sz="94706" autoAdjust="0"/>
  </p:normalViewPr>
  <p:slideViewPr>
    <p:cSldViewPr>
      <p:cViewPr varScale="1">
        <p:scale>
          <a:sx n="83" d="100"/>
          <a:sy n="83" d="100"/>
        </p:scale>
        <p:origin x="-1386" y="-84"/>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emf"/><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7559675" cy="10691813"/>
          </a:xfrm>
          <a:prstGeom prst="roundRect">
            <a:avLst>
              <a:gd name="adj" fmla="val 19"/>
            </a:avLst>
          </a:prstGeom>
          <a:solidFill>
            <a:srgbClr val="FFFFFF"/>
          </a:solidFill>
          <a:ln w="9360">
            <a:noFill/>
            <a:miter lim="800000"/>
            <a:headEnd/>
            <a:tailEnd/>
          </a:ln>
          <a:effectLst/>
        </p:spPr>
        <p:txBody>
          <a:bodyPr wrap="none" anchor="ctr"/>
          <a:lstStyle/>
          <a:p>
            <a:pPr>
              <a:defRPr/>
            </a:pPr>
            <a:endParaRPr lang="en-GB"/>
          </a:p>
        </p:txBody>
      </p:sp>
      <p:sp>
        <p:nvSpPr>
          <p:cNvPr id="33795" name="Rectangle 2"/>
          <p:cNvSpPr>
            <a:spLocks noGrp="1" noChangeArrowheads="1"/>
          </p:cNvSpPr>
          <p:nvPr>
            <p:ph type="sldImg"/>
          </p:nvPr>
        </p:nvSpPr>
        <p:spPr bwMode="auto">
          <a:xfrm>
            <a:off x="1106488" y="812800"/>
            <a:ext cx="5341937" cy="4005263"/>
          </a:xfrm>
          <a:prstGeom prst="rect">
            <a:avLst/>
          </a:prstGeom>
          <a:noFill/>
          <a:ln w="9525">
            <a:noFill/>
            <a:round/>
            <a:headEnd/>
            <a:tailEnd/>
          </a:ln>
        </p:spPr>
      </p:sp>
      <p:sp>
        <p:nvSpPr>
          <p:cNvPr id="2051" name="Rectangle 3"/>
          <p:cNvSpPr>
            <a:spLocks noGrp="1" noChangeArrowheads="1"/>
          </p:cNvSpPr>
          <p:nvPr>
            <p:ph type="body"/>
          </p:nvPr>
        </p:nvSpPr>
        <p:spPr bwMode="auto">
          <a:xfrm>
            <a:off x="755650" y="5078413"/>
            <a:ext cx="6045200" cy="4808537"/>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smtClean="0"/>
          </a:p>
        </p:txBody>
      </p:sp>
      <p:sp>
        <p:nvSpPr>
          <p:cNvPr id="2052" name="Rectangle 4"/>
          <p:cNvSpPr>
            <a:spLocks noGrp="1" noChangeArrowheads="1"/>
          </p:cNvSpPr>
          <p:nvPr>
            <p:ph type="hdr"/>
          </p:nvPr>
        </p:nvSpPr>
        <p:spPr bwMode="auto">
          <a:xfrm>
            <a:off x="0" y="0"/>
            <a:ext cx="3278188" cy="5318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5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smtClean="0">
                <a:solidFill>
                  <a:srgbClr val="FFFFFF"/>
                </a:solidFill>
                <a:latin typeface="Times New Roman" pitchFamily="16" charset="0"/>
              </a:defRPr>
            </a:lvl1pPr>
          </a:lstStyle>
          <a:p>
            <a:pPr>
              <a:defRPr/>
            </a:pPr>
            <a:endParaRPr lang="en-US"/>
          </a:p>
        </p:txBody>
      </p:sp>
      <p:sp>
        <p:nvSpPr>
          <p:cNvPr id="2053" name="Rectangle 5"/>
          <p:cNvSpPr>
            <a:spLocks noGrp="1" noChangeArrowheads="1"/>
          </p:cNvSpPr>
          <p:nvPr>
            <p:ph type="dt"/>
          </p:nvPr>
        </p:nvSpPr>
        <p:spPr bwMode="auto">
          <a:xfrm>
            <a:off x="4278313" y="0"/>
            <a:ext cx="3278187" cy="5318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smtClean="0">
                <a:solidFill>
                  <a:srgbClr val="FFFFFF"/>
                </a:solidFill>
                <a:latin typeface="Times New Roman" pitchFamily="16" charset="0"/>
              </a:defRPr>
            </a:lvl1pPr>
          </a:lstStyle>
          <a:p>
            <a:pPr>
              <a:defRPr/>
            </a:pPr>
            <a:endParaRPr lang="en-US"/>
          </a:p>
        </p:txBody>
      </p:sp>
      <p:sp>
        <p:nvSpPr>
          <p:cNvPr id="2054" name="Rectangle 6"/>
          <p:cNvSpPr>
            <a:spLocks noGrp="1" noChangeArrowheads="1"/>
          </p:cNvSpPr>
          <p:nvPr>
            <p:ph type="ftr"/>
          </p:nvPr>
        </p:nvSpPr>
        <p:spPr bwMode="auto">
          <a:xfrm>
            <a:off x="0" y="10156825"/>
            <a:ext cx="3278188" cy="531813"/>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5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smtClean="0">
                <a:solidFill>
                  <a:srgbClr val="FFFFFF"/>
                </a:solidFill>
                <a:latin typeface="Times New Roman" pitchFamily="16" charset="0"/>
              </a:defRPr>
            </a:lvl1pPr>
          </a:lstStyle>
          <a:p>
            <a:pPr>
              <a:defRPr/>
            </a:pPr>
            <a:endParaRPr lang="en-US"/>
          </a:p>
        </p:txBody>
      </p:sp>
      <p:sp>
        <p:nvSpPr>
          <p:cNvPr id="2055" name="Rectangle 7"/>
          <p:cNvSpPr>
            <a:spLocks noGrp="1" noChangeArrowheads="1"/>
          </p:cNvSpPr>
          <p:nvPr>
            <p:ph type="sldNum"/>
          </p:nvPr>
        </p:nvSpPr>
        <p:spPr bwMode="auto">
          <a:xfrm>
            <a:off x="4278313" y="10156825"/>
            <a:ext cx="3278187" cy="531813"/>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5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smtClean="0">
                <a:solidFill>
                  <a:srgbClr val="FFFFFF"/>
                </a:solidFill>
                <a:latin typeface="Times New Roman" pitchFamily="16" charset="0"/>
              </a:defRPr>
            </a:lvl1pPr>
          </a:lstStyle>
          <a:p>
            <a:pPr>
              <a:defRPr/>
            </a:pPr>
            <a:fld id="{A9C0ED0C-9B39-40FF-8267-466B85AD0B8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7"/>
          <p:cNvSpPr>
            <a:spLocks noGrp="1" noChangeArrowheads="1"/>
          </p:cNvSpPr>
          <p:nvPr>
            <p:ph type="sldNum" sz="quarter"/>
          </p:nvPr>
        </p:nvSpPr>
        <p:spPr>
          <a:noFill/>
        </p:spPr>
        <p:txBody>
          <a:bodyPr/>
          <a:lstStyle/>
          <a:p>
            <a:fld id="{A9F9E9AB-7DE5-4DDB-AC92-1E4BE7CC967B}" type="slidenum">
              <a:rPr lang="en-US"/>
              <a:pPr/>
              <a:t>1</a:t>
            </a:fld>
            <a:endParaRPr lang="en-US"/>
          </a:p>
        </p:txBody>
      </p:sp>
      <p:sp>
        <p:nvSpPr>
          <p:cNvPr id="34819" name="Text Box 1"/>
          <p:cNvSpPr txBox="1">
            <a:spLocks noChangeArrowheads="1"/>
          </p:cNvSpPr>
          <p:nvPr/>
        </p:nvSpPr>
        <p:spPr bwMode="auto">
          <a:xfrm>
            <a:off x="1106488" y="812800"/>
            <a:ext cx="5345112" cy="400843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34820" name="Rectangle 2"/>
          <p:cNvSpPr txBox="1">
            <a:spLocks noChangeArrowheads="1"/>
          </p:cNvSpPr>
          <p:nvPr>
            <p:ph type="body"/>
          </p:nvPr>
        </p:nvSpPr>
        <p:spPr>
          <a:xfrm>
            <a:off x="755650" y="5078413"/>
            <a:ext cx="6046788" cy="4810125"/>
          </a:xfrm>
          <a:noFill/>
          <a:ln/>
        </p:spPr>
        <p:txBody>
          <a:bodyPr wrap="none" anchor="ct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7"/>
          <p:cNvSpPr>
            <a:spLocks noGrp="1" noChangeArrowheads="1"/>
          </p:cNvSpPr>
          <p:nvPr>
            <p:ph type="sldNum" sz="quarter"/>
          </p:nvPr>
        </p:nvSpPr>
        <p:spPr>
          <a:noFill/>
        </p:spPr>
        <p:txBody>
          <a:bodyPr/>
          <a:lstStyle/>
          <a:p>
            <a:fld id="{7FCB088D-4EBD-4B62-AA71-7B73D0EC144F}" type="slidenum">
              <a:rPr lang="en-US"/>
              <a:pPr/>
              <a:t>10</a:t>
            </a:fld>
            <a:endParaRPr lang="en-US"/>
          </a:p>
        </p:txBody>
      </p:sp>
      <p:sp>
        <p:nvSpPr>
          <p:cNvPr id="44035" name="Text Box 1"/>
          <p:cNvSpPr txBox="1">
            <a:spLocks noChangeArrowheads="1"/>
          </p:cNvSpPr>
          <p:nvPr/>
        </p:nvSpPr>
        <p:spPr bwMode="auto">
          <a:xfrm>
            <a:off x="1106488" y="812800"/>
            <a:ext cx="5345112" cy="400843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44036" name="Rectangle 2"/>
          <p:cNvSpPr txBox="1">
            <a:spLocks noChangeArrowheads="1"/>
          </p:cNvSpPr>
          <p:nvPr>
            <p:ph type="body"/>
          </p:nvPr>
        </p:nvSpPr>
        <p:spPr>
          <a:xfrm>
            <a:off x="755650" y="5078413"/>
            <a:ext cx="6046788" cy="4810125"/>
          </a:xfrm>
          <a:noFill/>
          <a:ln/>
        </p:spPr>
        <p:txBody>
          <a:bodyPr wrap="none" anchor="ct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7"/>
          <p:cNvSpPr>
            <a:spLocks noGrp="1" noChangeArrowheads="1"/>
          </p:cNvSpPr>
          <p:nvPr>
            <p:ph type="sldNum" sz="quarter"/>
          </p:nvPr>
        </p:nvSpPr>
        <p:spPr>
          <a:noFill/>
        </p:spPr>
        <p:txBody>
          <a:bodyPr/>
          <a:lstStyle/>
          <a:p>
            <a:fld id="{B9F9F8D0-1F16-4511-9901-48D206898166}" type="slidenum">
              <a:rPr lang="en-US"/>
              <a:pPr/>
              <a:t>11</a:t>
            </a:fld>
            <a:endParaRPr lang="en-US"/>
          </a:p>
        </p:txBody>
      </p:sp>
      <p:sp>
        <p:nvSpPr>
          <p:cNvPr id="45059" name="Rectangle 1"/>
          <p:cNvSpPr txBox="1">
            <a:spLocks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45060" name="Rectangle 2"/>
          <p:cNvSpPr txBox="1">
            <a:spLocks noChangeArrowheads="1"/>
          </p:cNvSpPr>
          <p:nvPr>
            <p:ph type="body" idx="1"/>
          </p:nvPr>
        </p:nvSpPr>
        <p:spPr>
          <a:xfrm>
            <a:off x="755650" y="5078413"/>
            <a:ext cx="6046788" cy="4719637"/>
          </a:xfrm>
          <a:noFill/>
          <a:ln/>
        </p:spPr>
        <p:txBody>
          <a:bodyPr wrap="none" anchor="ct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7"/>
          <p:cNvSpPr>
            <a:spLocks noGrp="1" noChangeArrowheads="1"/>
          </p:cNvSpPr>
          <p:nvPr>
            <p:ph type="sldNum" sz="quarter"/>
          </p:nvPr>
        </p:nvSpPr>
        <p:spPr>
          <a:noFill/>
        </p:spPr>
        <p:txBody>
          <a:bodyPr/>
          <a:lstStyle/>
          <a:p>
            <a:fld id="{98B07D4F-D342-47B5-A401-03BE178EA25B}" type="slidenum">
              <a:rPr lang="en-US"/>
              <a:pPr/>
              <a:t>12</a:t>
            </a:fld>
            <a:endParaRPr lang="en-US"/>
          </a:p>
        </p:txBody>
      </p:sp>
      <p:sp>
        <p:nvSpPr>
          <p:cNvPr id="46083" name="Rectangle 1"/>
          <p:cNvSpPr txBox="1">
            <a:spLocks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46084" name="Rectangle 2"/>
          <p:cNvSpPr txBox="1">
            <a:spLocks noChangeArrowheads="1"/>
          </p:cNvSpPr>
          <p:nvPr>
            <p:ph type="body" idx="1"/>
          </p:nvPr>
        </p:nvSpPr>
        <p:spPr>
          <a:xfrm>
            <a:off x="755650" y="5078413"/>
            <a:ext cx="6046788" cy="4719637"/>
          </a:xfrm>
          <a:noFill/>
          <a:ln/>
        </p:spPr>
        <p:txBody>
          <a:bodyPr wrap="none" anchor="ct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7"/>
          <p:cNvSpPr>
            <a:spLocks noGrp="1" noChangeArrowheads="1"/>
          </p:cNvSpPr>
          <p:nvPr>
            <p:ph type="sldNum" sz="quarter"/>
          </p:nvPr>
        </p:nvSpPr>
        <p:spPr>
          <a:noFill/>
        </p:spPr>
        <p:txBody>
          <a:bodyPr/>
          <a:lstStyle/>
          <a:p>
            <a:fld id="{2AB84A78-3F09-4EE0-84DC-EF03FEB84A98}" type="slidenum">
              <a:rPr lang="en-US"/>
              <a:pPr/>
              <a:t>13</a:t>
            </a:fld>
            <a:endParaRPr lang="en-US"/>
          </a:p>
        </p:txBody>
      </p:sp>
      <p:sp>
        <p:nvSpPr>
          <p:cNvPr id="47107" name="Rectangle 1"/>
          <p:cNvSpPr txBox="1">
            <a:spLocks noChangeArrowheads="1" noTextEdit="1"/>
          </p:cNvSpPr>
          <p:nvPr>
            <p:ph type="sldImg"/>
          </p:nvPr>
        </p:nvSpPr>
        <p:spPr>
          <a:xfrm>
            <a:off x="1108075" y="801688"/>
            <a:ext cx="5345113" cy="4010025"/>
          </a:xfrm>
          <a:solidFill>
            <a:srgbClr val="FFFFFF"/>
          </a:solidFill>
          <a:ln>
            <a:solidFill>
              <a:srgbClr val="000000"/>
            </a:solidFill>
            <a:miter lim="800000"/>
          </a:ln>
        </p:spPr>
      </p:sp>
      <p:sp>
        <p:nvSpPr>
          <p:cNvPr id="47108" name="Text Box 2"/>
          <p:cNvSpPr txBox="1">
            <a:spLocks noChangeArrowheads="1"/>
          </p:cNvSpPr>
          <p:nvPr>
            <p:ph type="body" idx="1"/>
          </p:nvPr>
        </p:nvSpPr>
        <p:spPr>
          <a:xfrm>
            <a:off x="755650" y="5078413"/>
            <a:ext cx="6048375" cy="4811712"/>
          </a:xfrm>
          <a:noFill/>
          <a:ln/>
        </p:spPr>
        <p:txBody>
          <a:bodyPr wrap="none" anchor="ctr"/>
          <a:lstStyle/>
          <a:p>
            <a:r>
              <a:rPr lang="en-GB" smtClean="0"/>
              <a:t>Traditional Statistics and where Bayes fits in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7"/>
          <p:cNvSpPr>
            <a:spLocks noGrp="1" noChangeArrowheads="1"/>
          </p:cNvSpPr>
          <p:nvPr>
            <p:ph type="sldNum" sz="quarter"/>
          </p:nvPr>
        </p:nvSpPr>
        <p:spPr>
          <a:noFill/>
        </p:spPr>
        <p:txBody>
          <a:bodyPr/>
          <a:lstStyle/>
          <a:p>
            <a:fld id="{44E9F776-5505-4703-9D79-EE2A256A1BF5}" type="slidenum">
              <a:rPr lang="en-US"/>
              <a:pPr/>
              <a:t>14</a:t>
            </a:fld>
            <a:endParaRPr lang="en-US"/>
          </a:p>
        </p:txBody>
      </p:sp>
      <p:sp>
        <p:nvSpPr>
          <p:cNvPr id="48131" name="Rectangle 1"/>
          <p:cNvSpPr txBox="1">
            <a:spLocks noChangeArrowheads="1" noTextEdit="1"/>
          </p:cNvSpPr>
          <p:nvPr>
            <p:ph type="sldImg"/>
          </p:nvPr>
        </p:nvSpPr>
        <p:spPr>
          <a:xfrm>
            <a:off x="1108075" y="801688"/>
            <a:ext cx="5345113" cy="4010025"/>
          </a:xfrm>
          <a:solidFill>
            <a:srgbClr val="FFFFFF"/>
          </a:solidFill>
          <a:ln>
            <a:solidFill>
              <a:srgbClr val="000000"/>
            </a:solidFill>
            <a:miter lim="800000"/>
          </a:ln>
        </p:spPr>
      </p:sp>
      <p:sp>
        <p:nvSpPr>
          <p:cNvPr id="48132" name="Rectangle 2"/>
          <p:cNvSpPr txBox="1">
            <a:spLocks noChangeArrowheads="1"/>
          </p:cNvSpPr>
          <p:nvPr>
            <p:ph type="body" idx="1"/>
          </p:nvPr>
        </p:nvSpPr>
        <p:spPr>
          <a:xfrm>
            <a:off x="755650" y="5078413"/>
            <a:ext cx="6048375" cy="4811712"/>
          </a:xfrm>
          <a:noFill/>
          <a:ln/>
        </p:spPr>
        <p:txBody>
          <a:bodyPr wrap="none" anchor="ct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7"/>
          <p:cNvSpPr>
            <a:spLocks noGrp="1" noChangeArrowheads="1"/>
          </p:cNvSpPr>
          <p:nvPr>
            <p:ph type="sldNum" sz="quarter"/>
          </p:nvPr>
        </p:nvSpPr>
        <p:spPr>
          <a:noFill/>
        </p:spPr>
        <p:txBody>
          <a:bodyPr/>
          <a:lstStyle/>
          <a:p>
            <a:fld id="{3F4C3F2F-99D9-4A06-A105-7A9887689B80}" type="slidenum">
              <a:rPr lang="en-US"/>
              <a:pPr/>
              <a:t>15</a:t>
            </a:fld>
            <a:endParaRPr lang="en-US"/>
          </a:p>
        </p:txBody>
      </p:sp>
      <p:sp>
        <p:nvSpPr>
          <p:cNvPr id="49155" name="Rectangle 1"/>
          <p:cNvSpPr txBox="1">
            <a:spLocks noChangeArrowheads="1" noTextEdit="1"/>
          </p:cNvSpPr>
          <p:nvPr>
            <p:ph type="sldImg"/>
          </p:nvPr>
        </p:nvSpPr>
        <p:spPr>
          <a:xfrm>
            <a:off x="1108075" y="801688"/>
            <a:ext cx="5345113" cy="4010025"/>
          </a:xfrm>
          <a:solidFill>
            <a:srgbClr val="FFFFFF"/>
          </a:solidFill>
          <a:ln>
            <a:solidFill>
              <a:srgbClr val="000000"/>
            </a:solidFill>
            <a:miter lim="800000"/>
          </a:ln>
        </p:spPr>
      </p:sp>
      <p:sp>
        <p:nvSpPr>
          <p:cNvPr id="49156" name="Rectangle 2"/>
          <p:cNvSpPr txBox="1">
            <a:spLocks noChangeArrowheads="1"/>
          </p:cNvSpPr>
          <p:nvPr>
            <p:ph type="body" idx="1"/>
          </p:nvPr>
        </p:nvSpPr>
        <p:spPr>
          <a:xfrm>
            <a:off x="755650" y="5078413"/>
            <a:ext cx="6048375" cy="4811712"/>
          </a:xfrm>
          <a:noFill/>
          <a:ln/>
        </p:spPr>
        <p:txBody>
          <a:bodyPr wrap="none" anchor="ct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7"/>
          <p:cNvSpPr>
            <a:spLocks noGrp="1" noChangeArrowheads="1"/>
          </p:cNvSpPr>
          <p:nvPr>
            <p:ph type="sldNum" sz="quarter"/>
          </p:nvPr>
        </p:nvSpPr>
        <p:spPr>
          <a:noFill/>
        </p:spPr>
        <p:txBody>
          <a:bodyPr/>
          <a:lstStyle/>
          <a:p>
            <a:fld id="{30C79B72-9FF0-4FA8-B24F-7A776A4258E6}" type="slidenum">
              <a:rPr lang="en-US"/>
              <a:pPr/>
              <a:t>16</a:t>
            </a:fld>
            <a:endParaRPr lang="en-US"/>
          </a:p>
        </p:txBody>
      </p:sp>
      <p:sp>
        <p:nvSpPr>
          <p:cNvPr id="50179" name="Rectangle 1"/>
          <p:cNvSpPr txBox="1">
            <a:spLocks noChangeArrowheads="1" noTextEdit="1"/>
          </p:cNvSpPr>
          <p:nvPr>
            <p:ph type="sldImg"/>
          </p:nvPr>
        </p:nvSpPr>
        <p:spPr>
          <a:xfrm>
            <a:off x="1108075" y="801688"/>
            <a:ext cx="5345113" cy="4010025"/>
          </a:xfrm>
          <a:solidFill>
            <a:srgbClr val="FFFFFF"/>
          </a:solidFill>
          <a:ln>
            <a:solidFill>
              <a:srgbClr val="000000"/>
            </a:solidFill>
            <a:miter lim="800000"/>
          </a:ln>
        </p:spPr>
      </p:sp>
      <p:sp>
        <p:nvSpPr>
          <p:cNvPr id="50180" name="Rectangle 2"/>
          <p:cNvSpPr txBox="1">
            <a:spLocks noChangeArrowheads="1"/>
          </p:cNvSpPr>
          <p:nvPr>
            <p:ph type="body" idx="1"/>
          </p:nvPr>
        </p:nvSpPr>
        <p:spPr>
          <a:xfrm>
            <a:off x="755650" y="5078413"/>
            <a:ext cx="6048375" cy="4811712"/>
          </a:xfrm>
          <a:noFill/>
          <a:ln/>
        </p:spPr>
        <p:txBody>
          <a:bodyPr wrap="none" anchor="ct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7"/>
          <p:cNvSpPr>
            <a:spLocks noGrp="1" noChangeArrowheads="1"/>
          </p:cNvSpPr>
          <p:nvPr>
            <p:ph type="sldNum" sz="quarter"/>
          </p:nvPr>
        </p:nvSpPr>
        <p:spPr>
          <a:noFill/>
        </p:spPr>
        <p:txBody>
          <a:bodyPr/>
          <a:lstStyle/>
          <a:p>
            <a:fld id="{E62E8088-64DA-47E2-9D7F-1B8DFCB76350}" type="slidenum">
              <a:rPr lang="en-US"/>
              <a:pPr/>
              <a:t>17</a:t>
            </a:fld>
            <a:endParaRPr lang="en-US"/>
          </a:p>
        </p:txBody>
      </p:sp>
      <p:sp>
        <p:nvSpPr>
          <p:cNvPr id="51203" name="Rectangle 1"/>
          <p:cNvSpPr txBox="1">
            <a:spLocks noChangeArrowheads="1" noTextEdit="1"/>
          </p:cNvSpPr>
          <p:nvPr>
            <p:ph type="sldImg"/>
          </p:nvPr>
        </p:nvSpPr>
        <p:spPr>
          <a:xfrm>
            <a:off x="1108075" y="801688"/>
            <a:ext cx="5345113" cy="4010025"/>
          </a:xfrm>
          <a:solidFill>
            <a:srgbClr val="FFFFFF"/>
          </a:solidFill>
          <a:ln>
            <a:solidFill>
              <a:srgbClr val="000000"/>
            </a:solidFill>
            <a:miter lim="800000"/>
          </a:ln>
        </p:spPr>
      </p:sp>
      <p:sp>
        <p:nvSpPr>
          <p:cNvPr id="51204" name="Rectangle 2"/>
          <p:cNvSpPr txBox="1">
            <a:spLocks noChangeArrowheads="1"/>
          </p:cNvSpPr>
          <p:nvPr>
            <p:ph type="body" idx="1"/>
          </p:nvPr>
        </p:nvSpPr>
        <p:spPr>
          <a:xfrm>
            <a:off x="755650" y="5078413"/>
            <a:ext cx="6048375" cy="4811712"/>
          </a:xfrm>
          <a:noFill/>
          <a:ln/>
        </p:spPr>
        <p:txBody>
          <a:bodyPr wrap="none" anchor="ct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7"/>
          <p:cNvSpPr>
            <a:spLocks noGrp="1" noChangeArrowheads="1"/>
          </p:cNvSpPr>
          <p:nvPr>
            <p:ph type="sldNum" sz="quarter"/>
          </p:nvPr>
        </p:nvSpPr>
        <p:spPr>
          <a:noFill/>
        </p:spPr>
        <p:txBody>
          <a:bodyPr/>
          <a:lstStyle/>
          <a:p>
            <a:fld id="{0A24CA39-44F2-4866-83AE-5040E2A66E93}" type="slidenum">
              <a:rPr lang="en-US"/>
              <a:pPr/>
              <a:t>18</a:t>
            </a:fld>
            <a:endParaRPr lang="en-US"/>
          </a:p>
        </p:txBody>
      </p:sp>
      <p:sp>
        <p:nvSpPr>
          <p:cNvPr id="52227" name="Text Box 1"/>
          <p:cNvSpPr txBox="1">
            <a:spLocks noChangeArrowheads="1"/>
          </p:cNvSpPr>
          <p:nvPr/>
        </p:nvSpPr>
        <p:spPr bwMode="auto">
          <a:xfrm>
            <a:off x="1260475" y="801688"/>
            <a:ext cx="5040313" cy="4010025"/>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52228" name="Text Box 2"/>
          <p:cNvSpPr txBox="1">
            <a:spLocks noChangeArrowheads="1"/>
          </p:cNvSpPr>
          <p:nvPr>
            <p:ph type="body"/>
          </p:nvPr>
        </p:nvSpPr>
        <p:spPr>
          <a:xfrm>
            <a:off x="755650" y="5078413"/>
            <a:ext cx="6048375" cy="4811712"/>
          </a:xfrm>
          <a:noFill/>
          <a:ln/>
        </p:spPr>
        <p:txBody>
          <a:bodyPr lIns="90000" tIns="46800" rIns="90000" bIns="46800"/>
          <a:lstStyle/>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400" smtClean="0"/>
              <a:t>All three points carry over to each other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7"/>
          <p:cNvSpPr>
            <a:spLocks noGrp="1" noChangeArrowheads="1"/>
          </p:cNvSpPr>
          <p:nvPr>
            <p:ph type="sldNum" sz="quarter"/>
          </p:nvPr>
        </p:nvSpPr>
        <p:spPr>
          <a:noFill/>
        </p:spPr>
        <p:txBody>
          <a:bodyPr/>
          <a:lstStyle/>
          <a:p>
            <a:fld id="{76D75683-38A5-4BEB-A921-3639692D85E0}" type="slidenum">
              <a:rPr lang="en-US"/>
              <a:pPr/>
              <a:t>19</a:t>
            </a:fld>
            <a:endParaRPr lang="en-US"/>
          </a:p>
        </p:txBody>
      </p:sp>
      <p:sp>
        <p:nvSpPr>
          <p:cNvPr id="53251" name="Text Box 1"/>
          <p:cNvSpPr txBox="1">
            <a:spLocks noChangeArrowheads="1"/>
          </p:cNvSpPr>
          <p:nvPr/>
        </p:nvSpPr>
        <p:spPr bwMode="auto">
          <a:xfrm>
            <a:off x="1260475" y="801688"/>
            <a:ext cx="5040313" cy="4010025"/>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53252" name="Text Box 2"/>
          <p:cNvSpPr txBox="1">
            <a:spLocks noChangeArrowheads="1"/>
          </p:cNvSpPr>
          <p:nvPr>
            <p:ph type="body"/>
          </p:nvPr>
        </p:nvSpPr>
        <p:spPr>
          <a:xfrm>
            <a:off x="755650" y="5078413"/>
            <a:ext cx="6048375" cy="4811712"/>
          </a:xfrm>
          <a:noFill/>
          <a:ln/>
        </p:spPr>
        <p:txBody>
          <a:bodyPr lIns="90000" tIns="46800" rIns="90000" bIns="46800"/>
          <a:lstStyle/>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400" smtClean="0"/>
              <a:t>Bayes is not a data analysis, it is a way to make an inference.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7"/>
          <p:cNvSpPr>
            <a:spLocks noGrp="1" noChangeArrowheads="1"/>
          </p:cNvSpPr>
          <p:nvPr>
            <p:ph type="sldNum" sz="quarter"/>
          </p:nvPr>
        </p:nvSpPr>
        <p:spPr>
          <a:noFill/>
        </p:spPr>
        <p:txBody>
          <a:bodyPr/>
          <a:lstStyle/>
          <a:p>
            <a:fld id="{6FC1423F-2B6E-408A-BA8D-BC05D683EFED}" type="slidenum">
              <a:rPr lang="en-US"/>
              <a:pPr/>
              <a:t>2</a:t>
            </a:fld>
            <a:endParaRPr lang="en-US"/>
          </a:p>
        </p:txBody>
      </p:sp>
      <p:sp>
        <p:nvSpPr>
          <p:cNvPr id="35843" name="Text Box 1"/>
          <p:cNvSpPr txBox="1">
            <a:spLocks noChangeArrowheads="1"/>
          </p:cNvSpPr>
          <p:nvPr/>
        </p:nvSpPr>
        <p:spPr bwMode="auto">
          <a:xfrm>
            <a:off x="1106488" y="812800"/>
            <a:ext cx="5345112" cy="400843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35844" name="Rectangle 2"/>
          <p:cNvSpPr txBox="1">
            <a:spLocks noChangeArrowheads="1"/>
          </p:cNvSpPr>
          <p:nvPr>
            <p:ph type="body"/>
          </p:nvPr>
        </p:nvSpPr>
        <p:spPr>
          <a:xfrm>
            <a:off x="755650" y="5078413"/>
            <a:ext cx="6046788" cy="4810125"/>
          </a:xfrm>
          <a:noFill/>
          <a:ln/>
        </p:spPr>
        <p:txBody>
          <a:bodyPr wrap="none" anchor="ct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7"/>
          <p:cNvSpPr>
            <a:spLocks noGrp="1" noChangeArrowheads="1"/>
          </p:cNvSpPr>
          <p:nvPr>
            <p:ph type="sldNum" sz="quarter"/>
          </p:nvPr>
        </p:nvSpPr>
        <p:spPr>
          <a:noFill/>
        </p:spPr>
        <p:txBody>
          <a:bodyPr/>
          <a:lstStyle/>
          <a:p>
            <a:fld id="{FCAE913E-B7F6-458C-A527-ADF355354CDB}" type="slidenum">
              <a:rPr lang="en-US"/>
              <a:pPr/>
              <a:t>20</a:t>
            </a:fld>
            <a:endParaRPr lang="en-US"/>
          </a:p>
        </p:txBody>
      </p:sp>
      <p:sp>
        <p:nvSpPr>
          <p:cNvPr id="54275" name="Rectangle 1"/>
          <p:cNvSpPr txBox="1">
            <a:spLocks noChangeArrowheads="1" noTextEdit="1"/>
          </p:cNvSpPr>
          <p:nvPr>
            <p:ph type="sldImg"/>
          </p:nvPr>
        </p:nvSpPr>
        <p:spPr>
          <a:xfrm>
            <a:off x="1108075" y="801688"/>
            <a:ext cx="5345113" cy="4010025"/>
          </a:xfrm>
          <a:solidFill>
            <a:srgbClr val="FFFFFF"/>
          </a:solidFill>
          <a:ln>
            <a:solidFill>
              <a:srgbClr val="000000"/>
            </a:solidFill>
            <a:miter lim="800000"/>
          </a:ln>
        </p:spPr>
      </p:sp>
      <p:sp>
        <p:nvSpPr>
          <p:cNvPr id="54276" name="Rectangle 2"/>
          <p:cNvSpPr txBox="1">
            <a:spLocks noChangeArrowheads="1"/>
          </p:cNvSpPr>
          <p:nvPr>
            <p:ph type="body" idx="1"/>
          </p:nvPr>
        </p:nvSpPr>
        <p:spPr>
          <a:xfrm>
            <a:off x="755650" y="5078413"/>
            <a:ext cx="6048375" cy="4811712"/>
          </a:xfrm>
          <a:noFill/>
          <a:ln/>
        </p:spPr>
        <p:txBody>
          <a:bodyPr wrap="none" anchor="ct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p:nvPr>
        </p:nvSpPr>
        <p:spPr>
          <a:noFill/>
        </p:spPr>
        <p:txBody>
          <a:bodyPr/>
          <a:lstStyle/>
          <a:p>
            <a:fld id="{34417CD9-17CE-4AB7-8903-F4E021FB8C7F}" type="slidenum">
              <a:rPr lang="en-US"/>
              <a:pPr/>
              <a:t>21</a:t>
            </a:fld>
            <a:endParaRPr lang="en-US"/>
          </a:p>
        </p:txBody>
      </p:sp>
      <p:sp>
        <p:nvSpPr>
          <p:cNvPr id="55299" name="Rectangle 1"/>
          <p:cNvSpPr txBox="1">
            <a:spLocks noChangeArrowheads="1" noTextEdit="1"/>
          </p:cNvSpPr>
          <p:nvPr>
            <p:ph type="sldImg"/>
          </p:nvPr>
        </p:nvSpPr>
        <p:spPr>
          <a:xfrm>
            <a:off x="1108075" y="801688"/>
            <a:ext cx="5345113" cy="4010025"/>
          </a:xfrm>
          <a:solidFill>
            <a:srgbClr val="FFFFFF"/>
          </a:solidFill>
          <a:ln>
            <a:solidFill>
              <a:srgbClr val="000000"/>
            </a:solidFill>
            <a:miter lim="800000"/>
          </a:ln>
        </p:spPr>
      </p:sp>
      <p:sp>
        <p:nvSpPr>
          <p:cNvPr id="55300" name="Rectangle 2"/>
          <p:cNvSpPr txBox="1">
            <a:spLocks noChangeArrowheads="1"/>
          </p:cNvSpPr>
          <p:nvPr>
            <p:ph type="body" idx="1"/>
          </p:nvPr>
        </p:nvSpPr>
        <p:spPr>
          <a:xfrm>
            <a:off x="755650" y="5078413"/>
            <a:ext cx="6048375" cy="4811712"/>
          </a:xfrm>
          <a:noFill/>
          <a:ln/>
        </p:spPr>
        <p:txBody>
          <a:bodyPr wrap="none" anchor="ct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7"/>
          <p:cNvSpPr>
            <a:spLocks noGrp="1" noChangeArrowheads="1"/>
          </p:cNvSpPr>
          <p:nvPr>
            <p:ph type="sldNum" sz="quarter"/>
          </p:nvPr>
        </p:nvSpPr>
        <p:spPr>
          <a:noFill/>
        </p:spPr>
        <p:txBody>
          <a:bodyPr/>
          <a:lstStyle/>
          <a:p>
            <a:fld id="{6ED9D785-0931-4DC6-B565-C530961AB8BF}" type="slidenum">
              <a:rPr lang="en-US"/>
              <a:pPr/>
              <a:t>22</a:t>
            </a:fld>
            <a:endParaRPr lang="en-US"/>
          </a:p>
        </p:txBody>
      </p:sp>
      <p:sp>
        <p:nvSpPr>
          <p:cNvPr id="56323" name="Text Box 1"/>
          <p:cNvSpPr txBox="1">
            <a:spLocks noChangeArrowheads="1"/>
          </p:cNvSpPr>
          <p:nvPr/>
        </p:nvSpPr>
        <p:spPr bwMode="auto">
          <a:xfrm>
            <a:off x="1262063" y="801688"/>
            <a:ext cx="5040312" cy="4010025"/>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56324" name="Text Box 2"/>
          <p:cNvSpPr txBox="1">
            <a:spLocks noChangeArrowheads="1"/>
          </p:cNvSpPr>
          <p:nvPr>
            <p:ph type="body"/>
          </p:nvPr>
        </p:nvSpPr>
        <p:spPr>
          <a:xfrm>
            <a:off x="755650" y="5078413"/>
            <a:ext cx="6048375" cy="4811712"/>
          </a:xfrm>
          <a:noFill/>
          <a:ln/>
        </p:spPr>
        <p:txBody>
          <a:bodyPr lIns="90000" tIns="46800" rIns="90000" bIns="46800"/>
          <a:lstStyle/>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400" smtClean="0"/>
              <a:t>See how close the posterior is to either the likelihood or the prior, depending on where the data in relation to both. What is the chance of getting these betas given the data.</a:t>
            </a: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140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7"/>
          <p:cNvSpPr>
            <a:spLocks noGrp="1" noChangeArrowheads="1"/>
          </p:cNvSpPr>
          <p:nvPr>
            <p:ph type="sldNum" sz="quarter"/>
          </p:nvPr>
        </p:nvSpPr>
        <p:spPr>
          <a:noFill/>
        </p:spPr>
        <p:txBody>
          <a:bodyPr/>
          <a:lstStyle/>
          <a:p>
            <a:fld id="{0D7E37FA-44E4-41E7-BC8C-910302A3202C}" type="slidenum">
              <a:rPr lang="en-US"/>
              <a:pPr/>
              <a:t>23</a:t>
            </a:fld>
            <a:endParaRPr lang="en-US"/>
          </a:p>
        </p:txBody>
      </p:sp>
      <p:sp>
        <p:nvSpPr>
          <p:cNvPr id="57347" name="Rectangle 1"/>
          <p:cNvSpPr txBox="1">
            <a:spLocks noChangeArrowheads="1" noTextEdit="1"/>
          </p:cNvSpPr>
          <p:nvPr>
            <p:ph type="sldImg"/>
          </p:nvPr>
        </p:nvSpPr>
        <p:spPr>
          <a:xfrm>
            <a:off x="1108075" y="801688"/>
            <a:ext cx="5345113" cy="4010025"/>
          </a:xfrm>
          <a:solidFill>
            <a:srgbClr val="FFFFFF"/>
          </a:solidFill>
          <a:ln>
            <a:solidFill>
              <a:srgbClr val="000000"/>
            </a:solidFill>
            <a:miter lim="800000"/>
          </a:ln>
        </p:spPr>
      </p:sp>
      <p:sp>
        <p:nvSpPr>
          <p:cNvPr id="57348" name="Text Box 2"/>
          <p:cNvSpPr txBox="1">
            <a:spLocks noChangeArrowheads="1"/>
          </p:cNvSpPr>
          <p:nvPr>
            <p:ph type="body" idx="1"/>
          </p:nvPr>
        </p:nvSpPr>
        <p:spPr>
          <a:xfrm>
            <a:off x="755650" y="5078413"/>
            <a:ext cx="6048375" cy="4811712"/>
          </a:xfrm>
          <a:noFill/>
          <a:ln/>
        </p:spPr>
        <p:txBody>
          <a:bodyPr wrap="none" anchor="ctr"/>
          <a:lstStyle/>
          <a:p>
            <a:r>
              <a:rPr lang="en-GB" smtClean="0"/>
              <a:t>Empirical Bayes assumptions of the workings of the brain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7"/>
          <p:cNvSpPr>
            <a:spLocks noGrp="1" noChangeArrowheads="1"/>
          </p:cNvSpPr>
          <p:nvPr>
            <p:ph type="sldNum" sz="quarter"/>
          </p:nvPr>
        </p:nvSpPr>
        <p:spPr>
          <a:noFill/>
        </p:spPr>
        <p:txBody>
          <a:bodyPr/>
          <a:lstStyle/>
          <a:p>
            <a:fld id="{F77CA95C-D43D-4641-9E1E-BB893D9B94D5}" type="slidenum">
              <a:rPr lang="en-US"/>
              <a:pPr/>
              <a:t>24</a:t>
            </a:fld>
            <a:endParaRPr lang="en-US"/>
          </a:p>
        </p:txBody>
      </p:sp>
      <p:sp>
        <p:nvSpPr>
          <p:cNvPr id="58371" name="Rectangle 1"/>
          <p:cNvSpPr txBox="1">
            <a:spLocks noChangeArrowheads="1" noTextEdit="1"/>
          </p:cNvSpPr>
          <p:nvPr>
            <p:ph type="sldImg"/>
          </p:nvPr>
        </p:nvSpPr>
        <p:spPr>
          <a:xfrm>
            <a:off x="1108075" y="801688"/>
            <a:ext cx="5345113" cy="4010025"/>
          </a:xfrm>
          <a:solidFill>
            <a:srgbClr val="FFFFFF"/>
          </a:solidFill>
          <a:ln>
            <a:solidFill>
              <a:srgbClr val="000000"/>
            </a:solidFill>
            <a:miter lim="800000"/>
          </a:ln>
        </p:spPr>
      </p:sp>
      <p:sp>
        <p:nvSpPr>
          <p:cNvPr id="58372" name="Text Box 2"/>
          <p:cNvSpPr txBox="1">
            <a:spLocks noChangeArrowheads="1"/>
          </p:cNvSpPr>
          <p:nvPr>
            <p:ph type="body" idx="1"/>
          </p:nvPr>
        </p:nvSpPr>
        <p:spPr>
          <a:xfrm>
            <a:off x="755650" y="5078413"/>
            <a:ext cx="6048375" cy="4811712"/>
          </a:xfrm>
          <a:noFill/>
          <a:ln/>
        </p:spPr>
        <p:txBody>
          <a:bodyPr wrap="none" anchor="ctr"/>
          <a:lstStyle/>
          <a:p>
            <a:r>
              <a:rPr lang="en-GB" smtClean="0"/>
              <a:t>Courtesy of J. Daunizeau. Empirical Bayes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7"/>
          <p:cNvSpPr>
            <a:spLocks noGrp="1" noChangeArrowheads="1"/>
          </p:cNvSpPr>
          <p:nvPr>
            <p:ph type="sldNum" sz="quarter"/>
          </p:nvPr>
        </p:nvSpPr>
        <p:spPr>
          <a:noFill/>
        </p:spPr>
        <p:txBody>
          <a:bodyPr/>
          <a:lstStyle/>
          <a:p>
            <a:fld id="{632A2856-B0D1-443A-9D68-CAE3146DAE04}" type="slidenum">
              <a:rPr lang="en-US"/>
              <a:pPr/>
              <a:t>25</a:t>
            </a:fld>
            <a:endParaRPr lang="en-US"/>
          </a:p>
        </p:txBody>
      </p:sp>
      <p:sp>
        <p:nvSpPr>
          <p:cNvPr id="59395" name="Rectangle 1"/>
          <p:cNvSpPr txBox="1">
            <a:spLocks noChangeArrowheads="1" noTextEdit="1"/>
          </p:cNvSpPr>
          <p:nvPr>
            <p:ph type="sldImg"/>
          </p:nvPr>
        </p:nvSpPr>
        <p:spPr>
          <a:xfrm>
            <a:off x="1108075" y="801688"/>
            <a:ext cx="5345113" cy="4010025"/>
          </a:xfrm>
          <a:solidFill>
            <a:srgbClr val="FFFFFF"/>
          </a:solidFill>
          <a:ln>
            <a:solidFill>
              <a:srgbClr val="000000"/>
            </a:solidFill>
            <a:miter lim="800000"/>
          </a:ln>
        </p:spPr>
      </p:sp>
      <p:sp>
        <p:nvSpPr>
          <p:cNvPr id="59396" name="Rectangle 2"/>
          <p:cNvSpPr txBox="1">
            <a:spLocks noChangeArrowheads="1"/>
          </p:cNvSpPr>
          <p:nvPr>
            <p:ph type="body" idx="1"/>
          </p:nvPr>
        </p:nvSpPr>
        <p:spPr>
          <a:xfrm>
            <a:off x="755650" y="5078413"/>
            <a:ext cx="6048375" cy="4811712"/>
          </a:xfrm>
          <a:noFill/>
          <a:ln/>
        </p:spPr>
        <p:txBody>
          <a:bodyPr wrap="none" anchor="ct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7"/>
          <p:cNvSpPr>
            <a:spLocks noGrp="1" noChangeArrowheads="1"/>
          </p:cNvSpPr>
          <p:nvPr>
            <p:ph type="sldNum" sz="quarter"/>
          </p:nvPr>
        </p:nvSpPr>
        <p:spPr>
          <a:noFill/>
        </p:spPr>
        <p:txBody>
          <a:bodyPr/>
          <a:lstStyle/>
          <a:p>
            <a:fld id="{1ED4A0BF-342B-4A7F-859C-DA3D86419558}" type="slidenum">
              <a:rPr lang="en-US"/>
              <a:pPr/>
              <a:t>26</a:t>
            </a:fld>
            <a:endParaRPr lang="en-US"/>
          </a:p>
        </p:txBody>
      </p:sp>
      <p:sp>
        <p:nvSpPr>
          <p:cNvPr id="60419" name="Rectangle 1"/>
          <p:cNvSpPr txBox="1">
            <a:spLocks noChangeArrowheads="1" noTextEdit="1"/>
          </p:cNvSpPr>
          <p:nvPr>
            <p:ph type="sldImg"/>
          </p:nvPr>
        </p:nvSpPr>
        <p:spPr>
          <a:xfrm>
            <a:off x="1108075" y="801688"/>
            <a:ext cx="5345113" cy="4010025"/>
          </a:xfrm>
          <a:solidFill>
            <a:srgbClr val="FFFFFF"/>
          </a:solidFill>
          <a:ln>
            <a:solidFill>
              <a:srgbClr val="000000"/>
            </a:solidFill>
            <a:miter lim="800000"/>
          </a:ln>
        </p:spPr>
      </p:sp>
      <p:sp>
        <p:nvSpPr>
          <p:cNvPr id="60420" name="Rectangle 2"/>
          <p:cNvSpPr txBox="1">
            <a:spLocks noChangeArrowheads="1"/>
          </p:cNvSpPr>
          <p:nvPr>
            <p:ph type="body" idx="1"/>
          </p:nvPr>
        </p:nvSpPr>
        <p:spPr>
          <a:xfrm>
            <a:off x="755650" y="5078413"/>
            <a:ext cx="6048375" cy="4811712"/>
          </a:xfrm>
          <a:noFill/>
          <a:ln/>
        </p:spPr>
        <p:txBody>
          <a:bodyPr wrap="none" anchor="ct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7"/>
          <p:cNvSpPr>
            <a:spLocks noGrp="1" noChangeArrowheads="1"/>
          </p:cNvSpPr>
          <p:nvPr>
            <p:ph type="sldNum" sz="quarter"/>
          </p:nvPr>
        </p:nvSpPr>
        <p:spPr>
          <a:noFill/>
        </p:spPr>
        <p:txBody>
          <a:bodyPr/>
          <a:lstStyle/>
          <a:p>
            <a:fld id="{DFB2B523-72D3-4A90-9D2D-4074DC5288B0}" type="slidenum">
              <a:rPr lang="en-US"/>
              <a:pPr/>
              <a:t>27</a:t>
            </a:fld>
            <a:endParaRPr lang="en-US"/>
          </a:p>
        </p:txBody>
      </p:sp>
      <p:sp>
        <p:nvSpPr>
          <p:cNvPr id="61443" name="Text Box 1"/>
          <p:cNvSpPr txBox="1">
            <a:spLocks noChangeArrowheads="1"/>
          </p:cNvSpPr>
          <p:nvPr/>
        </p:nvSpPr>
        <p:spPr bwMode="auto">
          <a:xfrm>
            <a:off x="1260475" y="801688"/>
            <a:ext cx="5040313" cy="4010025"/>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61444" name="Text Box 2"/>
          <p:cNvSpPr txBox="1">
            <a:spLocks noChangeArrowheads="1"/>
          </p:cNvSpPr>
          <p:nvPr>
            <p:ph type="body"/>
          </p:nvPr>
        </p:nvSpPr>
        <p:spPr>
          <a:xfrm>
            <a:off x="755650" y="5078413"/>
            <a:ext cx="6048375" cy="4811712"/>
          </a:xfrm>
          <a:noFill/>
          <a:ln/>
        </p:spPr>
        <p:txBody>
          <a:bodyPr lIns="90000" tIns="46800" rIns="90000" bIns="46800"/>
          <a:lstStyle/>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400" smtClean="0"/>
              <a:t>ReML= Restricted Maximum Likelihood (uses Bayes) </a:t>
            </a: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400" smtClean="0"/>
              <a:t>WMN= Weighted Minimum Norm</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7"/>
          <p:cNvSpPr>
            <a:spLocks noGrp="1" noChangeArrowheads="1"/>
          </p:cNvSpPr>
          <p:nvPr>
            <p:ph type="sldNum" sz="quarter"/>
          </p:nvPr>
        </p:nvSpPr>
        <p:spPr>
          <a:noFill/>
        </p:spPr>
        <p:txBody>
          <a:bodyPr/>
          <a:lstStyle/>
          <a:p>
            <a:fld id="{342D6CF0-C921-4C70-8CAB-F569E9E2C32F}" type="slidenum">
              <a:rPr lang="en-US"/>
              <a:pPr/>
              <a:t>28</a:t>
            </a:fld>
            <a:endParaRPr lang="en-US"/>
          </a:p>
        </p:txBody>
      </p:sp>
      <p:sp>
        <p:nvSpPr>
          <p:cNvPr id="62467" name="Rectangle 1"/>
          <p:cNvSpPr txBox="1">
            <a:spLocks noChangeArrowheads="1" noTextEdit="1"/>
          </p:cNvSpPr>
          <p:nvPr>
            <p:ph type="sldImg"/>
          </p:nvPr>
        </p:nvSpPr>
        <p:spPr>
          <a:xfrm>
            <a:off x="1108075" y="801688"/>
            <a:ext cx="5345113" cy="4010025"/>
          </a:xfrm>
          <a:solidFill>
            <a:srgbClr val="FFFFFF"/>
          </a:solidFill>
          <a:ln>
            <a:solidFill>
              <a:srgbClr val="000000"/>
            </a:solidFill>
            <a:miter lim="800000"/>
          </a:ln>
        </p:spPr>
      </p:sp>
      <p:sp>
        <p:nvSpPr>
          <p:cNvPr id="62468" name="Rectangle 2"/>
          <p:cNvSpPr txBox="1">
            <a:spLocks noChangeArrowheads="1"/>
          </p:cNvSpPr>
          <p:nvPr>
            <p:ph type="body" idx="1"/>
          </p:nvPr>
        </p:nvSpPr>
        <p:spPr>
          <a:xfrm>
            <a:off x="755650" y="5078413"/>
            <a:ext cx="6048375" cy="4811712"/>
          </a:xfrm>
          <a:noFill/>
          <a:ln/>
        </p:spPr>
        <p:txBody>
          <a:bodyPr wrap="none" anchor="ct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7"/>
          <p:cNvSpPr>
            <a:spLocks noGrp="1" noChangeArrowheads="1"/>
          </p:cNvSpPr>
          <p:nvPr>
            <p:ph type="sldNum" sz="quarter"/>
          </p:nvPr>
        </p:nvSpPr>
        <p:spPr>
          <a:noFill/>
        </p:spPr>
        <p:txBody>
          <a:bodyPr/>
          <a:lstStyle/>
          <a:p>
            <a:fld id="{134535D3-7284-4074-9746-CBDC9B9693D9}" type="slidenum">
              <a:rPr lang="en-US"/>
              <a:pPr/>
              <a:t>29</a:t>
            </a:fld>
            <a:endParaRPr lang="en-US"/>
          </a:p>
        </p:txBody>
      </p:sp>
      <p:sp>
        <p:nvSpPr>
          <p:cNvPr id="63491" name="Rectangle 1"/>
          <p:cNvSpPr txBox="1">
            <a:spLocks noChangeArrowheads="1" noTextEdit="1"/>
          </p:cNvSpPr>
          <p:nvPr>
            <p:ph type="sldImg"/>
          </p:nvPr>
        </p:nvSpPr>
        <p:spPr>
          <a:xfrm>
            <a:off x="1108075" y="801688"/>
            <a:ext cx="5345113" cy="4010025"/>
          </a:xfrm>
          <a:solidFill>
            <a:srgbClr val="FFFFFF"/>
          </a:solidFill>
          <a:ln>
            <a:solidFill>
              <a:srgbClr val="000000"/>
            </a:solidFill>
            <a:miter lim="800000"/>
          </a:ln>
        </p:spPr>
      </p:sp>
      <p:sp>
        <p:nvSpPr>
          <p:cNvPr id="63492" name="Text Box 2"/>
          <p:cNvSpPr txBox="1">
            <a:spLocks noChangeArrowheads="1"/>
          </p:cNvSpPr>
          <p:nvPr>
            <p:ph type="body" idx="1"/>
          </p:nvPr>
        </p:nvSpPr>
        <p:spPr>
          <a:xfrm>
            <a:off x="755650" y="5078413"/>
            <a:ext cx="6048375" cy="4811712"/>
          </a:xfrm>
          <a:noFill/>
          <a:ln/>
        </p:spPr>
        <p:txBody>
          <a:bodyPr wrap="none" anchor="ctr"/>
          <a:lstStyle/>
          <a:p>
            <a:r>
              <a:rPr lang="en-GB" smtClean="0"/>
              <a:t>Useful when comparing uneven models (different sample sizes)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7"/>
          <p:cNvSpPr>
            <a:spLocks noGrp="1" noChangeArrowheads="1"/>
          </p:cNvSpPr>
          <p:nvPr>
            <p:ph type="sldNum" sz="quarter"/>
          </p:nvPr>
        </p:nvSpPr>
        <p:spPr>
          <a:noFill/>
        </p:spPr>
        <p:txBody>
          <a:bodyPr/>
          <a:lstStyle/>
          <a:p>
            <a:fld id="{676213F9-6EDF-45DA-8022-E54377F56B34}" type="slidenum">
              <a:rPr lang="en-US"/>
              <a:pPr/>
              <a:t>3</a:t>
            </a:fld>
            <a:endParaRPr lang="en-US"/>
          </a:p>
        </p:txBody>
      </p:sp>
      <p:sp>
        <p:nvSpPr>
          <p:cNvPr id="36867" name="Rectangle 1"/>
          <p:cNvSpPr txBox="1">
            <a:spLocks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36868" name="Rectangle 2"/>
          <p:cNvSpPr txBox="1">
            <a:spLocks noChangeArrowheads="1"/>
          </p:cNvSpPr>
          <p:nvPr>
            <p:ph type="body" idx="1"/>
          </p:nvPr>
        </p:nvSpPr>
        <p:spPr>
          <a:xfrm>
            <a:off x="755650" y="5078413"/>
            <a:ext cx="6046788" cy="4719637"/>
          </a:xfrm>
          <a:noFill/>
          <a:ln/>
        </p:spPr>
        <p:txBody>
          <a:bodyPr wrap="none" anchor="ct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7"/>
          <p:cNvSpPr>
            <a:spLocks noGrp="1" noChangeArrowheads="1"/>
          </p:cNvSpPr>
          <p:nvPr>
            <p:ph type="sldNum" sz="quarter"/>
          </p:nvPr>
        </p:nvSpPr>
        <p:spPr>
          <a:noFill/>
        </p:spPr>
        <p:txBody>
          <a:bodyPr/>
          <a:lstStyle/>
          <a:p>
            <a:fld id="{5230007F-BCCF-427F-A3CD-4C3CDFCDF526}" type="slidenum">
              <a:rPr lang="en-US"/>
              <a:pPr/>
              <a:t>30</a:t>
            </a:fld>
            <a:endParaRPr lang="en-US"/>
          </a:p>
        </p:txBody>
      </p:sp>
      <p:sp>
        <p:nvSpPr>
          <p:cNvPr id="64515" name="Rectangle 1"/>
          <p:cNvSpPr txBox="1">
            <a:spLocks noChangeArrowheads="1" noTextEdit="1"/>
          </p:cNvSpPr>
          <p:nvPr>
            <p:ph type="sldImg"/>
          </p:nvPr>
        </p:nvSpPr>
        <p:spPr>
          <a:xfrm>
            <a:off x="1108075" y="801688"/>
            <a:ext cx="5345113" cy="4010025"/>
          </a:xfrm>
          <a:solidFill>
            <a:srgbClr val="FFFFFF"/>
          </a:solidFill>
          <a:ln>
            <a:solidFill>
              <a:srgbClr val="000000"/>
            </a:solidFill>
            <a:miter lim="800000"/>
          </a:ln>
        </p:spPr>
      </p:sp>
      <p:sp>
        <p:nvSpPr>
          <p:cNvPr id="64516" name="Rectangle 2"/>
          <p:cNvSpPr txBox="1">
            <a:spLocks noChangeArrowheads="1"/>
          </p:cNvSpPr>
          <p:nvPr>
            <p:ph type="body" idx="1"/>
          </p:nvPr>
        </p:nvSpPr>
        <p:spPr>
          <a:xfrm>
            <a:off x="755650" y="5078413"/>
            <a:ext cx="6048375" cy="4811712"/>
          </a:xfrm>
          <a:noFill/>
          <a:ln/>
        </p:spPr>
        <p:txBody>
          <a:bodyPr wrap="none" anchor="ct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7"/>
          <p:cNvSpPr>
            <a:spLocks noGrp="1" noChangeArrowheads="1"/>
          </p:cNvSpPr>
          <p:nvPr>
            <p:ph type="sldNum" sz="quarter"/>
          </p:nvPr>
        </p:nvSpPr>
        <p:spPr>
          <a:noFill/>
        </p:spPr>
        <p:txBody>
          <a:bodyPr/>
          <a:lstStyle/>
          <a:p>
            <a:fld id="{4AE38218-E459-4D1C-B469-07C94CB3486D}" type="slidenum">
              <a:rPr lang="en-US"/>
              <a:pPr/>
              <a:t>31</a:t>
            </a:fld>
            <a:endParaRPr lang="en-US"/>
          </a:p>
        </p:txBody>
      </p:sp>
      <p:sp>
        <p:nvSpPr>
          <p:cNvPr id="65539" name="Rectangle 1"/>
          <p:cNvSpPr txBox="1">
            <a:spLocks noChangeArrowheads="1" noTextEdit="1"/>
          </p:cNvSpPr>
          <p:nvPr>
            <p:ph type="sldImg"/>
          </p:nvPr>
        </p:nvSpPr>
        <p:spPr>
          <a:xfrm>
            <a:off x="1108075" y="801688"/>
            <a:ext cx="5345113" cy="4010025"/>
          </a:xfrm>
          <a:solidFill>
            <a:srgbClr val="FFFFFF"/>
          </a:solidFill>
          <a:ln>
            <a:solidFill>
              <a:srgbClr val="000000"/>
            </a:solidFill>
            <a:miter lim="800000"/>
          </a:ln>
        </p:spPr>
      </p:sp>
      <p:sp>
        <p:nvSpPr>
          <p:cNvPr id="65540" name="Rectangle 2"/>
          <p:cNvSpPr txBox="1">
            <a:spLocks noChangeArrowheads="1"/>
          </p:cNvSpPr>
          <p:nvPr>
            <p:ph type="body" idx="1"/>
          </p:nvPr>
        </p:nvSpPr>
        <p:spPr>
          <a:xfrm>
            <a:off x="755650" y="5078413"/>
            <a:ext cx="6048375" cy="4811712"/>
          </a:xfrm>
          <a:noFill/>
          <a:ln/>
        </p:spPr>
        <p:txBody>
          <a:bodyPr wrap="none" anchor="ct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7"/>
          <p:cNvSpPr>
            <a:spLocks noGrp="1" noChangeArrowheads="1"/>
          </p:cNvSpPr>
          <p:nvPr>
            <p:ph type="sldNum" sz="quarter"/>
          </p:nvPr>
        </p:nvSpPr>
        <p:spPr>
          <a:noFill/>
        </p:spPr>
        <p:txBody>
          <a:bodyPr/>
          <a:lstStyle/>
          <a:p>
            <a:fld id="{D425162B-2BE2-4241-B5F8-6DB170311595}" type="slidenum">
              <a:rPr lang="en-US"/>
              <a:pPr/>
              <a:t>4</a:t>
            </a:fld>
            <a:endParaRPr lang="en-US"/>
          </a:p>
        </p:txBody>
      </p:sp>
      <p:sp>
        <p:nvSpPr>
          <p:cNvPr id="37891" name="Text Box 1"/>
          <p:cNvSpPr txBox="1">
            <a:spLocks noChangeArrowheads="1"/>
          </p:cNvSpPr>
          <p:nvPr/>
        </p:nvSpPr>
        <p:spPr bwMode="auto">
          <a:xfrm>
            <a:off x="1106488" y="812800"/>
            <a:ext cx="5345112" cy="400843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37892" name="Rectangle 2"/>
          <p:cNvSpPr txBox="1">
            <a:spLocks noChangeArrowheads="1"/>
          </p:cNvSpPr>
          <p:nvPr>
            <p:ph type="body"/>
          </p:nvPr>
        </p:nvSpPr>
        <p:spPr>
          <a:xfrm>
            <a:off x="755650" y="5078413"/>
            <a:ext cx="6046788" cy="4810125"/>
          </a:xfrm>
          <a:noFill/>
          <a:ln/>
        </p:spPr>
        <p:txBody>
          <a:bodyPr wrap="none" anchor="ct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7"/>
          <p:cNvSpPr>
            <a:spLocks noGrp="1" noChangeArrowheads="1"/>
          </p:cNvSpPr>
          <p:nvPr>
            <p:ph type="sldNum" sz="quarter"/>
          </p:nvPr>
        </p:nvSpPr>
        <p:spPr>
          <a:noFill/>
        </p:spPr>
        <p:txBody>
          <a:bodyPr/>
          <a:lstStyle/>
          <a:p>
            <a:fld id="{6BF3EFCE-79BD-4FEA-B202-2D8646F22F6D}" type="slidenum">
              <a:rPr lang="en-US"/>
              <a:pPr/>
              <a:t>5</a:t>
            </a:fld>
            <a:endParaRPr lang="en-US"/>
          </a:p>
        </p:txBody>
      </p:sp>
      <p:sp>
        <p:nvSpPr>
          <p:cNvPr id="38915" name="Text Box 1"/>
          <p:cNvSpPr txBox="1">
            <a:spLocks noChangeArrowheads="1"/>
          </p:cNvSpPr>
          <p:nvPr/>
        </p:nvSpPr>
        <p:spPr bwMode="auto">
          <a:xfrm>
            <a:off x="1106488" y="812800"/>
            <a:ext cx="5345112" cy="400843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38916" name="Rectangle 2"/>
          <p:cNvSpPr txBox="1">
            <a:spLocks noChangeArrowheads="1"/>
          </p:cNvSpPr>
          <p:nvPr>
            <p:ph type="body"/>
          </p:nvPr>
        </p:nvSpPr>
        <p:spPr>
          <a:xfrm>
            <a:off x="755650" y="5078413"/>
            <a:ext cx="6046788" cy="4810125"/>
          </a:xfrm>
          <a:noFill/>
          <a:ln/>
        </p:spPr>
        <p:txBody>
          <a:bodyPr wrap="none" anchor="ct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7"/>
          <p:cNvSpPr>
            <a:spLocks noGrp="1" noChangeArrowheads="1"/>
          </p:cNvSpPr>
          <p:nvPr>
            <p:ph type="sldNum" sz="quarter"/>
          </p:nvPr>
        </p:nvSpPr>
        <p:spPr>
          <a:noFill/>
        </p:spPr>
        <p:txBody>
          <a:bodyPr/>
          <a:lstStyle/>
          <a:p>
            <a:fld id="{F61469BF-A7FB-4D52-8C29-54CA3AD30B54}" type="slidenum">
              <a:rPr lang="en-US"/>
              <a:pPr/>
              <a:t>6</a:t>
            </a:fld>
            <a:endParaRPr lang="en-US"/>
          </a:p>
        </p:txBody>
      </p:sp>
      <p:sp>
        <p:nvSpPr>
          <p:cNvPr id="39939" name="Text Box 1"/>
          <p:cNvSpPr txBox="1">
            <a:spLocks noChangeArrowheads="1"/>
          </p:cNvSpPr>
          <p:nvPr/>
        </p:nvSpPr>
        <p:spPr bwMode="auto">
          <a:xfrm>
            <a:off x="1106488" y="812800"/>
            <a:ext cx="5345112" cy="400843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39940" name="Rectangle 2"/>
          <p:cNvSpPr txBox="1">
            <a:spLocks noChangeArrowheads="1"/>
          </p:cNvSpPr>
          <p:nvPr>
            <p:ph type="body"/>
          </p:nvPr>
        </p:nvSpPr>
        <p:spPr>
          <a:xfrm>
            <a:off x="755650" y="5078413"/>
            <a:ext cx="6046788" cy="4810125"/>
          </a:xfrm>
          <a:noFill/>
          <a:ln/>
        </p:spPr>
        <p:txBody>
          <a:bodyPr wrap="none" anchor="ct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7"/>
          <p:cNvSpPr>
            <a:spLocks noGrp="1" noChangeArrowheads="1"/>
          </p:cNvSpPr>
          <p:nvPr>
            <p:ph type="sldNum" sz="quarter"/>
          </p:nvPr>
        </p:nvSpPr>
        <p:spPr>
          <a:noFill/>
        </p:spPr>
        <p:txBody>
          <a:bodyPr/>
          <a:lstStyle/>
          <a:p>
            <a:fld id="{7EC82EC6-5C49-4834-B1E2-75C8D60DE6F8}" type="slidenum">
              <a:rPr lang="en-US"/>
              <a:pPr/>
              <a:t>7</a:t>
            </a:fld>
            <a:endParaRPr lang="en-US"/>
          </a:p>
        </p:txBody>
      </p:sp>
      <p:sp>
        <p:nvSpPr>
          <p:cNvPr id="40963" name="Text Box 1"/>
          <p:cNvSpPr txBox="1">
            <a:spLocks noChangeArrowheads="1"/>
          </p:cNvSpPr>
          <p:nvPr/>
        </p:nvSpPr>
        <p:spPr bwMode="auto">
          <a:xfrm>
            <a:off x="1106488" y="812800"/>
            <a:ext cx="5345112" cy="400843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40964" name="Rectangle 2"/>
          <p:cNvSpPr txBox="1">
            <a:spLocks noChangeArrowheads="1"/>
          </p:cNvSpPr>
          <p:nvPr>
            <p:ph type="body"/>
          </p:nvPr>
        </p:nvSpPr>
        <p:spPr>
          <a:xfrm>
            <a:off x="755650" y="5078413"/>
            <a:ext cx="6046788" cy="4810125"/>
          </a:xfrm>
          <a:noFill/>
          <a:ln/>
        </p:spPr>
        <p:txBody>
          <a:bodyPr wrap="none" anchor="ct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7"/>
          <p:cNvSpPr>
            <a:spLocks noGrp="1" noChangeArrowheads="1"/>
          </p:cNvSpPr>
          <p:nvPr>
            <p:ph type="sldNum" sz="quarter"/>
          </p:nvPr>
        </p:nvSpPr>
        <p:spPr>
          <a:noFill/>
        </p:spPr>
        <p:txBody>
          <a:bodyPr/>
          <a:lstStyle/>
          <a:p>
            <a:fld id="{3FB33FEA-1DAA-4BDE-B57D-30C6AAD378B9}" type="slidenum">
              <a:rPr lang="en-US"/>
              <a:pPr/>
              <a:t>8</a:t>
            </a:fld>
            <a:endParaRPr lang="en-US"/>
          </a:p>
        </p:txBody>
      </p:sp>
      <p:sp>
        <p:nvSpPr>
          <p:cNvPr id="41987" name="Text Box 1"/>
          <p:cNvSpPr txBox="1">
            <a:spLocks noChangeArrowheads="1"/>
          </p:cNvSpPr>
          <p:nvPr/>
        </p:nvSpPr>
        <p:spPr bwMode="auto">
          <a:xfrm>
            <a:off x="1106488" y="812800"/>
            <a:ext cx="5345112" cy="400843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41988" name="Rectangle 2"/>
          <p:cNvSpPr txBox="1">
            <a:spLocks noChangeArrowheads="1"/>
          </p:cNvSpPr>
          <p:nvPr>
            <p:ph type="body"/>
          </p:nvPr>
        </p:nvSpPr>
        <p:spPr>
          <a:xfrm>
            <a:off x="755650" y="5078413"/>
            <a:ext cx="6046788" cy="4810125"/>
          </a:xfrm>
          <a:noFill/>
          <a:ln/>
        </p:spPr>
        <p:txBody>
          <a:bodyPr wrap="none" anchor="ct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7"/>
          <p:cNvSpPr>
            <a:spLocks noGrp="1" noChangeArrowheads="1"/>
          </p:cNvSpPr>
          <p:nvPr>
            <p:ph type="sldNum" sz="quarter"/>
          </p:nvPr>
        </p:nvSpPr>
        <p:spPr>
          <a:noFill/>
        </p:spPr>
        <p:txBody>
          <a:bodyPr/>
          <a:lstStyle/>
          <a:p>
            <a:fld id="{1CF66785-03EC-4FFF-A902-8C6F0CFAF2B3}" type="slidenum">
              <a:rPr lang="en-US"/>
              <a:pPr/>
              <a:t>9</a:t>
            </a:fld>
            <a:endParaRPr lang="en-US"/>
          </a:p>
        </p:txBody>
      </p:sp>
      <p:sp>
        <p:nvSpPr>
          <p:cNvPr id="43011" name="Text Box 1"/>
          <p:cNvSpPr txBox="1">
            <a:spLocks noChangeArrowheads="1"/>
          </p:cNvSpPr>
          <p:nvPr/>
        </p:nvSpPr>
        <p:spPr bwMode="auto">
          <a:xfrm>
            <a:off x="1106488" y="812800"/>
            <a:ext cx="5345112" cy="400843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43012" name="Rectangle 2"/>
          <p:cNvSpPr txBox="1">
            <a:spLocks noChangeArrowheads="1"/>
          </p:cNvSpPr>
          <p:nvPr>
            <p:ph type="body"/>
          </p:nvPr>
        </p:nvSpPr>
        <p:spPr>
          <a:xfrm>
            <a:off x="755650" y="5078413"/>
            <a:ext cx="6046788" cy="4810125"/>
          </a:xfrm>
          <a:noFill/>
          <a:ln/>
        </p:spPr>
        <p:txBody>
          <a:bodyPr wrap="none" anchor="ct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GB"/>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FC81CE63-8348-429E-AEF1-092513CDD36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0865F8BD-2DA0-417B-9EC5-6645FB0C62E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4088" y="301625"/>
            <a:ext cx="2266950" cy="613886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03238" y="301625"/>
            <a:ext cx="6648450" cy="61388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89B3737E-9731-43CC-AF31-2A818436A2D8}"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9067800" cy="1258888"/>
          </a:xfrm>
        </p:spPr>
        <p:txBody>
          <a:bodyPr/>
          <a:lstStyle/>
          <a:p>
            <a:r>
              <a:rPr lang="en-US" smtClean="0"/>
              <a:t>Click to edit Master title style</a:t>
            </a:r>
            <a:endParaRPr lang="en-GB"/>
          </a:p>
        </p:txBody>
      </p:sp>
      <p:sp>
        <p:nvSpPr>
          <p:cNvPr id="3" name="Rectangle 3"/>
          <p:cNvSpPr>
            <a:spLocks noGrp="1" noChangeArrowheads="1"/>
          </p:cNvSpPr>
          <p:nvPr>
            <p:ph type="dt" idx="10"/>
          </p:nvPr>
        </p:nvSpPr>
        <p:spPr>
          <a:ln/>
        </p:spPr>
        <p:txBody>
          <a:bodyPr/>
          <a:lstStyle>
            <a:lvl1pPr>
              <a:defRPr/>
            </a:lvl1pPr>
          </a:lstStyle>
          <a:p>
            <a:pPr>
              <a:defRPr/>
            </a:pPr>
            <a:endParaRPr lang="en-US"/>
          </a:p>
        </p:txBody>
      </p:sp>
      <p:sp>
        <p:nvSpPr>
          <p:cNvPr id="4" name="Rectangle 4"/>
          <p:cNvSpPr>
            <a:spLocks noGrp="1" noChangeArrowheads="1"/>
          </p:cNvSpPr>
          <p:nvPr>
            <p:ph type="ftr" idx="11"/>
          </p:nvPr>
        </p:nvSpPr>
        <p:spPr>
          <a:ln/>
        </p:spPr>
        <p:txBody>
          <a:bodyPr/>
          <a:lstStyle>
            <a:lvl1pPr>
              <a:defRPr/>
            </a:lvl1pPr>
          </a:lstStyle>
          <a:p>
            <a:pPr>
              <a:defRPr/>
            </a:pPr>
            <a:endParaRPr lang="en-US"/>
          </a:p>
        </p:txBody>
      </p:sp>
      <p:sp>
        <p:nvSpPr>
          <p:cNvPr id="5" name="Rectangle 5"/>
          <p:cNvSpPr>
            <a:spLocks noGrp="1" noChangeArrowheads="1"/>
          </p:cNvSpPr>
          <p:nvPr>
            <p:ph type="sldNum" idx="12"/>
          </p:nvPr>
        </p:nvSpPr>
        <p:spPr>
          <a:ln/>
        </p:spPr>
        <p:txBody>
          <a:bodyPr/>
          <a:lstStyle>
            <a:lvl1pPr>
              <a:defRPr/>
            </a:lvl1pPr>
          </a:lstStyle>
          <a:p>
            <a:pPr>
              <a:defRPr/>
            </a:pPr>
            <a:fld id="{21B12847-4CD1-41B7-B9E4-69FC05BF914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658FD3A2-B183-448C-AB11-97FE6001E30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08E763F6-F738-4636-80FF-FA4EE20DDBF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03238" y="2165350"/>
            <a:ext cx="4457700" cy="4275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113338" y="2165350"/>
            <a:ext cx="4457700" cy="4275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E89948AA-DB63-4D3F-A415-5C120491034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3"/>
          <p:cNvSpPr>
            <a:spLocks noGrp="1" noChangeArrowheads="1"/>
          </p:cNvSpPr>
          <p:nvPr>
            <p:ph type="dt" idx="10"/>
          </p:nvPr>
        </p:nvSpPr>
        <p:spPr>
          <a:ln/>
        </p:spPr>
        <p:txBody>
          <a:bodyPr/>
          <a:lstStyle>
            <a:lvl1pPr>
              <a:defRPr/>
            </a:lvl1pPr>
          </a:lstStyle>
          <a:p>
            <a:pPr>
              <a:defRPr/>
            </a:pPr>
            <a:endParaRPr lang="en-US"/>
          </a:p>
        </p:txBody>
      </p:sp>
      <p:sp>
        <p:nvSpPr>
          <p:cNvPr id="8" name="Rectangle 4"/>
          <p:cNvSpPr>
            <a:spLocks noGrp="1" noChangeArrowheads="1"/>
          </p:cNvSpPr>
          <p:nvPr>
            <p:ph type="ftr" idx="11"/>
          </p:nvPr>
        </p:nvSpPr>
        <p:spPr>
          <a:ln/>
        </p:spPr>
        <p:txBody>
          <a:bodyPr/>
          <a:lstStyle>
            <a:lvl1pPr>
              <a:defRPr/>
            </a:lvl1pPr>
          </a:lstStyle>
          <a:p>
            <a:pPr>
              <a:defRPr/>
            </a:pPr>
            <a:endParaRPr lang="en-US"/>
          </a:p>
        </p:txBody>
      </p:sp>
      <p:sp>
        <p:nvSpPr>
          <p:cNvPr id="9" name="Rectangle 5"/>
          <p:cNvSpPr>
            <a:spLocks noGrp="1" noChangeArrowheads="1"/>
          </p:cNvSpPr>
          <p:nvPr>
            <p:ph type="sldNum" idx="12"/>
          </p:nvPr>
        </p:nvSpPr>
        <p:spPr>
          <a:ln/>
        </p:spPr>
        <p:txBody>
          <a:bodyPr/>
          <a:lstStyle>
            <a:lvl1pPr>
              <a:defRPr/>
            </a:lvl1pPr>
          </a:lstStyle>
          <a:p>
            <a:pPr>
              <a:defRPr/>
            </a:pPr>
            <a:fld id="{3046F374-E8EE-40F8-B4DE-3C0EA10E83A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3"/>
          <p:cNvSpPr>
            <a:spLocks noGrp="1" noChangeArrowheads="1"/>
          </p:cNvSpPr>
          <p:nvPr>
            <p:ph type="dt" idx="10"/>
          </p:nvPr>
        </p:nvSpPr>
        <p:spPr>
          <a:ln/>
        </p:spPr>
        <p:txBody>
          <a:bodyPr/>
          <a:lstStyle>
            <a:lvl1pPr>
              <a:defRPr/>
            </a:lvl1pPr>
          </a:lstStyle>
          <a:p>
            <a:pPr>
              <a:defRPr/>
            </a:pPr>
            <a:endParaRPr lang="en-US"/>
          </a:p>
        </p:txBody>
      </p:sp>
      <p:sp>
        <p:nvSpPr>
          <p:cNvPr id="4" name="Rectangle 4"/>
          <p:cNvSpPr>
            <a:spLocks noGrp="1" noChangeArrowheads="1"/>
          </p:cNvSpPr>
          <p:nvPr>
            <p:ph type="ftr" idx="11"/>
          </p:nvPr>
        </p:nvSpPr>
        <p:spPr>
          <a:ln/>
        </p:spPr>
        <p:txBody>
          <a:bodyPr/>
          <a:lstStyle>
            <a:lvl1pPr>
              <a:defRPr/>
            </a:lvl1pPr>
          </a:lstStyle>
          <a:p>
            <a:pPr>
              <a:defRPr/>
            </a:pPr>
            <a:endParaRPr lang="en-US"/>
          </a:p>
        </p:txBody>
      </p:sp>
      <p:sp>
        <p:nvSpPr>
          <p:cNvPr id="5" name="Rectangle 5"/>
          <p:cNvSpPr>
            <a:spLocks noGrp="1" noChangeArrowheads="1"/>
          </p:cNvSpPr>
          <p:nvPr>
            <p:ph type="sldNum" idx="12"/>
          </p:nvPr>
        </p:nvSpPr>
        <p:spPr>
          <a:ln/>
        </p:spPr>
        <p:txBody>
          <a:bodyPr/>
          <a:lstStyle>
            <a:lvl1pPr>
              <a:defRPr/>
            </a:lvl1pPr>
          </a:lstStyle>
          <a:p>
            <a:pPr>
              <a:defRPr/>
            </a:pPr>
            <a:fld id="{55EF5EE3-D92E-4A8A-B6E1-ED6B7C34996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p>
        </p:txBody>
      </p:sp>
      <p:sp>
        <p:nvSpPr>
          <p:cNvPr id="3" name="Rectangle 4"/>
          <p:cNvSpPr>
            <a:spLocks noGrp="1" noChangeArrowheads="1"/>
          </p:cNvSpPr>
          <p:nvPr>
            <p:ph type="ftr" idx="11"/>
          </p:nvPr>
        </p:nvSpPr>
        <p:spPr>
          <a:ln/>
        </p:spPr>
        <p:txBody>
          <a:bodyPr/>
          <a:lstStyle>
            <a:lvl1pPr>
              <a:defRPr/>
            </a:lvl1pPr>
          </a:lstStyle>
          <a:p>
            <a:pPr>
              <a:defRPr/>
            </a:pPr>
            <a:endParaRPr lang="en-US"/>
          </a:p>
        </p:txBody>
      </p:sp>
      <p:sp>
        <p:nvSpPr>
          <p:cNvPr id="4" name="Rectangle 5"/>
          <p:cNvSpPr>
            <a:spLocks noGrp="1" noChangeArrowheads="1"/>
          </p:cNvSpPr>
          <p:nvPr>
            <p:ph type="sldNum" idx="12"/>
          </p:nvPr>
        </p:nvSpPr>
        <p:spPr>
          <a:ln/>
        </p:spPr>
        <p:txBody>
          <a:bodyPr/>
          <a:lstStyle>
            <a:lvl1pPr>
              <a:defRPr/>
            </a:lvl1pPr>
          </a:lstStyle>
          <a:p>
            <a:pPr>
              <a:defRPr/>
            </a:pPr>
            <a:fld id="{DF072A52-A4C4-40C0-B3FB-50A60002A2B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15315E5B-2E84-41EE-A94F-73A6822EC31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368AE3C9-EF5C-44DB-A45E-8CBF3FB6DEB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503238" y="301625"/>
            <a:ext cx="9067800" cy="1258888"/>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2051" name="Rectangle 2"/>
          <p:cNvSpPr>
            <a:spLocks noGrp="1" noChangeArrowheads="1"/>
          </p:cNvSpPr>
          <p:nvPr>
            <p:ph type="body" idx="1"/>
          </p:nvPr>
        </p:nvSpPr>
        <p:spPr bwMode="auto">
          <a:xfrm>
            <a:off x="503238" y="2165350"/>
            <a:ext cx="9067800" cy="4275138"/>
          </a:xfrm>
          <a:prstGeom prst="rect">
            <a:avLst/>
          </a:prstGeom>
          <a:noFill/>
          <a:ln w="9525">
            <a:noFill/>
            <a:round/>
            <a:headEnd/>
            <a:tailEnd/>
          </a:ln>
        </p:spPr>
        <p:txBody>
          <a:bodyPr vert="horz" wrap="square" lIns="0" tIns="2808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027" name="Rectangle 3"/>
          <p:cNvSpPr>
            <a:spLocks noGrp="1" noChangeArrowheads="1"/>
          </p:cNvSpPr>
          <p:nvPr>
            <p:ph type="dt"/>
          </p:nvPr>
        </p:nvSpPr>
        <p:spPr bwMode="auto">
          <a:xfrm>
            <a:off x="503238" y="6994525"/>
            <a:ext cx="2344737" cy="5175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5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smtClean="0">
                <a:solidFill>
                  <a:srgbClr val="FFFFFF"/>
                </a:solidFill>
                <a:latin typeface="Times New Roman" pitchFamily="16" charset="0"/>
              </a:defRPr>
            </a:lvl1pPr>
          </a:lstStyle>
          <a:p>
            <a:pPr>
              <a:defRPr/>
            </a:pPr>
            <a:endParaRPr lang="en-US"/>
          </a:p>
        </p:txBody>
      </p:sp>
      <p:sp>
        <p:nvSpPr>
          <p:cNvPr id="1028" name="Rectangle 4"/>
          <p:cNvSpPr>
            <a:spLocks noGrp="1" noChangeArrowheads="1"/>
          </p:cNvSpPr>
          <p:nvPr>
            <p:ph type="ftr"/>
          </p:nvPr>
        </p:nvSpPr>
        <p:spPr bwMode="auto">
          <a:xfrm>
            <a:off x="3448050" y="6994525"/>
            <a:ext cx="3192463" cy="5175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5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smtClean="0">
                <a:solidFill>
                  <a:srgbClr val="FFFFFF"/>
                </a:solidFill>
                <a:latin typeface="Times New Roman" pitchFamily="16" charset="0"/>
              </a:defRPr>
            </a:lvl1pPr>
          </a:lstStyle>
          <a:p>
            <a:pPr>
              <a:defRPr/>
            </a:pPr>
            <a:endParaRPr lang="en-US"/>
          </a:p>
        </p:txBody>
      </p:sp>
      <p:sp>
        <p:nvSpPr>
          <p:cNvPr id="1029" name="Rectangle 5"/>
          <p:cNvSpPr>
            <a:spLocks noGrp="1" noChangeArrowheads="1"/>
          </p:cNvSpPr>
          <p:nvPr>
            <p:ph type="sldNum"/>
          </p:nvPr>
        </p:nvSpPr>
        <p:spPr bwMode="auto">
          <a:xfrm>
            <a:off x="7227888" y="6994525"/>
            <a:ext cx="2344737" cy="5175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smtClean="0">
                <a:solidFill>
                  <a:srgbClr val="FFFFFF"/>
                </a:solidFill>
                <a:latin typeface="Times New Roman" pitchFamily="16" charset="0"/>
              </a:defRPr>
            </a:lvl1pPr>
          </a:lstStyle>
          <a:p>
            <a:pPr>
              <a:defRPr/>
            </a:pPr>
            <a:fld id="{91FAEC14-8E36-4328-8376-703D0A7A3D1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eaLnBrk="0" fontAlgn="base" hangingPunct="0">
        <a:lnSpc>
          <a:spcPct val="93000"/>
        </a:lnSpc>
        <a:spcBef>
          <a:spcPct val="0"/>
        </a:spcBef>
        <a:spcAft>
          <a:spcPct val="0"/>
        </a:spcAft>
        <a:buClr>
          <a:srgbClr val="000000"/>
        </a:buClr>
        <a:buSzPct val="100000"/>
        <a:buFont typeface="Times New Roman" pitchFamily="16" charset="0"/>
        <a:defRPr sz="4400" b="1">
          <a:solidFill>
            <a:srgbClr val="FFFFFF"/>
          </a:solidFill>
          <a:latin typeface="+mj-lt"/>
          <a:ea typeface="+mj-ea"/>
          <a:cs typeface="+mj-cs"/>
        </a:defRPr>
      </a:lvl1pPr>
      <a:lvl2pPr algn="ctr" defTabSz="449263" rtl="0" eaLnBrk="0" fontAlgn="base" hangingPunct="0">
        <a:lnSpc>
          <a:spcPct val="93000"/>
        </a:lnSpc>
        <a:spcBef>
          <a:spcPct val="0"/>
        </a:spcBef>
        <a:spcAft>
          <a:spcPct val="0"/>
        </a:spcAft>
        <a:buClr>
          <a:srgbClr val="000000"/>
        </a:buClr>
        <a:buSzPct val="100000"/>
        <a:buFont typeface="Times New Roman" pitchFamily="16" charset="0"/>
        <a:defRPr sz="4400" b="1">
          <a:solidFill>
            <a:srgbClr val="FFFFFF"/>
          </a:solidFill>
          <a:latin typeface="Arial" charset="0"/>
        </a:defRPr>
      </a:lvl2pPr>
      <a:lvl3pPr algn="ctr" defTabSz="449263" rtl="0" eaLnBrk="0" fontAlgn="base" hangingPunct="0">
        <a:lnSpc>
          <a:spcPct val="93000"/>
        </a:lnSpc>
        <a:spcBef>
          <a:spcPct val="0"/>
        </a:spcBef>
        <a:spcAft>
          <a:spcPct val="0"/>
        </a:spcAft>
        <a:buClr>
          <a:srgbClr val="000000"/>
        </a:buClr>
        <a:buSzPct val="100000"/>
        <a:buFont typeface="Times New Roman" pitchFamily="16" charset="0"/>
        <a:defRPr sz="4400" b="1">
          <a:solidFill>
            <a:srgbClr val="FFFFFF"/>
          </a:solidFill>
          <a:latin typeface="Arial" charset="0"/>
        </a:defRPr>
      </a:lvl3pPr>
      <a:lvl4pPr algn="ctr" defTabSz="449263" rtl="0" eaLnBrk="0" fontAlgn="base" hangingPunct="0">
        <a:lnSpc>
          <a:spcPct val="93000"/>
        </a:lnSpc>
        <a:spcBef>
          <a:spcPct val="0"/>
        </a:spcBef>
        <a:spcAft>
          <a:spcPct val="0"/>
        </a:spcAft>
        <a:buClr>
          <a:srgbClr val="000000"/>
        </a:buClr>
        <a:buSzPct val="100000"/>
        <a:buFont typeface="Times New Roman" pitchFamily="16" charset="0"/>
        <a:defRPr sz="4400" b="1">
          <a:solidFill>
            <a:srgbClr val="FFFFFF"/>
          </a:solidFill>
          <a:latin typeface="Arial" charset="0"/>
        </a:defRPr>
      </a:lvl4pPr>
      <a:lvl5pPr algn="ctr" defTabSz="449263" rtl="0" eaLnBrk="0" fontAlgn="base" hangingPunct="0">
        <a:lnSpc>
          <a:spcPct val="93000"/>
        </a:lnSpc>
        <a:spcBef>
          <a:spcPct val="0"/>
        </a:spcBef>
        <a:spcAft>
          <a:spcPct val="0"/>
        </a:spcAft>
        <a:buClr>
          <a:srgbClr val="000000"/>
        </a:buClr>
        <a:buSzPct val="100000"/>
        <a:buFont typeface="Times New Roman" pitchFamily="16" charset="0"/>
        <a:defRPr sz="4400" b="1">
          <a:solidFill>
            <a:srgbClr val="FFFFFF"/>
          </a:solidFill>
          <a:latin typeface="Arial"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b="1">
          <a:solidFill>
            <a:srgbClr val="FFFFFF"/>
          </a:solidFill>
          <a:latin typeface="Arial"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b="1">
          <a:solidFill>
            <a:srgbClr val="FFFFFF"/>
          </a:solidFill>
          <a:latin typeface="Arial"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b="1">
          <a:solidFill>
            <a:srgbClr val="FFFFFF"/>
          </a:solidFill>
          <a:latin typeface="Arial"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b="1">
          <a:solidFill>
            <a:srgbClr val="FFFFFF"/>
          </a:solidFill>
          <a:latin typeface="Arial" charset="0"/>
        </a:defRPr>
      </a:lvl9pPr>
    </p:titleStyle>
    <p:bodyStyle>
      <a:lvl1pPr marL="342900" indent="-342900" algn="l" defTabSz="449263" rtl="0" eaLnBrk="0" fontAlgn="base" hangingPunct="0">
        <a:lnSpc>
          <a:spcPct val="93000"/>
        </a:lnSpc>
        <a:spcBef>
          <a:spcPct val="0"/>
        </a:spcBef>
        <a:spcAft>
          <a:spcPts val="1425"/>
        </a:spcAft>
        <a:buClr>
          <a:srgbClr val="000000"/>
        </a:buClr>
        <a:buSzPct val="100000"/>
        <a:buFont typeface="Times New Roman" pitchFamily="16" charset="0"/>
        <a:defRPr sz="3200">
          <a:solidFill>
            <a:srgbClr val="FFFFFF"/>
          </a:solidFill>
          <a:latin typeface="+mn-lt"/>
          <a:ea typeface="+mn-ea"/>
          <a:cs typeface="+mn-cs"/>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pitchFamily="16" charset="0"/>
        <a:defRPr sz="2800">
          <a:solidFill>
            <a:srgbClr val="FFFFFF"/>
          </a:solidFill>
          <a:latin typeface="+mn-lt"/>
        </a:defRPr>
      </a:lvl2pPr>
      <a:lvl3pPr marL="1143000" indent="-228600" algn="l" defTabSz="449263" rtl="0" eaLnBrk="0" fontAlgn="base" hangingPunct="0">
        <a:lnSpc>
          <a:spcPct val="93000"/>
        </a:lnSpc>
        <a:spcBef>
          <a:spcPct val="0"/>
        </a:spcBef>
        <a:spcAft>
          <a:spcPts val="850"/>
        </a:spcAft>
        <a:buClr>
          <a:srgbClr val="000000"/>
        </a:buClr>
        <a:buSzPct val="100000"/>
        <a:buFont typeface="Times New Roman" pitchFamily="16" charset="0"/>
        <a:defRPr sz="2400">
          <a:solidFill>
            <a:srgbClr val="FFFFFF"/>
          </a:solidFill>
          <a:latin typeface="+mn-lt"/>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pitchFamily="16" charset="0"/>
        <a:defRPr sz="2000">
          <a:solidFill>
            <a:srgbClr val="FFFFFF"/>
          </a:solidFill>
          <a:latin typeface="+mn-lt"/>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2.png"/><Relationship Id="rId7" Type="http://schemas.openxmlformats.org/officeDocument/2006/relationships/image" Target="../media/image6.wmf"/><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5.wmf"/><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6.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15.xml"/><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oleObject" Target="../embeddings/oleObject8.bin"/><Relationship Id="rId5" Type="http://schemas.openxmlformats.org/officeDocument/2006/relationships/oleObject" Target="../embeddings/oleObject2.bin"/><Relationship Id="rId10" Type="http://schemas.openxmlformats.org/officeDocument/2006/relationships/oleObject" Target="../embeddings/oleObject7.bin"/><Relationship Id="rId4" Type="http://schemas.openxmlformats.org/officeDocument/2006/relationships/oleObject" Target="../embeddings/oleObject1.bin"/><Relationship Id="rId9"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2.png"/><Relationship Id="rId7" Type="http://schemas.openxmlformats.org/officeDocument/2006/relationships/image" Target="../media/image16.jpe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wmf"/><Relationship Id="rId4" Type="http://schemas.openxmlformats.org/officeDocument/2006/relationships/image" Target="../media/image13.png"/><Relationship Id="rId9"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image" Target="../media/image20.png"/><Relationship Id="rId7" Type="http://schemas.openxmlformats.org/officeDocument/2006/relationships/image" Target="../media/image23.wmf"/><Relationship Id="rId12" Type="http://schemas.openxmlformats.org/officeDocument/2006/relationships/image" Target="../media/image27.wmf"/><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18.png"/><Relationship Id="rId5" Type="http://schemas.openxmlformats.org/officeDocument/2006/relationships/image" Target="../media/image21.wmf"/><Relationship Id="rId10" Type="http://schemas.openxmlformats.org/officeDocument/2006/relationships/image" Target="../media/image26.wmf"/><Relationship Id="rId4" Type="http://schemas.openxmlformats.org/officeDocument/2006/relationships/image" Target="../media/image16.jpeg"/><Relationship Id="rId9" Type="http://schemas.openxmlformats.org/officeDocument/2006/relationships/image" Target="../media/image25.wmf"/></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fil.ion.ucl.ac.uk/spm/doc/books/hbf2/pdfs/Ch17.pdf"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faculty.vassar.edu/lowry/bayes.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
          <p:cNvSpPr txBox="1">
            <a:spLocks noChangeArrowheads="1"/>
          </p:cNvSpPr>
          <p:nvPr/>
        </p:nvSpPr>
        <p:spPr bwMode="auto">
          <a:xfrm>
            <a:off x="503238" y="301625"/>
            <a:ext cx="9070975" cy="1262063"/>
          </a:xfrm>
          <a:prstGeom prst="rect">
            <a:avLst/>
          </a:prstGeom>
          <a:noFill/>
          <a:ln w="9525">
            <a:noFill/>
            <a:round/>
            <a:headEnd/>
            <a:tailEnd/>
          </a:ln>
        </p:spPr>
        <p:txBody>
          <a:bodyPr lIns="0" tIns="38880" rIns="0" bIns="0" anchor="ct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400" b="1">
                <a:solidFill>
                  <a:srgbClr val="FFFFFF"/>
                </a:solidFill>
              </a:rPr>
              <a:t>Methods for Dummies 2009</a:t>
            </a:r>
          </a:p>
        </p:txBody>
      </p:sp>
      <p:sp>
        <p:nvSpPr>
          <p:cNvPr id="3075" name="Text Box 2"/>
          <p:cNvSpPr txBox="1">
            <a:spLocks noChangeArrowheads="1"/>
          </p:cNvSpPr>
          <p:nvPr/>
        </p:nvSpPr>
        <p:spPr bwMode="auto">
          <a:xfrm>
            <a:off x="539750" y="2381250"/>
            <a:ext cx="9070975" cy="4279900"/>
          </a:xfrm>
          <a:prstGeom prst="rect">
            <a:avLst/>
          </a:prstGeom>
          <a:noFill/>
          <a:ln w="9525">
            <a:noFill/>
            <a:round/>
            <a:headEnd/>
            <a:tailEnd/>
          </a:ln>
        </p:spPr>
        <p:txBody>
          <a:bodyPr lIns="0" tIns="63360" rIns="0" bIns="0"/>
          <a:lstStyle/>
          <a:p>
            <a:pPr algn="ctr">
              <a:spcAft>
                <a:spcPts val="1425"/>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7200">
                <a:solidFill>
                  <a:srgbClr val="FFFFFF"/>
                </a:solidFill>
              </a:rPr>
              <a:t>Bayes for Beginners</a:t>
            </a:r>
          </a:p>
          <a:p>
            <a:pPr algn="ctr">
              <a:spcAft>
                <a:spcPts val="1425"/>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3200">
              <a:solidFill>
                <a:srgbClr val="FFFFFF"/>
              </a:solidFill>
            </a:endParaRPr>
          </a:p>
          <a:p>
            <a:pPr algn="ctr">
              <a:spcAft>
                <a:spcPts val="1425"/>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200">
                <a:solidFill>
                  <a:srgbClr val="FFFFFF"/>
                </a:solidFill>
              </a:rPr>
              <a:t>Georgina Torbet &amp; Raphael Kaplan</a:t>
            </a:r>
          </a:p>
          <a:p>
            <a:pPr>
              <a:spcAft>
                <a:spcPts val="1425"/>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3200">
              <a:solidFill>
                <a:srgbClr val="FFFFFF"/>
              </a:solidFill>
            </a:endParaRPr>
          </a:p>
        </p:txBody>
      </p:sp>
    </p:spTree>
  </p:cSld>
  <p:clrMapOvr>
    <a:masterClrMapping/>
  </p:clrMapOvr>
  <p:transition spd="med">
    <p:wipe/>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a:xfrm>
            <a:off x="503238" y="346075"/>
            <a:ext cx="9070975" cy="1171575"/>
          </a:xfrm>
        </p:spPr>
        <p:txBody>
          <a:bodyPr tIns="38880"/>
          <a:lstStyle/>
          <a:p>
            <a:pPr eaLnBrk="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mtClean="0"/>
              <a:t>More complex example</a:t>
            </a:r>
          </a:p>
        </p:txBody>
      </p:sp>
      <p:sp>
        <p:nvSpPr>
          <p:cNvPr id="12291" name="Rectangle 2"/>
          <p:cNvSpPr>
            <a:spLocks noGrp="1" noChangeArrowheads="1"/>
          </p:cNvSpPr>
          <p:nvPr>
            <p:ph type="subTitle" idx="4294967295"/>
          </p:nvPr>
        </p:nvSpPr>
        <p:spPr>
          <a:xfrm>
            <a:off x="503238" y="1884363"/>
            <a:ext cx="9070975" cy="4840287"/>
          </a:xfrm>
        </p:spPr>
        <p:txBody>
          <a:bodyPr anchor="ctr"/>
          <a:lstStyle/>
          <a:p>
            <a:pPr marL="0" indent="0" eaLnBrk="1">
              <a:spcAft>
                <a:spcPct val="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600" smtClean="0"/>
              <a:t>Disease present in </a:t>
            </a:r>
            <a:r>
              <a:rPr lang="en-US" sz="2600" u="sng" smtClean="0"/>
              <a:t>0.5%</a:t>
            </a:r>
            <a:r>
              <a:rPr lang="en-US" sz="2600" smtClean="0"/>
              <a:t> population (i.e. 0.005)</a:t>
            </a:r>
          </a:p>
          <a:p>
            <a:pPr marL="0" indent="0" eaLnBrk="1">
              <a:spcAft>
                <a:spcPct val="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600" smtClean="0"/>
              <a:t>Blood test is </a:t>
            </a:r>
            <a:r>
              <a:rPr lang="en-US" sz="2600" u="sng" smtClean="0"/>
              <a:t>99%</a:t>
            </a:r>
            <a:r>
              <a:rPr lang="en-US" sz="2600" smtClean="0"/>
              <a:t> accurate (i.e. 0.99)</a:t>
            </a:r>
          </a:p>
          <a:p>
            <a:pPr marL="0" indent="0" eaLnBrk="1">
              <a:spcAft>
                <a:spcPct val="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600" smtClean="0"/>
              <a:t>False positive </a:t>
            </a:r>
            <a:r>
              <a:rPr lang="en-US" sz="2600" u="sng" smtClean="0"/>
              <a:t>5%</a:t>
            </a:r>
            <a:r>
              <a:rPr lang="en-US" sz="2600" smtClean="0"/>
              <a:t> (i.e. 0.05)</a:t>
            </a:r>
          </a:p>
          <a:p>
            <a:pPr marL="0" indent="0" eaLnBrk="1">
              <a:spcAft>
                <a:spcPct val="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600" smtClean="0"/>
              <a:t>	- If someone tests positive, what is the probability that they    have the disease?</a:t>
            </a:r>
          </a:p>
          <a:p>
            <a:pPr marL="0" indent="0" eaLnBrk="1">
              <a:spcAft>
                <a:spcPct val="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600" smtClean="0"/>
          </a:p>
          <a:p>
            <a:pPr marL="0" indent="0" eaLnBrk="1">
              <a:spcAft>
                <a:spcPts val="575"/>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800" smtClean="0"/>
              <a:t>P(A|B) = P(B|A) P(A) / </a:t>
            </a:r>
            <a:r>
              <a:rPr lang="en-US" sz="2600" smtClean="0"/>
              <a:t>P(B)</a:t>
            </a:r>
          </a:p>
          <a:p>
            <a:pPr marL="0" indent="0" eaLnBrk="1">
              <a:spcAft>
                <a:spcPts val="575"/>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600" smtClean="0"/>
              <a:t>P(disease|pos) = P(pos|disease) x P(disease) / P(pos)</a:t>
            </a:r>
          </a:p>
          <a:p>
            <a:pPr marL="0" indent="0" eaLnBrk="1">
              <a:spcAft>
                <a:spcPts val="575"/>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600" smtClean="0"/>
              <a:t>						= 0.99 x 0.005 / (0.99x0.005)+(0.05x0.995)</a:t>
            </a:r>
          </a:p>
          <a:p>
            <a:pPr marL="0" indent="0" eaLnBrk="1">
              <a:spcAft>
                <a:spcPts val="575"/>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600" smtClean="0"/>
              <a:t>						= 0.00495 / 0.00495 + 0.04975</a:t>
            </a:r>
          </a:p>
          <a:p>
            <a:pPr marL="0" indent="0" eaLnBrk="1">
              <a:spcAft>
                <a:spcPts val="575"/>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600" smtClean="0"/>
              <a:t>						= 0.00495 / 0.0547</a:t>
            </a:r>
          </a:p>
          <a:p>
            <a:pPr marL="0" indent="0" eaLnBrk="1">
              <a:spcAft>
                <a:spcPts val="575"/>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600" smtClean="0"/>
              <a:t>						= 0.0905</a:t>
            </a:r>
          </a:p>
        </p:txBody>
      </p:sp>
    </p:spTree>
  </p:cSld>
  <p:clrMapOvr>
    <a:masterClrMapping/>
  </p:clrMapOvr>
  <p:transition spd="med">
    <p:wipe/>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503238" y="346075"/>
            <a:ext cx="9069387" cy="1169988"/>
          </a:xfrm>
        </p:spPr>
        <p:txBody>
          <a:bodyPr/>
          <a:lstStyle/>
          <a:p>
            <a:pPr eaLnBrk="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t>What does this mean?</a:t>
            </a:r>
          </a:p>
        </p:txBody>
      </p:sp>
      <p:sp>
        <p:nvSpPr>
          <p:cNvPr id="13315" name="Rectangle 2"/>
          <p:cNvSpPr>
            <a:spLocks noGrp="1" noChangeArrowheads="1"/>
          </p:cNvSpPr>
          <p:nvPr>
            <p:ph type="subTitle" idx="4294967295"/>
          </p:nvPr>
        </p:nvSpPr>
        <p:spPr>
          <a:xfrm>
            <a:off x="503238" y="2209800"/>
            <a:ext cx="9069387" cy="4187825"/>
          </a:xfrm>
        </p:spPr>
        <p:txBody>
          <a:bodyPr tIns="0" anchor="ctr"/>
          <a:lstStyle/>
          <a:p>
            <a:pPr marL="0" indent="0" eaLnBrk="1">
              <a:spcAft>
                <a:spcPct val="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t>If someone tests positive for the disease, they have a 0.0905 chance of having the disease.</a:t>
            </a:r>
          </a:p>
          <a:p>
            <a:pPr marL="0" indent="0" eaLnBrk="1">
              <a:spcAft>
                <a:spcPct val="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mtClean="0"/>
          </a:p>
          <a:p>
            <a:pPr marL="0" indent="0" eaLnBrk="1">
              <a:spcAft>
                <a:spcPct val="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t>i.e. there is just a </a:t>
            </a:r>
            <a:r>
              <a:rPr lang="en-GB" u="sng" smtClean="0"/>
              <a:t>9%</a:t>
            </a:r>
            <a:r>
              <a:rPr lang="en-GB" smtClean="0"/>
              <a:t> chance that they have it.</a:t>
            </a:r>
          </a:p>
          <a:p>
            <a:pPr marL="0" indent="0" eaLnBrk="1">
              <a:spcAft>
                <a:spcPct val="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mtClean="0"/>
          </a:p>
          <a:p>
            <a:pPr marL="0" indent="0" eaLnBrk="1">
              <a:spcAft>
                <a:spcPct val="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t>Even though the test is very accurate, because the condition is so rare the test may not be useful.</a:t>
            </a:r>
          </a:p>
        </p:txBody>
      </p:sp>
    </p:spTree>
  </p:cSld>
  <p:clrMapOvr>
    <a:masterClrMapping/>
  </p:clrMapOvr>
  <p:transition spd="med">
    <p:wipe/>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a:xfrm>
            <a:off x="503238" y="307975"/>
            <a:ext cx="9069387" cy="1246188"/>
          </a:xfrm>
        </p:spPr>
        <p:txBody>
          <a:bodyPr/>
          <a:lstStyle/>
          <a:p>
            <a:pPr eaLnBrk="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t>So why is Bayesian probability useful?</a:t>
            </a:r>
          </a:p>
        </p:txBody>
      </p:sp>
      <p:sp>
        <p:nvSpPr>
          <p:cNvPr id="14339" name="Rectangle 2"/>
          <p:cNvSpPr>
            <a:spLocks noGrp="1" noChangeArrowheads="1"/>
          </p:cNvSpPr>
          <p:nvPr>
            <p:ph type="subTitle" idx="4294967295"/>
          </p:nvPr>
        </p:nvSpPr>
        <p:spPr>
          <a:xfrm>
            <a:off x="503238" y="2209800"/>
            <a:ext cx="9069387" cy="4187825"/>
          </a:xfrm>
        </p:spPr>
        <p:txBody>
          <a:bodyPr tIns="0" anchor="ctr"/>
          <a:lstStyle/>
          <a:p>
            <a:pPr marL="0" indent="0" eaLnBrk="1">
              <a:spcAft>
                <a:spcPct val="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t>It allows us to put probability values on unknowns. We can make logical inferences even regarding uncertain statements.</a:t>
            </a:r>
          </a:p>
          <a:p>
            <a:pPr marL="0" indent="0" eaLnBrk="1">
              <a:spcAft>
                <a:spcPct val="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mtClean="0"/>
          </a:p>
          <a:p>
            <a:pPr marL="0" indent="0" eaLnBrk="1">
              <a:spcAft>
                <a:spcPct val="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t>This can show counterintuitive results – e.g. that the disease test may not be useful.</a:t>
            </a:r>
          </a:p>
        </p:txBody>
      </p:sp>
    </p:spTree>
  </p:cSld>
  <p:clrMapOvr>
    <a:masterClrMapping/>
  </p:clrMapOvr>
  <p:transition spd="med">
    <p:wipe/>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754063" y="207963"/>
            <a:ext cx="8567737" cy="1620837"/>
          </a:xfrm>
        </p:spPr>
        <p:txBody>
          <a:bodyPr lIns="90000" tIns="46800" rIns="90000" bIns="46800"/>
          <a:lstStyle/>
          <a:p>
            <a:pPr eaLnBrk="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t>Bayes in Brain Imaging</a:t>
            </a:r>
          </a:p>
        </p:txBody>
      </p:sp>
      <p:pic>
        <p:nvPicPr>
          <p:cNvPr id="15363" name="Picture 2"/>
          <p:cNvPicPr>
            <a:picLocks noChangeAspect="1" noChangeArrowheads="1"/>
          </p:cNvPicPr>
          <p:nvPr/>
        </p:nvPicPr>
        <p:blipFill>
          <a:blip r:embed="rId3" cstate="print"/>
          <a:srcRect/>
          <a:stretch>
            <a:fillRect/>
          </a:stretch>
        </p:blipFill>
        <p:spPr bwMode="auto">
          <a:xfrm>
            <a:off x="6756400" y="1655763"/>
            <a:ext cx="2868613" cy="2665412"/>
          </a:xfrm>
          <a:prstGeom prst="rect">
            <a:avLst/>
          </a:prstGeom>
          <a:noFill/>
          <a:ln w="9525">
            <a:noFill/>
            <a:round/>
            <a:headEnd/>
            <a:tailEnd/>
          </a:ln>
        </p:spPr>
      </p:pic>
      <p:pic>
        <p:nvPicPr>
          <p:cNvPr id="15364" name="Picture 3"/>
          <p:cNvPicPr>
            <a:picLocks noChangeAspect="1" noChangeArrowheads="1"/>
          </p:cNvPicPr>
          <p:nvPr/>
        </p:nvPicPr>
        <p:blipFill>
          <a:blip r:embed="rId4" cstate="print"/>
          <a:srcRect l="68736" t="30217" r="7529" b="14130"/>
          <a:stretch>
            <a:fillRect/>
          </a:stretch>
        </p:blipFill>
        <p:spPr bwMode="auto">
          <a:xfrm>
            <a:off x="4710113" y="1841500"/>
            <a:ext cx="804862" cy="1290638"/>
          </a:xfrm>
          <a:prstGeom prst="rect">
            <a:avLst/>
          </a:prstGeom>
          <a:noFill/>
          <a:ln w="50760">
            <a:solidFill>
              <a:srgbClr val="009999"/>
            </a:solidFill>
            <a:miter lim="800000"/>
            <a:headEnd/>
            <a:tailEnd/>
          </a:ln>
        </p:spPr>
      </p:pic>
      <p:sp>
        <p:nvSpPr>
          <p:cNvPr id="15365" name="Rectangle 4"/>
          <p:cNvSpPr>
            <a:spLocks noChangeArrowheads="1"/>
          </p:cNvSpPr>
          <p:nvPr/>
        </p:nvSpPr>
        <p:spPr bwMode="auto">
          <a:xfrm>
            <a:off x="1182688" y="4868863"/>
            <a:ext cx="1614487" cy="709612"/>
          </a:xfrm>
          <a:prstGeom prst="rect">
            <a:avLst/>
          </a:prstGeom>
          <a:noFill/>
          <a:ln w="12600">
            <a:solidFill>
              <a:srgbClr val="000000"/>
            </a:solidFill>
            <a:miter lim="800000"/>
            <a:headEnd/>
            <a:tailEnd/>
          </a:ln>
        </p:spPr>
        <p:txBody>
          <a:bodyPr wrap="none" anchor="ctr"/>
          <a:lstStyle/>
          <a:p>
            <a:endParaRPr lang="en-US"/>
          </a:p>
        </p:txBody>
      </p:sp>
      <p:sp>
        <p:nvSpPr>
          <p:cNvPr id="2" name="Rectangle 5"/>
          <p:cNvSpPr>
            <a:spLocks noChangeArrowheads="1"/>
          </p:cNvSpPr>
          <p:nvPr/>
        </p:nvSpPr>
        <p:spPr bwMode="auto">
          <a:xfrm>
            <a:off x="398463" y="3649663"/>
            <a:ext cx="1368425" cy="366712"/>
          </a:xfrm>
          <a:prstGeom prst="rect">
            <a:avLst/>
          </a:prstGeom>
          <a:noFill/>
          <a:ln w="9525">
            <a:noFill/>
            <a:round/>
            <a:headEnd/>
            <a:tailEnd/>
          </a:ln>
          <a:effectLst/>
        </p:spPr>
        <p:txBody>
          <a:bodyPr wrap="none" lIns="90360" tIns="44280" rIns="90360" bIns="44280">
            <a:spAutoFit/>
          </a:bodyPr>
          <a:lstStyle/>
          <a:p>
            <a:pPr eaLnBrk="0">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1600">
                <a:solidFill>
                  <a:srgbClr val="FFFFFF"/>
                </a:solidFill>
                <a:effectLst>
                  <a:outerShdw blurRad="38100" dist="38100" dir="2700000" algn="tl">
                    <a:srgbClr val="C0C0C0"/>
                  </a:outerShdw>
                </a:effectLst>
                <a:latin typeface="Arial Unicode MS" charset="0"/>
              </a:rPr>
              <a:t>realignment</a:t>
            </a:r>
          </a:p>
        </p:txBody>
      </p:sp>
      <p:sp>
        <p:nvSpPr>
          <p:cNvPr id="15366" name="Rectangle 6"/>
          <p:cNvSpPr>
            <a:spLocks noChangeArrowheads="1"/>
          </p:cNvSpPr>
          <p:nvPr/>
        </p:nvSpPr>
        <p:spPr bwMode="auto">
          <a:xfrm>
            <a:off x="2282825" y="3649663"/>
            <a:ext cx="1233488" cy="366712"/>
          </a:xfrm>
          <a:prstGeom prst="rect">
            <a:avLst/>
          </a:prstGeom>
          <a:noFill/>
          <a:ln w="9525">
            <a:noFill/>
            <a:round/>
            <a:headEnd/>
            <a:tailEnd/>
          </a:ln>
          <a:effectLst/>
        </p:spPr>
        <p:txBody>
          <a:bodyPr wrap="none" lIns="90360" tIns="44280" rIns="90360" bIns="44280">
            <a:spAutoFit/>
          </a:bodyPr>
          <a:lstStyle/>
          <a:p>
            <a:pPr eaLnBrk="0">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1600">
                <a:solidFill>
                  <a:srgbClr val="FFFFFF"/>
                </a:solidFill>
                <a:effectLst>
                  <a:outerShdw blurRad="38100" dist="38100" dir="2700000" algn="tl">
                    <a:srgbClr val="C0C0C0"/>
                  </a:outerShdw>
                </a:effectLst>
                <a:latin typeface="Arial Unicode MS" charset="0"/>
              </a:rPr>
              <a:t>smoothing</a:t>
            </a:r>
          </a:p>
        </p:txBody>
      </p:sp>
      <p:sp>
        <p:nvSpPr>
          <p:cNvPr id="15367" name="Rectangle 7"/>
          <p:cNvSpPr>
            <a:spLocks noChangeArrowheads="1"/>
          </p:cNvSpPr>
          <p:nvPr/>
        </p:nvSpPr>
        <p:spPr bwMode="auto">
          <a:xfrm>
            <a:off x="1193800" y="5010150"/>
            <a:ext cx="1203325" cy="298450"/>
          </a:xfrm>
          <a:prstGeom prst="rect">
            <a:avLst/>
          </a:prstGeom>
          <a:noFill/>
          <a:ln w="9525">
            <a:noFill/>
            <a:round/>
            <a:headEnd/>
            <a:tailEnd/>
          </a:ln>
          <a:effectLst/>
        </p:spPr>
        <p:txBody>
          <a:bodyPr wrap="none" lIns="90360" tIns="44280" rIns="90360" bIns="44280">
            <a:spAutoFit/>
          </a:bodyPr>
          <a:lstStyle/>
          <a:p>
            <a:pPr eaLnBrk="0">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1200">
                <a:solidFill>
                  <a:srgbClr val="FFFFFF"/>
                </a:solidFill>
                <a:effectLst>
                  <a:outerShdw blurRad="38100" dist="38100" dir="2700000" algn="tl">
                    <a:srgbClr val="C0C0C0"/>
                  </a:outerShdw>
                </a:effectLst>
                <a:latin typeface="Arial Unicode MS" charset="0"/>
              </a:rPr>
              <a:t>normalisation</a:t>
            </a:r>
          </a:p>
        </p:txBody>
      </p:sp>
      <p:sp>
        <p:nvSpPr>
          <p:cNvPr id="15368" name="Rectangle 8"/>
          <p:cNvSpPr>
            <a:spLocks noChangeArrowheads="1"/>
          </p:cNvSpPr>
          <p:nvPr/>
        </p:nvSpPr>
        <p:spPr bwMode="auto">
          <a:xfrm>
            <a:off x="4041775" y="3663950"/>
            <a:ext cx="1727200" cy="298450"/>
          </a:xfrm>
          <a:prstGeom prst="rect">
            <a:avLst/>
          </a:prstGeom>
          <a:noFill/>
          <a:ln w="9525">
            <a:noFill/>
            <a:round/>
            <a:headEnd/>
            <a:tailEnd/>
          </a:ln>
          <a:effectLst/>
        </p:spPr>
        <p:txBody>
          <a:bodyPr wrap="none" lIns="90360" tIns="44280" rIns="90360" bIns="44280">
            <a:spAutoFit/>
          </a:bodyPr>
          <a:lstStyle/>
          <a:p>
            <a:pPr eaLnBrk="0">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1200">
                <a:solidFill>
                  <a:srgbClr val="FFFFFF"/>
                </a:solidFill>
                <a:effectLst>
                  <a:outerShdw blurRad="38100" dist="38100" dir="2700000" algn="tl">
                    <a:srgbClr val="C0C0C0"/>
                  </a:outerShdw>
                </a:effectLst>
                <a:latin typeface="Arial Unicode MS" charset="0"/>
              </a:rPr>
              <a:t>general linear model</a:t>
            </a:r>
          </a:p>
        </p:txBody>
      </p:sp>
      <p:pic>
        <p:nvPicPr>
          <p:cNvPr id="15370" name="Picture 9"/>
          <p:cNvPicPr>
            <a:picLocks noChangeAspect="1" noChangeArrowheads="1"/>
          </p:cNvPicPr>
          <p:nvPr/>
        </p:nvPicPr>
        <p:blipFill>
          <a:blip r:embed="rId5" cstate="print"/>
          <a:srcRect/>
          <a:stretch>
            <a:fillRect/>
          </a:stretch>
        </p:blipFill>
        <p:spPr bwMode="auto">
          <a:xfrm>
            <a:off x="2147888" y="1847850"/>
            <a:ext cx="1525587" cy="1169988"/>
          </a:xfrm>
          <a:prstGeom prst="rect">
            <a:avLst/>
          </a:prstGeom>
          <a:noFill/>
          <a:ln w="12600">
            <a:solidFill>
              <a:srgbClr val="000000"/>
            </a:solidFill>
            <a:miter lim="800000"/>
            <a:headEnd/>
            <a:tailEnd/>
          </a:ln>
        </p:spPr>
      </p:pic>
      <p:pic>
        <p:nvPicPr>
          <p:cNvPr id="15371" name="Picture 10"/>
          <p:cNvPicPr>
            <a:picLocks noChangeAspect="1" noChangeArrowheads="1"/>
          </p:cNvPicPr>
          <p:nvPr/>
        </p:nvPicPr>
        <p:blipFill>
          <a:blip r:embed="rId6" cstate="print"/>
          <a:srcRect l="10600" t="6721" r="8148" b="6462"/>
          <a:stretch>
            <a:fillRect/>
          </a:stretch>
        </p:blipFill>
        <p:spPr bwMode="auto">
          <a:xfrm>
            <a:off x="4306888" y="4841875"/>
            <a:ext cx="1646237" cy="1831975"/>
          </a:xfrm>
          <a:prstGeom prst="rect">
            <a:avLst/>
          </a:prstGeom>
          <a:noFill/>
          <a:ln w="12600">
            <a:solidFill>
              <a:srgbClr val="808080"/>
            </a:solidFill>
            <a:miter lim="800000"/>
            <a:headEnd/>
            <a:tailEnd/>
          </a:ln>
        </p:spPr>
      </p:pic>
      <p:sp>
        <p:nvSpPr>
          <p:cNvPr id="15372" name="Rectangle 11"/>
          <p:cNvSpPr>
            <a:spLocks noChangeArrowheads="1"/>
          </p:cNvSpPr>
          <p:nvPr/>
        </p:nvSpPr>
        <p:spPr bwMode="auto">
          <a:xfrm>
            <a:off x="4006850" y="3463925"/>
            <a:ext cx="2381250" cy="758825"/>
          </a:xfrm>
          <a:prstGeom prst="rect">
            <a:avLst/>
          </a:prstGeom>
          <a:noFill/>
          <a:ln w="12600">
            <a:solidFill>
              <a:srgbClr val="000000"/>
            </a:solidFill>
            <a:miter lim="800000"/>
            <a:headEnd/>
            <a:tailEnd/>
          </a:ln>
        </p:spPr>
        <p:txBody>
          <a:bodyPr wrap="none" anchor="ctr"/>
          <a:lstStyle/>
          <a:p>
            <a:endParaRPr lang="en-US"/>
          </a:p>
        </p:txBody>
      </p:sp>
      <p:sp>
        <p:nvSpPr>
          <p:cNvPr id="15373" name="Rectangle 12"/>
          <p:cNvSpPr>
            <a:spLocks noChangeArrowheads="1"/>
          </p:cNvSpPr>
          <p:nvPr/>
        </p:nvSpPr>
        <p:spPr bwMode="auto">
          <a:xfrm>
            <a:off x="425450" y="3479800"/>
            <a:ext cx="1381125" cy="758825"/>
          </a:xfrm>
          <a:prstGeom prst="rect">
            <a:avLst/>
          </a:prstGeom>
          <a:noFill/>
          <a:ln w="12600">
            <a:solidFill>
              <a:srgbClr val="000000"/>
            </a:solidFill>
            <a:miter lim="800000"/>
            <a:headEnd/>
            <a:tailEnd/>
          </a:ln>
        </p:spPr>
        <p:txBody>
          <a:bodyPr wrap="none" anchor="ctr"/>
          <a:lstStyle/>
          <a:p>
            <a:endParaRPr lang="en-US"/>
          </a:p>
        </p:txBody>
      </p:sp>
      <p:sp>
        <p:nvSpPr>
          <p:cNvPr id="15374" name="Rectangle 13"/>
          <p:cNvSpPr>
            <a:spLocks noChangeArrowheads="1"/>
          </p:cNvSpPr>
          <p:nvPr/>
        </p:nvSpPr>
        <p:spPr bwMode="auto">
          <a:xfrm>
            <a:off x="2184400" y="3479800"/>
            <a:ext cx="1476375" cy="771525"/>
          </a:xfrm>
          <a:prstGeom prst="rect">
            <a:avLst/>
          </a:prstGeom>
          <a:noFill/>
          <a:ln w="12600">
            <a:solidFill>
              <a:srgbClr val="000000"/>
            </a:solidFill>
            <a:miter lim="800000"/>
            <a:headEnd/>
            <a:tailEnd/>
          </a:ln>
        </p:spPr>
        <p:txBody>
          <a:bodyPr wrap="none" anchor="ctr"/>
          <a:lstStyle/>
          <a:p>
            <a:endParaRPr lang="en-US"/>
          </a:p>
        </p:txBody>
      </p:sp>
      <p:pic>
        <p:nvPicPr>
          <p:cNvPr id="15375" name="Picture 14"/>
          <p:cNvPicPr>
            <a:picLocks noChangeAspect="1" noChangeArrowheads="1"/>
          </p:cNvPicPr>
          <p:nvPr/>
        </p:nvPicPr>
        <p:blipFill>
          <a:blip r:embed="rId7" cstate="print"/>
          <a:srcRect/>
          <a:stretch>
            <a:fillRect/>
          </a:stretch>
        </p:blipFill>
        <p:spPr bwMode="auto">
          <a:xfrm>
            <a:off x="1331913" y="5994400"/>
            <a:ext cx="1390650" cy="1314450"/>
          </a:xfrm>
          <a:prstGeom prst="rect">
            <a:avLst/>
          </a:prstGeom>
          <a:noFill/>
          <a:ln w="12600">
            <a:solidFill>
              <a:srgbClr val="000000"/>
            </a:solidFill>
            <a:miter lim="800000"/>
            <a:headEnd/>
            <a:tailEnd/>
          </a:ln>
        </p:spPr>
      </p:pic>
      <p:sp>
        <p:nvSpPr>
          <p:cNvPr id="3" name="Rectangle 15"/>
          <p:cNvSpPr>
            <a:spLocks noChangeArrowheads="1"/>
          </p:cNvSpPr>
          <p:nvPr/>
        </p:nvSpPr>
        <p:spPr bwMode="auto">
          <a:xfrm>
            <a:off x="2847975" y="6315075"/>
            <a:ext cx="1058863" cy="366713"/>
          </a:xfrm>
          <a:prstGeom prst="rect">
            <a:avLst/>
          </a:prstGeom>
          <a:noFill/>
          <a:ln w="9525">
            <a:noFill/>
            <a:round/>
            <a:headEnd/>
            <a:tailEnd/>
          </a:ln>
          <a:effectLst/>
        </p:spPr>
        <p:txBody>
          <a:bodyPr wrap="none" lIns="90360" tIns="44280" rIns="90360" bIns="44280">
            <a:spAutoFit/>
          </a:bodyPr>
          <a:lstStyle/>
          <a:p>
            <a:pPr eaLnBrk="0">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1600">
                <a:solidFill>
                  <a:srgbClr val="FFFFFF"/>
                </a:solidFill>
                <a:effectLst>
                  <a:outerShdw blurRad="38100" dist="38100" dir="2700000" algn="tl">
                    <a:srgbClr val="C0C0C0"/>
                  </a:outerShdw>
                </a:effectLst>
                <a:latin typeface="Arial Unicode MS" charset="0"/>
              </a:rPr>
              <a:t>template</a:t>
            </a:r>
          </a:p>
        </p:txBody>
      </p:sp>
      <p:sp>
        <p:nvSpPr>
          <p:cNvPr id="15377" name="Line 16"/>
          <p:cNvSpPr>
            <a:spLocks noChangeShapeType="1"/>
          </p:cNvSpPr>
          <p:nvPr/>
        </p:nvSpPr>
        <p:spPr bwMode="auto">
          <a:xfrm>
            <a:off x="1092200" y="3081338"/>
            <a:ext cx="1588" cy="341312"/>
          </a:xfrm>
          <a:prstGeom prst="line">
            <a:avLst/>
          </a:prstGeom>
          <a:noFill/>
          <a:ln w="25560">
            <a:solidFill>
              <a:srgbClr val="000000"/>
            </a:solidFill>
            <a:miter lim="800000"/>
            <a:headEnd/>
            <a:tailEnd type="triangle" w="med" len="med"/>
          </a:ln>
        </p:spPr>
        <p:txBody>
          <a:bodyPr/>
          <a:lstStyle/>
          <a:p>
            <a:endParaRPr lang="en-US"/>
          </a:p>
        </p:txBody>
      </p:sp>
      <p:sp>
        <p:nvSpPr>
          <p:cNvPr id="15378" name="Line 17"/>
          <p:cNvSpPr>
            <a:spLocks noChangeShapeType="1"/>
          </p:cNvSpPr>
          <p:nvPr/>
        </p:nvSpPr>
        <p:spPr bwMode="auto">
          <a:xfrm>
            <a:off x="1831975" y="3862388"/>
            <a:ext cx="317500" cy="3175"/>
          </a:xfrm>
          <a:prstGeom prst="line">
            <a:avLst/>
          </a:prstGeom>
          <a:noFill/>
          <a:ln w="25560">
            <a:solidFill>
              <a:srgbClr val="000000"/>
            </a:solidFill>
            <a:miter lim="800000"/>
            <a:headEnd/>
            <a:tailEnd type="triangle" w="med" len="med"/>
          </a:ln>
        </p:spPr>
        <p:txBody>
          <a:bodyPr/>
          <a:lstStyle/>
          <a:p>
            <a:endParaRPr lang="en-US"/>
          </a:p>
        </p:txBody>
      </p:sp>
      <p:sp>
        <p:nvSpPr>
          <p:cNvPr id="15379" name="Line 18"/>
          <p:cNvSpPr>
            <a:spLocks noChangeShapeType="1"/>
          </p:cNvSpPr>
          <p:nvPr/>
        </p:nvSpPr>
        <p:spPr bwMode="auto">
          <a:xfrm>
            <a:off x="6310313" y="3779838"/>
            <a:ext cx="334962" cy="1587"/>
          </a:xfrm>
          <a:prstGeom prst="line">
            <a:avLst/>
          </a:prstGeom>
          <a:noFill/>
          <a:ln w="25560">
            <a:solidFill>
              <a:srgbClr val="000000"/>
            </a:solidFill>
            <a:miter lim="800000"/>
            <a:headEnd/>
            <a:tailEnd type="triangle" w="med" len="med"/>
          </a:ln>
        </p:spPr>
        <p:txBody>
          <a:bodyPr/>
          <a:lstStyle/>
          <a:p>
            <a:endParaRPr lang="en-US"/>
          </a:p>
        </p:txBody>
      </p:sp>
      <p:sp>
        <p:nvSpPr>
          <p:cNvPr id="15380" name="Line 19"/>
          <p:cNvSpPr>
            <a:spLocks noChangeShapeType="1"/>
          </p:cNvSpPr>
          <p:nvPr/>
        </p:nvSpPr>
        <p:spPr bwMode="auto">
          <a:xfrm>
            <a:off x="5130800" y="4273550"/>
            <a:ext cx="1588" cy="573088"/>
          </a:xfrm>
          <a:prstGeom prst="line">
            <a:avLst/>
          </a:prstGeom>
          <a:noFill/>
          <a:ln w="25560">
            <a:solidFill>
              <a:srgbClr val="000000"/>
            </a:solidFill>
            <a:miter lim="800000"/>
            <a:headEnd/>
            <a:tailEnd type="triangle" w="med" len="med"/>
          </a:ln>
        </p:spPr>
        <p:txBody>
          <a:bodyPr/>
          <a:lstStyle/>
          <a:p>
            <a:endParaRPr lang="en-US"/>
          </a:p>
        </p:txBody>
      </p:sp>
      <p:sp>
        <p:nvSpPr>
          <p:cNvPr id="15381" name="Line 20"/>
          <p:cNvSpPr>
            <a:spLocks noChangeShapeType="1"/>
          </p:cNvSpPr>
          <p:nvPr/>
        </p:nvSpPr>
        <p:spPr bwMode="auto">
          <a:xfrm>
            <a:off x="5127625" y="3114675"/>
            <a:ext cx="1588" cy="341313"/>
          </a:xfrm>
          <a:prstGeom prst="line">
            <a:avLst/>
          </a:prstGeom>
          <a:noFill/>
          <a:ln w="25560">
            <a:solidFill>
              <a:srgbClr val="000000"/>
            </a:solidFill>
            <a:miter lim="800000"/>
            <a:headEnd/>
            <a:tailEnd type="triangle" w="med" len="med"/>
          </a:ln>
        </p:spPr>
        <p:txBody>
          <a:bodyPr/>
          <a:lstStyle/>
          <a:p>
            <a:endParaRPr lang="en-US"/>
          </a:p>
        </p:txBody>
      </p:sp>
      <p:sp>
        <p:nvSpPr>
          <p:cNvPr id="15382" name="Line 21"/>
          <p:cNvSpPr>
            <a:spLocks noChangeShapeType="1"/>
          </p:cNvSpPr>
          <p:nvPr/>
        </p:nvSpPr>
        <p:spPr bwMode="auto">
          <a:xfrm>
            <a:off x="2917825" y="3060700"/>
            <a:ext cx="1588" cy="341313"/>
          </a:xfrm>
          <a:prstGeom prst="line">
            <a:avLst/>
          </a:prstGeom>
          <a:noFill/>
          <a:ln w="25560">
            <a:solidFill>
              <a:srgbClr val="000000"/>
            </a:solidFill>
            <a:miter lim="800000"/>
            <a:headEnd/>
            <a:tailEnd type="triangle" w="med" len="med"/>
          </a:ln>
        </p:spPr>
        <p:txBody>
          <a:bodyPr/>
          <a:lstStyle/>
          <a:p>
            <a:endParaRPr lang="en-US"/>
          </a:p>
        </p:txBody>
      </p:sp>
      <p:sp>
        <p:nvSpPr>
          <p:cNvPr id="15383" name="Line 22"/>
          <p:cNvSpPr>
            <a:spLocks noChangeShapeType="1"/>
          </p:cNvSpPr>
          <p:nvPr/>
        </p:nvSpPr>
        <p:spPr bwMode="auto">
          <a:xfrm>
            <a:off x="3684588" y="3859213"/>
            <a:ext cx="314325" cy="3175"/>
          </a:xfrm>
          <a:prstGeom prst="line">
            <a:avLst/>
          </a:prstGeom>
          <a:noFill/>
          <a:ln w="25560">
            <a:solidFill>
              <a:srgbClr val="000000"/>
            </a:solidFill>
            <a:miter lim="800000"/>
            <a:headEnd/>
            <a:tailEnd type="triangle" w="med" len="med"/>
          </a:ln>
        </p:spPr>
        <p:txBody>
          <a:bodyPr/>
          <a:lstStyle/>
          <a:p>
            <a:endParaRPr lang="en-US"/>
          </a:p>
        </p:txBody>
      </p:sp>
      <p:sp>
        <p:nvSpPr>
          <p:cNvPr id="15384" name="Line 23"/>
          <p:cNvSpPr>
            <a:spLocks noChangeShapeType="1"/>
          </p:cNvSpPr>
          <p:nvPr/>
        </p:nvSpPr>
        <p:spPr bwMode="auto">
          <a:xfrm flipV="1">
            <a:off x="1976438" y="5557838"/>
            <a:ext cx="1587" cy="434975"/>
          </a:xfrm>
          <a:prstGeom prst="line">
            <a:avLst/>
          </a:prstGeom>
          <a:noFill/>
          <a:ln w="25560">
            <a:solidFill>
              <a:srgbClr val="000000"/>
            </a:solidFill>
            <a:miter lim="800000"/>
            <a:headEnd/>
            <a:tailEnd type="triangle" w="med" len="med"/>
          </a:ln>
        </p:spPr>
        <p:txBody>
          <a:bodyPr/>
          <a:lstStyle/>
          <a:p>
            <a:endParaRPr lang="en-US"/>
          </a:p>
        </p:txBody>
      </p:sp>
      <p:sp>
        <p:nvSpPr>
          <p:cNvPr id="15385" name="Line 24"/>
          <p:cNvSpPr>
            <a:spLocks noChangeShapeType="1"/>
          </p:cNvSpPr>
          <p:nvPr/>
        </p:nvSpPr>
        <p:spPr bwMode="auto">
          <a:xfrm>
            <a:off x="1482725" y="4270375"/>
            <a:ext cx="1588" cy="538163"/>
          </a:xfrm>
          <a:prstGeom prst="line">
            <a:avLst/>
          </a:prstGeom>
          <a:noFill/>
          <a:ln w="25560">
            <a:solidFill>
              <a:srgbClr val="000000"/>
            </a:solidFill>
            <a:miter lim="800000"/>
            <a:headEnd/>
            <a:tailEnd type="triangle" w="med" len="med"/>
          </a:ln>
        </p:spPr>
        <p:txBody>
          <a:bodyPr/>
          <a:lstStyle/>
          <a:p>
            <a:endParaRPr lang="en-US"/>
          </a:p>
        </p:txBody>
      </p:sp>
      <p:sp>
        <p:nvSpPr>
          <p:cNvPr id="15386" name="Line 25"/>
          <p:cNvSpPr>
            <a:spLocks noChangeShapeType="1"/>
          </p:cNvSpPr>
          <p:nvPr/>
        </p:nvSpPr>
        <p:spPr bwMode="auto">
          <a:xfrm flipV="1">
            <a:off x="2486025" y="4243388"/>
            <a:ext cx="1588" cy="638175"/>
          </a:xfrm>
          <a:prstGeom prst="line">
            <a:avLst/>
          </a:prstGeom>
          <a:noFill/>
          <a:ln w="25560">
            <a:solidFill>
              <a:srgbClr val="000000"/>
            </a:solidFill>
            <a:miter lim="800000"/>
            <a:headEnd/>
            <a:tailEnd type="triangle" w="med" len="med"/>
          </a:ln>
        </p:spPr>
        <p:txBody>
          <a:bodyPr/>
          <a:lstStyle/>
          <a:p>
            <a:endParaRPr lang="en-US"/>
          </a:p>
        </p:txBody>
      </p:sp>
      <p:sp>
        <p:nvSpPr>
          <p:cNvPr id="15387" name="Rectangle 26"/>
          <p:cNvSpPr>
            <a:spLocks noChangeArrowheads="1"/>
          </p:cNvSpPr>
          <p:nvPr/>
        </p:nvSpPr>
        <p:spPr bwMode="auto">
          <a:xfrm>
            <a:off x="6773863" y="4535488"/>
            <a:ext cx="1677987" cy="831850"/>
          </a:xfrm>
          <a:prstGeom prst="rect">
            <a:avLst/>
          </a:prstGeom>
          <a:noFill/>
          <a:ln w="12600">
            <a:solidFill>
              <a:srgbClr val="000000"/>
            </a:solidFill>
            <a:miter lim="800000"/>
            <a:headEnd/>
            <a:tailEnd/>
          </a:ln>
        </p:spPr>
        <p:txBody>
          <a:bodyPr wrap="none" anchor="ctr"/>
          <a:lstStyle/>
          <a:p>
            <a:endParaRPr lang="en-US"/>
          </a:p>
        </p:txBody>
      </p:sp>
      <p:sp>
        <p:nvSpPr>
          <p:cNvPr id="4" name="Rectangle 27"/>
          <p:cNvSpPr>
            <a:spLocks noChangeArrowheads="1"/>
          </p:cNvSpPr>
          <p:nvPr/>
        </p:nvSpPr>
        <p:spPr bwMode="auto">
          <a:xfrm>
            <a:off x="8612188" y="4573588"/>
            <a:ext cx="1292225" cy="635000"/>
          </a:xfrm>
          <a:prstGeom prst="rect">
            <a:avLst/>
          </a:prstGeom>
          <a:noFill/>
          <a:ln w="9525">
            <a:noFill/>
            <a:round/>
            <a:headEnd/>
            <a:tailEnd/>
          </a:ln>
          <a:effectLst/>
        </p:spPr>
        <p:txBody>
          <a:bodyPr wrap="none" lIns="90360" tIns="44280" rIns="90360" bIns="44280">
            <a:spAutoFit/>
          </a:bodyPr>
          <a:lstStyle/>
          <a:p>
            <a:pPr algn="ctr" eaLnBrk="0">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1600">
                <a:solidFill>
                  <a:srgbClr val="FFFFFF"/>
                </a:solidFill>
                <a:effectLst>
                  <a:outerShdw blurRad="38100" dist="38100" dir="2700000" algn="tl">
                    <a:srgbClr val="C0C0C0"/>
                  </a:outerShdw>
                </a:effectLst>
                <a:latin typeface="Arial Unicode MS" charset="0"/>
              </a:rPr>
              <a:t>Gaussian </a:t>
            </a:r>
          </a:p>
          <a:p>
            <a:pPr algn="ctr" eaLnBrk="0">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1600">
                <a:solidFill>
                  <a:srgbClr val="FFFFFF"/>
                </a:solidFill>
                <a:effectLst>
                  <a:outerShdw blurRad="38100" dist="38100" dir="2700000" algn="tl">
                    <a:srgbClr val="C0C0C0"/>
                  </a:outerShdw>
                </a:effectLst>
                <a:latin typeface="Arial Unicode MS" charset="0"/>
              </a:rPr>
              <a:t>field theory</a:t>
            </a:r>
          </a:p>
        </p:txBody>
      </p:sp>
      <p:sp>
        <p:nvSpPr>
          <p:cNvPr id="15389" name="Line 28"/>
          <p:cNvSpPr>
            <a:spLocks noChangeShapeType="1"/>
          </p:cNvSpPr>
          <p:nvPr/>
        </p:nvSpPr>
        <p:spPr bwMode="auto">
          <a:xfrm>
            <a:off x="7488238" y="4162425"/>
            <a:ext cx="1587" cy="352425"/>
          </a:xfrm>
          <a:prstGeom prst="line">
            <a:avLst/>
          </a:prstGeom>
          <a:noFill/>
          <a:ln w="25560">
            <a:solidFill>
              <a:srgbClr val="000000"/>
            </a:solidFill>
            <a:miter lim="800000"/>
            <a:headEnd/>
            <a:tailEnd type="triangle" w="med" len="med"/>
          </a:ln>
        </p:spPr>
        <p:txBody>
          <a:bodyPr/>
          <a:lstStyle/>
          <a:p>
            <a:endParaRPr lang="en-US"/>
          </a:p>
        </p:txBody>
      </p:sp>
      <p:pic>
        <p:nvPicPr>
          <p:cNvPr id="15390" name="Picture 29"/>
          <p:cNvPicPr>
            <a:picLocks noChangeAspect="1" noChangeArrowheads="1"/>
          </p:cNvPicPr>
          <p:nvPr/>
        </p:nvPicPr>
        <p:blipFill>
          <a:blip r:embed="rId3" cstate="print"/>
          <a:srcRect l="5786" t="61079" r="69328" b="6534"/>
          <a:stretch>
            <a:fillRect/>
          </a:stretch>
        </p:blipFill>
        <p:spPr bwMode="auto">
          <a:xfrm>
            <a:off x="6964363" y="5964238"/>
            <a:ext cx="1076325" cy="1309687"/>
          </a:xfrm>
          <a:prstGeom prst="rect">
            <a:avLst/>
          </a:prstGeom>
          <a:noFill/>
          <a:ln w="9525">
            <a:noFill/>
            <a:round/>
            <a:headEnd/>
            <a:tailEnd/>
          </a:ln>
        </p:spPr>
      </p:pic>
      <p:sp>
        <p:nvSpPr>
          <p:cNvPr id="15391" name="Line 30"/>
          <p:cNvSpPr>
            <a:spLocks noChangeShapeType="1"/>
          </p:cNvSpPr>
          <p:nvPr/>
        </p:nvSpPr>
        <p:spPr bwMode="auto">
          <a:xfrm>
            <a:off x="7477125" y="5402263"/>
            <a:ext cx="1588" cy="522287"/>
          </a:xfrm>
          <a:prstGeom prst="line">
            <a:avLst/>
          </a:prstGeom>
          <a:noFill/>
          <a:ln w="25560">
            <a:solidFill>
              <a:srgbClr val="000000"/>
            </a:solidFill>
            <a:miter lim="800000"/>
            <a:headEnd/>
            <a:tailEnd type="triangle" w="med" len="med"/>
          </a:ln>
        </p:spPr>
        <p:txBody>
          <a:bodyPr/>
          <a:lstStyle/>
          <a:p>
            <a:endParaRPr lang="en-US"/>
          </a:p>
        </p:txBody>
      </p:sp>
      <p:sp>
        <p:nvSpPr>
          <p:cNvPr id="5" name="Rectangle 31"/>
          <p:cNvSpPr>
            <a:spLocks noChangeArrowheads="1"/>
          </p:cNvSpPr>
          <p:nvPr/>
        </p:nvSpPr>
        <p:spPr bwMode="auto">
          <a:xfrm>
            <a:off x="7456488" y="5394325"/>
            <a:ext cx="952500" cy="366713"/>
          </a:xfrm>
          <a:prstGeom prst="rect">
            <a:avLst/>
          </a:prstGeom>
          <a:noFill/>
          <a:ln w="9525">
            <a:noFill/>
            <a:round/>
            <a:headEnd/>
            <a:tailEnd/>
          </a:ln>
          <a:effectLst/>
        </p:spPr>
        <p:txBody>
          <a:bodyPr wrap="none" lIns="90360" tIns="44280" rIns="90360" bIns="44280">
            <a:spAutoFit/>
          </a:bodyPr>
          <a:lstStyle/>
          <a:p>
            <a:pPr eaLnBrk="0">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1600">
                <a:solidFill>
                  <a:srgbClr val="000000"/>
                </a:solidFill>
                <a:effectLst>
                  <a:outerShdw blurRad="38100" dist="38100" dir="2700000" algn="tl">
                    <a:srgbClr val="C0C0C0"/>
                  </a:outerShdw>
                </a:effectLst>
                <a:latin typeface="Arial Unicode MS" charset="0"/>
              </a:rPr>
              <a:t>p &lt;0.05</a:t>
            </a:r>
          </a:p>
        </p:txBody>
      </p:sp>
      <p:sp>
        <p:nvSpPr>
          <p:cNvPr id="15392" name="Rectangle 32"/>
          <p:cNvSpPr>
            <a:spLocks noChangeArrowheads="1"/>
          </p:cNvSpPr>
          <p:nvPr/>
        </p:nvSpPr>
        <p:spPr bwMode="auto">
          <a:xfrm>
            <a:off x="6867525" y="4622800"/>
            <a:ext cx="1123950" cy="635000"/>
          </a:xfrm>
          <a:prstGeom prst="rect">
            <a:avLst/>
          </a:prstGeom>
          <a:noFill/>
          <a:ln w="9525">
            <a:noFill/>
            <a:round/>
            <a:headEnd/>
            <a:tailEnd/>
          </a:ln>
          <a:effectLst/>
        </p:spPr>
        <p:txBody>
          <a:bodyPr wrap="none" lIns="90360" tIns="44280" rIns="90360" bIns="44280">
            <a:spAutoFit/>
          </a:bodyPr>
          <a:lstStyle/>
          <a:p>
            <a:pPr eaLnBrk="0">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1600">
                <a:solidFill>
                  <a:srgbClr val="FFFFFF"/>
                </a:solidFill>
                <a:effectLst>
                  <a:outerShdw blurRad="38100" dist="38100" dir="2700000" algn="tl">
                    <a:srgbClr val="C0C0C0"/>
                  </a:outerShdw>
                </a:effectLst>
                <a:latin typeface="Arial Unicode MS" charset="0"/>
              </a:rPr>
              <a:t>statistical</a:t>
            </a:r>
          </a:p>
          <a:p>
            <a:pPr eaLnBrk="0">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1600">
                <a:solidFill>
                  <a:srgbClr val="FFFFFF"/>
                </a:solidFill>
                <a:effectLst>
                  <a:outerShdw blurRad="38100" dist="38100" dir="2700000" algn="tl">
                    <a:srgbClr val="C0C0C0"/>
                  </a:outerShdw>
                </a:effectLst>
                <a:latin typeface="Arial Unicode MS" charset="0"/>
              </a:rPr>
              <a:t>inference</a:t>
            </a:r>
          </a:p>
        </p:txBody>
      </p:sp>
      <p:sp>
        <p:nvSpPr>
          <p:cNvPr id="15394" name="Line 33"/>
          <p:cNvSpPr>
            <a:spLocks noChangeShapeType="1"/>
          </p:cNvSpPr>
          <p:nvPr/>
        </p:nvSpPr>
        <p:spPr bwMode="auto">
          <a:xfrm flipH="1">
            <a:off x="8531225" y="4891088"/>
            <a:ext cx="366713" cy="1587"/>
          </a:xfrm>
          <a:prstGeom prst="line">
            <a:avLst/>
          </a:prstGeom>
          <a:noFill/>
          <a:ln w="25560">
            <a:solidFill>
              <a:srgbClr val="000000"/>
            </a:solidFill>
            <a:miter lim="800000"/>
            <a:headEnd/>
            <a:tailEnd type="triangle" w="med" len="med"/>
          </a:ln>
        </p:spPr>
        <p:txBody>
          <a:bodyPr/>
          <a:lstStyle/>
          <a:p>
            <a:endParaRPr lang="en-US"/>
          </a:p>
        </p:txBody>
      </p:sp>
      <p:grpSp>
        <p:nvGrpSpPr>
          <p:cNvPr id="15395" name="Group 34"/>
          <p:cNvGrpSpPr>
            <a:grpSpLocks/>
          </p:cNvGrpSpPr>
          <p:nvPr/>
        </p:nvGrpSpPr>
        <p:grpSpPr bwMode="auto">
          <a:xfrm>
            <a:off x="349250" y="1477963"/>
            <a:ext cx="1531938" cy="1555750"/>
            <a:chOff x="220" y="931"/>
            <a:chExt cx="965" cy="980"/>
          </a:xfrm>
        </p:grpSpPr>
        <p:pic>
          <p:nvPicPr>
            <p:cNvPr id="15396" name="Picture 35"/>
            <p:cNvPicPr>
              <a:picLocks noChangeAspect="1" noChangeArrowheads="1"/>
            </p:cNvPicPr>
            <p:nvPr/>
          </p:nvPicPr>
          <p:blipFill>
            <a:blip r:embed="rId8" cstate="print"/>
            <a:srcRect/>
            <a:stretch>
              <a:fillRect/>
            </a:stretch>
          </p:blipFill>
          <p:spPr bwMode="auto">
            <a:xfrm>
              <a:off x="220" y="931"/>
              <a:ext cx="779" cy="769"/>
            </a:xfrm>
            <a:prstGeom prst="rect">
              <a:avLst/>
            </a:prstGeom>
            <a:noFill/>
            <a:ln w="12600">
              <a:solidFill>
                <a:srgbClr val="C1CEFF"/>
              </a:solidFill>
              <a:miter lim="800000"/>
              <a:headEnd/>
              <a:tailEnd/>
            </a:ln>
          </p:spPr>
        </p:pic>
        <p:pic>
          <p:nvPicPr>
            <p:cNvPr id="15397" name="Picture 36"/>
            <p:cNvPicPr>
              <a:picLocks noChangeAspect="1" noChangeArrowheads="1"/>
            </p:cNvPicPr>
            <p:nvPr/>
          </p:nvPicPr>
          <p:blipFill>
            <a:blip r:embed="rId8" cstate="print"/>
            <a:srcRect/>
            <a:stretch>
              <a:fillRect/>
            </a:stretch>
          </p:blipFill>
          <p:spPr bwMode="auto">
            <a:xfrm>
              <a:off x="314" y="1037"/>
              <a:ext cx="779" cy="769"/>
            </a:xfrm>
            <a:prstGeom prst="rect">
              <a:avLst/>
            </a:prstGeom>
            <a:noFill/>
            <a:ln w="12600">
              <a:solidFill>
                <a:srgbClr val="C1CEFF"/>
              </a:solidFill>
              <a:miter lim="800000"/>
              <a:headEnd/>
              <a:tailEnd/>
            </a:ln>
          </p:spPr>
        </p:pic>
        <p:pic>
          <p:nvPicPr>
            <p:cNvPr id="15398" name="Picture 37"/>
            <p:cNvPicPr>
              <a:picLocks noChangeAspect="1" noChangeArrowheads="1"/>
            </p:cNvPicPr>
            <p:nvPr/>
          </p:nvPicPr>
          <p:blipFill>
            <a:blip r:embed="rId8" cstate="print"/>
            <a:srcRect/>
            <a:stretch>
              <a:fillRect/>
            </a:stretch>
          </p:blipFill>
          <p:spPr bwMode="auto">
            <a:xfrm>
              <a:off x="408" y="1143"/>
              <a:ext cx="779" cy="769"/>
            </a:xfrm>
            <a:prstGeom prst="rect">
              <a:avLst/>
            </a:prstGeom>
            <a:noFill/>
            <a:ln w="12600">
              <a:solidFill>
                <a:srgbClr val="C1CEFF"/>
              </a:solidFill>
              <a:miter lim="800000"/>
              <a:headEnd/>
              <a:tailEnd/>
            </a:ln>
          </p:spPr>
        </p:pic>
      </p:gr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a:xfrm>
            <a:off x="503238" y="301625"/>
            <a:ext cx="9072562" cy="1260475"/>
          </a:xfrm>
        </p:spPr>
        <p:txBody>
          <a:bodyPr lIns="90000" tIns="46800" rIns="90000" bIns="46800"/>
          <a:lstStyle/>
          <a:p>
            <a:pPr eaLnBrk="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t>Bayes in SPM</a:t>
            </a:r>
          </a:p>
        </p:txBody>
      </p:sp>
      <p:sp>
        <p:nvSpPr>
          <p:cNvPr id="16387" name="Rectangle 2"/>
          <p:cNvSpPr>
            <a:spLocks noGrp="1" noChangeArrowheads="1"/>
          </p:cNvSpPr>
          <p:nvPr>
            <p:ph type="body" idx="1"/>
          </p:nvPr>
        </p:nvSpPr>
        <p:spPr>
          <a:xfrm>
            <a:off x="515938" y="1795463"/>
            <a:ext cx="9072562" cy="4989512"/>
          </a:xfrm>
        </p:spPr>
        <p:txBody>
          <a:bodyPr lIns="90000" tIns="46800" rIns="90000" bIns="46800"/>
          <a:lstStyle/>
          <a:p>
            <a:pPr marL="341313" indent="-341313" eaLnBrk="1">
              <a:spcBef>
                <a:spcPts val="800"/>
              </a:spcBef>
              <a:spcAft>
                <a:spcPct val="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mtClean="0"/>
          </a:p>
          <a:p>
            <a:pPr marL="341313" indent="-341313" eaLnBrk="1">
              <a:spcBef>
                <a:spcPts val="800"/>
              </a:spcBef>
              <a:spcAft>
                <a:spcPct val="0"/>
              </a:spcAft>
              <a:buFont typeface="Arial" charset="0"/>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solidFill>
                  <a:schemeClr val="bg2"/>
                </a:solidFill>
              </a:rPr>
              <a:t>Realignment &amp; Spatial normalization</a:t>
            </a:r>
          </a:p>
          <a:p>
            <a:pPr marL="341313" indent="-341313" eaLnBrk="1">
              <a:spcBef>
                <a:spcPts val="800"/>
              </a:spcBef>
              <a:spcAft>
                <a:spcPct val="0"/>
              </a:spcAft>
              <a:buFont typeface="Arial" charset="0"/>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solidFill>
                  <a:schemeClr val="bg2"/>
                </a:solidFill>
              </a:rPr>
              <a:t>Spatial Priors (for the extent of an activation)</a:t>
            </a:r>
          </a:p>
          <a:p>
            <a:pPr marL="341313" indent="-341313" eaLnBrk="1">
              <a:spcBef>
                <a:spcPts val="800"/>
              </a:spcBef>
              <a:spcAft>
                <a:spcPct val="0"/>
              </a:spcAft>
              <a:buFont typeface="Arial" charset="0"/>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solidFill>
                  <a:schemeClr val="bg2"/>
                </a:solidFill>
              </a:rPr>
              <a:t>Posterior Probability Maps (PPMs)</a:t>
            </a:r>
          </a:p>
          <a:p>
            <a:pPr marL="341313" indent="-341313" eaLnBrk="1">
              <a:spcBef>
                <a:spcPts val="800"/>
              </a:spcBef>
              <a:spcAft>
                <a:spcPct val="0"/>
              </a:spcAft>
              <a:buFont typeface="Arial" charset="0"/>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solidFill>
                  <a:schemeClr val="bg2"/>
                </a:solidFill>
              </a:rPr>
              <a:t>Connectivity (DCM)</a:t>
            </a:r>
          </a:p>
        </p:txBody>
      </p:sp>
      <p:grpSp>
        <p:nvGrpSpPr>
          <p:cNvPr id="16388" name="Group 3"/>
          <p:cNvGrpSpPr>
            <a:grpSpLocks/>
          </p:cNvGrpSpPr>
          <p:nvPr/>
        </p:nvGrpSpPr>
        <p:grpSpPr bwMode="auto">
          <a:xfrm>
            <a:off x="8451850" y="1874838"/>
            <a:ext cx="871538" cy="1030287"/>
            <a:chOff x="5324" y="1181"/>
            <a:chExt cx="549" cy="649"/>
          </a:xfrm>
        </p:grpSpPr>
        <p:pic>
          <p:nvPicPr>
            <p:cNvPr id="16392" name="Picture 4"/>
            <p:cNvPicPr>
              <a:picLocks noChangeAspect="1" noChangeArrowheads="1"/>
            </p:cNvPicPr>
            <p:nvPr/>
          </p:nvPicPr>
          <p:blipFill>
            <a:blip r:embed="rId3" cstate="print"/>
            <a:srcRect/>
            <a:stretch>
              <a:fillRect/>
            </a:stretch>
          </p:blipFill>
          <p:spPr bwMode="auto">
            <a:xfrm>
              <a:off x="5324" y="1181"/>
              <a:ext cx="443" cy="510"/>
            </a:xfrm>
            <a:prstGeom prst="rect">
              <a:avLst/>
            </a:prstGeom>
            <a:noFill/>
            <a:ln w="12600">
              <a:solidFill>
                <a:srgbClr val="C1CEFF"/>
              </a:solidFill>
              <a:miter lim="800000"/>
              <a:headEnd/>
              <a:tailEnd/>
            </a:ln>
          </p:spPr>
        </p:pic>
        <p:pic>
          <p:nvPicPr>
            <p:cNvPr id="16393" name="Picture 5"/>
            <p:cNvPicPr>
              <a:picLocks noChangeAspect="1" noChangeArrowheads="1"/>
            </p:cNvPicPr>
            <p:nvPr/>
          </p:nvPicPr>
          <p:blipFill>
            <a:blip r:embed="rId3" cstate="print"/>
            <a:srcRect/>
            <a:stretch>
              <a:fillRect/>
            </a:stretch>
          </p:blipFill>
          <p:spPr bwMode="auto">
            <a:xfrm>
              <a:off x="5377" y="1250"/>
              <a:ext cx="443" cy="510"/>
            </a:xfrm>
            <a:prstGeom prst="rect">
              <a:avLst/>
            </a:prstGeom>
            <a:noFill/>
            <a:ln w="12600">
              <a:solidFill>
                <a:srgbClr val="C1CEFF"/>
              </a:solidFill>
              <a:miter lim="800000"/>
              <a:headEnd/>
              <a:tailEnd/>
            </a:ln>
          </p:spPr>
        </p:pic>
        <p:pic>
          <p:nvPicPr>
            <p:cNvPr id="16394" name="Picture 6"/>
            <p:cNvPicPr>
              <a:picLocks noChangeAspect="1" noChangeArrowheads="1"/>
            </p:cNvPicPr>
            <p:nvPr/>
          </p:nvPicPr>
          <p:blipFill>
            <a:blip r:embed="rId3" cstate="print"/>
            <a:srcRect/>
            <a:stretch>
              <a:fillRect/>
            </a:stretch>
          </p:blipFill>
          <p:spPr bwMode="auto">
            <a:xfrm>
              <a:off x="5431" y="1321"/>
              <a:ext cx="443" cy="510"/>
            </a:xfrm>
            <a:prstGeom prst="rect">
              <a:avLst/>
            </a:prstGeom>
            <a:noFill/>
            <a:ln w="12600">
              <a:solidFill>
                <a:srgbClr val="C1CEFF"/>
              </a:solidFill>
              <a:miter lim="800000"/>
              <a:headEnd/>
              <a:tailEnd/>
            </a:ln>
          </p:spPr>
        </p:pic>
      </p:grpSp>
      <p:pic>
        <p:nvPicPr>
          <p:cNvPr id="16389" name="Picture 7"/>
          <p:cNvPicPr>
            <a:picLocks noChangeAspect="1" noChangeArrowheads="1"/>
          </p:cNvPicPr>
          <p:nvPr/>
        </p:nvPicPr>
        <p:blipFill>
          <a:blip r:embed="rId4" cstate="print"/>
          <a:srcRect/>
          <a:stretch>
            <a:fillRect/>
          </a:stretch>
        </p:blipFill>
        <p:spPr bwMode="auto">
          <a:xfrm>
            <a:off x="9001125" y="2987675"/>
            <a:ext cx="873125" cy="952500"/>
          </a:xfrm>
          <a:prstGeom prst="rect">
            <a:avLst/>
          </a:prstGeom>
          <a:noFill/>
          <a:ln w="12600">
            <a:solidFill>
              <a:srgbClr val="000000"/>
            </a:solidFill>
            <a:miter lim="800000"/>
            <a:headEnd/>
            <a:tailEnd/>
          </a:ln>
        </p:spPr>
      </p:pic>
      <p:pic>
        <p:nvPicPr>
          <p:cNvPr id="16390" name="Picture 8"/>
          <p:cNvPicPr>
            <a:picLocks noChangeAspect="1" noChangeArrowheads="1"/>
          </p:cNvPicPr>
          <p:nvPr/>
        </p:nvPicPr>
        <p:blipFill>
          <a:blip r:embed="rId5" cstate="print"/>
          <a:srcRect/>
          <a:stretch>
            <a:fillRect/>
          </a:stretch>
        </p:blipFill>
        <p:spPr bwMode="auto">
          <a:xfrm>
            <a:off x="8213725" y="4256088"/>
            <a:ext cx="1349375" cy="952500"/>
          </a:xfrm>
          <a:prstGeom prst="rect">
            <a:avLst/>
          </a:prstGeom>
          <a:noFill/>
          <a:ln w="12600">
            <a:solidFill>
              <a:srgbClr val="000000"/>
            </a:solidFill>
            <a:miter lim="800000"/>
            <a:headEnd/>
            <a:tailEnd/>
          </a:ln>
        </p:spPr>
      </p:pic>
      <p:pic>
        <p:nvPicPr>
          <p:cNvPr id="16391" name="Picture 9"/>
          <p:cNvPicPr>
            <a:picLocks noChangeAspect="1" noChangeArrowheads="1"/>
          </p:cNvPicPr>
          <p:nvPr/>
        </p:nvPicPr>
        <p:blipFill>
          <a:blip r:embed="rId6" cstate="print"/>
          <a:srcRect l="5786" t="61079" r="69328" b="6534"/>
          <a:stretch>
            <a:fillRect/>
          </a:stretch>
        </p:blipFill>
        <p:spPr bwMode="auto">
          <a:xfrm>
            <a:off x="6548438" y="5129213"/>
            <a:ext cx="1076325" cy="95250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 name="Rectangle 1"/>
          <p:cNvSpPr>
            <a:spLocks noGrp="1" noChangeArrowheads="1"/>
          </p:cNvSpPr>
          <p:nvPr>
            <p:ph type="title"/>
          </p:nvPr>
        </p:nvSpPr>
        <p:spPr>
          <a:xfrm>
            <a:off x="503238" y="301625"/>
            <a:ext cx="9072562" cy="1260475"/>
          </a:xfrm>
        </p:spPr>
        <p:txBody>
          <a:bodyPr lIns="90000" tIns="46800" rIns="90000" bIns="46800"/>
          <a:lstStyle/>
          <a:p>
            <a:pPr eaLnBrk="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t>The GLM (again)</a:t>
            </a:r>
          </a:p>
        </p:txBody>
      </p:sp>
      <p:grpSp>
        <p:nvGrpSpPr>
          <p:cNvPr id="2" name="Group 2"/>
          <p:cNvGrpSpPr>
            <a:grpSpLocks/>
          </p:cNvGrpSpPr>
          <p:nvPr/>
        </p:nvGrpSpPr>
        <p:grpSpPr bwMode="auto">
          <a:xfrm>
            <a:off x="1230313" y="1557338"/>
            <a:ext cx="6584950" cy="4919662"/>
            <a:chOff x="775" y="981"/>
            <a:chExt cx="4148" cy="3099"/>
          </a:xfrm>
        </p:grpSpPr>
        <p:sp>
          <p:nvSpPr>
            <p:cNvPr id="1038" name="Rectangle 3"/>
            <p:cNvSpPr>
              <a:spLocks noChangeArrowheads="1"/>
            </p:cNvSpPr>
            <p:nvPr/>
          </p:nvSpPr>
          <p:spPr bwMode="auto">
            <a:xfrm rot="5400000">
              <a:off x="3241" y="2501"/>
              <a:ext cx="2692" cy="367"/>
            </a:xfrm>
            <a:prstGeom prst="rect">
              <a:avLst/>
            </a:prstGeom>
            <a:solidFill>
              <a:srgbClr val="C0C0C0"/>
            </a:solidFill>
            <a:ln w="9525">
              <a:noFill/>
              <a:round/>
              <a:headEnd/>
              <a:tailEnd/>
            </a:ln>
          </p:spPr>
          <p:txBody>
            <a:bodyPr wrap="none" anchor="ctr"/>
            <a:lstStyle/>
            <a:p>
              <a:endParaRPr lang="en-US"/>
            </a:p>
          </p:txBody>
        </p:sp>
        <p:sp>
          <p:nvSpPr>
            <p:cNvPr id="1039" name="Text Box 4"/>
            <p:cNvSpPr txBox="1">
              <a:spLocks noChangeArrowheads="1"/>
            </p:cNvSpPr>
            <p:nvPr/>
          </p:nvSpPr>
          <p:spPr bwMode="auto">
            <a:xfrm>
              <a:off x="1560" y="2407"/>
              <a:ext cx="352" cy="531"/>
            </a:xfrm>
            <a:prstGeom prst="rect">
              <a:avLst/>
            </a:prstGeom>
            <a:noFill/>
            <a:ln w="9525">
              <a:noFill/>
              <a:round/>
              <a:headEnd/>
              <a:tailEnd/>
            </a:ln>
          </p:spPr>
          <p:txBody>
            <a:bodyPr wrap="none" lIns="90000" tIns="46800" rIns="90000" bIns="46800">
              <a:spAutoFit/>
            </a:bodyPr>
            <a:lstStyle/>
            <a:p>
              <a:pPr algn="ctr" eaLnBrk="0">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4400" b="1">
                  <a:solidFill>
                    <a:srgbClr val="000000"/>
                  </a:solidFill>
                  <a:latin typeface="Arial Unicode MS" charset="0"/>
                </a:rPr>
                <a:t>=</a:t>
              </a:r>
            </a:p>
          </p:txBody>
        </p:sp>
        <p:sp>
          <p:nvSpPr>
            <p:cNvPr id="1040" name="Rectangle 5"/>
            <p:cNvSpPr>
              <a:spLocks noChangeArrowheads="1"/>
            </p:cNvSpPr>
            <p:nvPr/>
          </p:nvSpPr>
          <p:spPr bwMode="auto">
            <a:xfrm rot="5400000">
              <a:off x="3077" y="1705"/>
              <a:ext cx="1086" cy="354"/>
            </a:xfrm>
            <a:prstGeom prst="rect">
              <a:avLst/>
            </a:prstGeom>
            <a:solidFill>
              <a:srgbClr val="C0C0C0"/>
            </a:solidFill>
            <a:ln w="9525">
              <a:noFill/>
              <a:round/>
              <a:headEnd/>
              <a:tailEnd/>
            </a:ln>
          </p:spPr>
          <p:txBody>
            <a:bodyPr wrap="none" anchor="ctr"/>
            <a:lstStyle/>
            <a:p>
              <a:endParaRPr lang="en-US"/>
            </a:p>
          </p:txBody>
        </p:sp>
        <p:sp>
          <p:nvSpPr>
            <p:cNvPr id="1041" name="Text Box 6"/>
            <p:cNvSpPr txBox="1">
              <a:spLocks noChangeArrowheads="1"/>
            </p:cNvSpPr>
            <p:nvPr/>
          </p:nvSpPr>
          <p:spPr bwMode="auto">
            <a:xfrm>
              <a:off x="3837" y="2419"/>
              <a:ext cx="352" cy="531"/>
            </a:xfrm>
            <a:prstGeom prst="rect">
              <a:avLst/>
            </a:prstGeom>
            <a:noFill/>
            <a:ln w="9525">
              <a:noFill/>
              <a:round/>
              <a:headEnd/>
              <a:tailEnd/>
            </a:ln>
          </p:spPr>
          <p:txBody>
            <a:bodyPr wrap="none" lIns="90000" tIns="46800" rIns="90000" bIns="46800">
              <a:spAutoFit/>
            </a:bodyPr>
            <a:lstStyle/>
            <a:p>
              <a:pPr algn="ctr" eaLnBrk="0">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4400" b="1">
                  <a:solidFill>
                    <a:srgbClr val="000000"/>
                  </a:solidFill>
                  <a:latin typeface="Arial Unicode MS" charset="0"/>
                </a:rPr>
                <a:t>+</a:t>
              </a:r>
            </a:p>
          </p:txBody>
        </p:sp>
        <p:sp>
          <p:nvSpPr>
            <p:cNvPr id="1042" name="Rectangle 7"/>
            <p:cNvSpPr>
              <a:spLocks noChangeArrowheads="1"/>
            </p:cNvSpPr>
            <p:nvPr/>
          </p:nvSpPr>
          <p:spPr bwMode="auto">
            <a:xfrm rot="5400000">
              <a:off x="-24" y="2508"/>
              <a:ext cx="2692" cy="354"/>
            </a:xfrm>
            <a:prstGeom prst="rect">
              <a:avLst/>
            </a:prstGeom>
            <a:solidFill>
              <a:srgbClr val="C0C0C0"/>
            </a:solidFill>
            <a:ln w="9525">
              <a:noFill/>
              <a:round/>
              <a:headEnd/>
              <a:tailEnd/>
            </a:ln>
          </p:spPr>
          <p:txBody>
            <a:bodyPr rot="10800000" wrap="none" anchor="ctr"/>
            <a:lstStyle/>
            <a:p>
              <a:endParaRPr lang="en-US"/>
            </a:p>
          </p:txBody>
        </p:sp>
        <p:sp>
          <p:nvSpPr>
            <p:cNvPr id="1043" name="Rectangle 8"/>
            <p:cNvSpPr>
              <a:spLocks noChangeArrowheads="1"/>
            </p:cNvSpPr>
            <p:nvPr/>
          </p:nvSpPr>
          <p:spPr bwMode="auto">
            <a:xfrm>
              <a:off x="2060" y="1339"/>
              <a:ext cx="1091" cy="2692"/>
            </a:xfrm>
            <a:prstGeom prst="rect">
              <a:avLst/>
            </a:prstGeom>
            <a:solidFill>
              <a:srgbClr val="B2B2B2"/>
            </a:solidFill>
            <a:ln w="9525">
              <a:noFill/>
              <a:round/>
              <a:headEnd/>
              <a:tailEnd/>
            </a:ln>
          </p:spPr>
          <p:txBody>
            <a:bodyPr wrap="none" anchor="ctr"/>
            <a:lstStyle/>
            <a:p>
              <a:endParaRPr lang="en-US"/>
            </a:p>
          </p:txBody>
        </p:sp>
        <p:sp>
          <p:nvSpPr>
            <p:cNvPr id="1044" name="Line 9"/>
            <p:cNvSpPr>
              <a:spLocks noChangeShapeType="1"/>
            </p:cNvSpPr>
            <p:nvPr/>
          </p:nvSpPr>
          <p:spPr bwMode="auto">
            <a:xfrm>
              <a:off x="1086" y="1339"/>
              <a:ext cx="1" cy="2715"/>
            </a:xfrm>
            <a:prstGeom prst="line">
              <a:avLst/>
            </a:prstGeom>
            <a:noFill/>
            <a:ln w="38160">
              <a:solidFill>
                <a:srgbClr val="000000"/>
              </a:solidFill>
              <a:miter lim="800000"/>
              <a:headEnd/>
              <a:tailEnd type="triangle" w="med" len="med"/>
            </a:ln>
          </p:spPr>
          <p:txBody>
            <a:bodyPr/>
            <a:lstStyle/>
            <a:p>
              <a:endParaRPr lang="en-US"/>
            </a:p>
          </p:txBody>
        </p:sp>
        <p:graphicFrame>
          <p:nvGraphicFramePr>
            <p:cNvPr id="1026" name="Object 10"/>
            <p:cNvGraphicFramePr>
              <a:graphicFrameLocks noChangeAspect="1"/>
            </p:cNvGraphicFramePr>
            <p:nvPr/>
          </p:nvGraphicFramePr>
          <p:xfrm>
            <a:off x="775" y="3774"/>
            <a:ext cx="267" cy="306"/>
          </p:xfrm>
          <a:graphic>
            <a:graphicData uri="http://schemas.openxmlformats.org/presentationml/2006/ole">
              <p:oleObj spid="_x0000_s1026" r:id="rId4" imgW="177480" imgH="177480" progId="">
                <p:embed/>
              </p:oleObj>
            </a:graphicData>
          </a:graphic>
        </p:graphicFrame>
        <p:sp>
          <p:nvSpPr>
            <p:cNvPr id="1045" name="Line 11"/>
            <p:cNvSpPr>
              <a:spLocks noChangeShapeType="1"/>
            </p:cNvSpPr>
            <p:nvPr/>
          </p:nvSpPr>
          <p:spPr bwMode="auto">
            <a:xfrm>
              <a:off x="1108" y="1281"/>
              <a:ext cx="390" cy="1"/>
            </a:xfrm>
            <a:prstGeom prst="line">
              <a:avLst/>
            </a:prstGeom>
            <a:noFill/>
            <a:ln w="38160">
              <a:solidFill>
                <a:srgbClr val="000000"/>
              </a:solidFill>
              <a:miter lim="800000"/>
              <a:headEnd/>
              <a:tailEnd type="triangle" w="med" len="med"/>
            </a:ln>
          </p:spPr>
          <p:txBody>
            <a:bodyPr/>
            <a:lstStyle/>
            <a:p>
              <a:endParaRPr lang="en-US"/>
            </a:p>
          </p:txBody>
        </p:sp>
        <p:graphicFrame>
          <p:nvGraphicFramePr>
            <p:cNvPr id="1027" name="Object 12"/>
            <p:cNvGraphicFramePr>
              <a:graphicFrameLocks noChangeAspect="1"/>
            </p:cNvGraphicFramePr>
            <p:nvPr/>
          </p:nvGraphicFramePr>
          <p:xfrm>
            <a:off x="1498" y="981"/>
            <a:ext cx="134" cy="285"/>
          </p:xfrm>
          <a:graphic>
            <a:graphicData uri="http://schemas.openxmlformats.org/presentationml/2006/ole">
              <p:oleObj spid="_x0000_s1027" r:id="rId5" imgW="88560" imgH="164880" progId="">
                <p:embed/>
              </p:oleObj>
            </a:graphicData>
          </a:graphic>
        </p:graphicFrame>
        <p:sp>
          <p:nvSpPr>
            <p:cNvPr id="1046" name="Line 13"/>
            <p:cNvSpPr>
              <a:spLocks noChangeShapeType="1"/>
            </p:cNvSpPr>
            <p:nvPr/>
          </p:nvSpPr>
          <p:spPr bwMode="auto">
            <a:xfrm>
              <a:off x="1985" y="1339"/>
              <a:ext cx="1" cy="2715"/>
            </a:xfrm>
            <a:prstGeom prst="line">
              <a:avLst/>
            </a:prstGeom>
            <a:noFill/>
            <a:ln w="38160">
              <a:solidFill>
                <a:srgbClr val="000000"/>
              </a:solidFill>
              <a:miter lim="800000"/>
              <a:headEnd/>
              <a:tailEnd type="triangle" w="med" len="med"/>
            </a:ln>
          </p:spPr>
          <p:txBody>
            <a:bodyPr/>
            <a:lstStyle/>
            <a:p>
              <a:endParaRPr lang="en-US"/>
            </a:p>
          </p:txBody>
        </p:sp>
        <p:graphicFrame>
          <p:nvGraphicFramePr>
            <p:cNvPr id="1028" name="Object 14"/>
            <p:cNvGraphicFramePr>
              <a:graphicFrameLocks noChangeAspect="1"/>
            </p:cNvGraphicFramePr>
            <p:nvPr/>
          </p:nvGraphicFramePr>
          <p:xfrm>
            <a:off x="1663" y="3774"/>
            <a:ext cx="267" cy="306"/>
          </p:xfrm>
          <a:graphic>
            <a:graphicData uri="http://schemas.openxmlformats.org/presentationml/2006/ole">
              <p:oleObj spid="_x0000_s1028" r:id="rId6" imgW="177480" imgH="177480" progId="">
                <p:embed/>
              </p:oleObj>
            </a:graphicData>
          </a:graphic>
        </p:graphicFrame>
        <p:sp>
          <p:nvSpPr>
            <p:cNvPr id="1047" name="Line 15"/>
            <p:cNvSpPr>
              <a:spLocks noChangeShapeType="1"/>
            </p:cNvSpPr>
            <p:nvPr/>
          </p:nvSpPr>
          <p:spPr bwMode="auto">
            <a:xfrm>
              <a:off x="4336" y="1384"/>
              <a:ext cx="1" cy="2680"/>
            </a:xfrm>
            <a:prstGeom prst="line">
              <a:avLst/>
            </a:prstGeom>
            <a:noFill/>
            <a:ln w="38160">
              <a:solidFill>
                <a:srgbClr val="000000"/>
              </a:solidFill>
              <a:miter lim="800000"/>
              <a:headEnd/>
              <a:tailEnd type="triangle" w="med" len="med"/>
            </a:ln>
          </p:spPr>
          <p:txBody>
            <a:bodyPr/>
            <a:lstStyle/>
            <a:p>
              <a:endParaRPr lang="en-US"/>
            </a:p>
          </p:txBody>
        </p:sp>
        <p:graphicFrame>
          <p:nvGraphicFramePr>
            <p:cNvPr id="1029" name="Object 16"/>
            <p:cNvGraphicFramePr>
              <a:graphicFrameLocks noChangeAspect="1"/>
            </p:cNvGraphicFramePr>
            <p:nvPr/>
          </p:nvGraphicFramePr>
          <p:xfrm>
            <a:off x="4026" y="3770"/>
            <a:ext cx="267" cy="307"/>
          </p:xfrm>
          <a:graphic>
            <a:graphicData uri="http://schemas.openxmlformats.org/presentationml/2006/ole">
              <p:oleObj spid="_x0000_s1029" r:id="rId7" imgW="177480" imgH="177480" progId="">
                <p:embed/>
              </p:oleObj>
            </a:graphicData>
          </a:graphic>
        </p:graphicFrame>
        <p:sp>
          <p:nvSpPr>
            <p:cNvPr id="1048" name="Line 17"/>
            <p:cNvSpPr>
              <a:spLocks noChangeShapeType="1"/>
            </p:cNvSpPr>
            <p:nvPr/>
          </p:nvSpPr>
          <p:spPr bwMode="auto">
            <a:xfrm>
              <a:off x="3443" y="1281"/>
              <a:ext cx="354" cy="1"/>
            </a:xfrm>
            <a:prstGeom prst="line">
              <a:avLst/>
            </a:prstGeom>
            <a:noFill/>
            <a:ln w="38160">
              <a:solidFill>
                <a:srgbClr val="000000"/>
              </a:solidFill>
              <a:miter lim="800000"/>
              <a:headEnd/>
              <a:tailEnd type="triangle" w="med" len="med"/>
            </a:ln>
          </p:spPr>
          <p:txBody>
            <a:bodyPr/>
            <a:lstStyle/>
            <a:p>
              <a:endParaRPr lang="en-US"/>
            </a:p>
          </p:txBody>
        </p:sp>
        <p:graphicFrame>
          <p:nvGraphicFramePr>
            <p:cNvPr id="1030" name="Object 18"/>
            <p:cNvGraphicFramePr>
              <a:graphicFrameLocks noChangeAspect="1"/>
            </p:cNvGraphicFramePr>
            <p:nvPr/>
          </p:nvGraphicFramePr>
          <p:xfrm>
            <a:off x="3781" y="1024"/>
            <a:ext cx="133" cy="284"/>
          </p:xfrm>
          <a:graphic>
            <a:graphicData uri="http://schemas.openxmlformats.org/presentationml/2006/ole">
              <p:oleObj spid="_x0000_s1030" r:id="rId8" imgW="88560" imgH="164880" progId="">
                <p:embed/>
              </p:oleObj>
            </a:graphicData>
          </a:graphic>
        </p:graphicFrame>
        <p:sp>
          <p:nvSpPr>
            <p:cNvPr id="1049" name="Line 19"/>
            <p:cNvSpPr>
              <a:spLocks noChangeShapeType="1"/>
            </p:cNvSpPr>
            <p:nvPr/>
          </p:nvSpPr>
          <p:spPr bwMode="auto">
            <a:xfrm>
              <a:off x="4401" y="1281"/>
              <a:ext cx="390" cy="1"/>
            </a:xfrm>
            <a:prstGeom prst="line">
              <a:avLst/>
            </a:prstGeom>
            <a:noFill/>
            <a:ln w="38160">
              <a:solidFill>
                <a:srgbClr val="000000"/>
              </a:solidFill>
              <a:miter lim="800000"/>
              <a:headEnd/>
              <a:tailEnd type="triangle" w="med" len="med"/>
            </a:ln>
          </p:spPr>
          <p:txBody>
            <a:bodyPr/>
            <a:lstStyle/>
            <a:p>
              <a:endParaRPr lang="en-US"/>
            </a:p>
          </p:txBody>
        </p:sp>
        <p:graphicFrame>
          <p:nvGraphicFramePr>
            <p:cNvPr id="1031" name="Object 20"/>
            <p:cNvGraphicFramePr>
              <a:graphicFrameLocks noChangeAspect="1"/>
            </p:cNvGraphicFramePr>
            <p:nvPr/>
          </p:nvGraphicFramePr>
          <p:xfrm>
            <a:off x="4791" y="1063"/>
            <a:ext cx="133" cy="284"/>
          </p:xfrm>
          <a:graphic>
            <a:graphicData uri="http://schemas.openxmlformats.org/presentationml/2006/ole">
              <p:oleObj spid="_x0000_s1031" r:id="rId9" imgW="88560" imgH="164880" progId="">
                <p:embed/>
              </p:oleObj>
            </a:graphicData>
          </a:graphic>
        </p:graphicFrame>
        <p:sp>
          <p:nvSpPr>
            <p:cNvPr id="1050" name="Line 21"/>
            <p:cNvSpPr>
              <a:spLocks noChangeShapeType="1"/>
            </p:cNvSpPr>
            <p:nvPr/>
          </p:nvSpPr>
          <p:spPr bwMode="auto">
            <a:xfrm>
              <a:off x="2060" y="1281"/>
              <a:ext cx="1113" cy="1"/>
            </a:xfrm>
            <a:prstGeom prst="line">
              <a:avLst/>
            </a:prstGeom>
            <a:noFill/>
            <a:ln w="38160">
              <a:solidFill>
                <a:srgbClr val="000000"/>
              </a:solidFill>
              <a:miter lim="800000"/>
              <a:headEnd/>
              <a:tailEnd type="triangle" w="med" len="med"/>
            </a:ln>
          </p:spPr>
          <p:txBody>
            <a:bodyPr/>
            <a:lstStyle/>
            <a:p>
              <a:endParaRPr lang="en-US"/>
            </a:p>
          </p:txBody>
        </p:sp>
        <p:graphicFrame>
          <p:nvGraphicFramePr>
            <p:cNvPr id="1032" name="Object 22"/>
            <p:cNvGraphicFramePr>
              <a:graphicFrameLocks noChangeAspect="1"/>
            </p:cNvGraphicFramePr>
            <p:nvPr/>
          </p:nvGraphicFramePr>
          <p:xfrm>
            <a:off x="3156" y="1054"/>
            <a:ext cx="229" cy="284"/>
          </p:xfrm>
          <a:graphic>
            <a:graphicData uri="http://schemas.openxmlformats.org/presentationml/2006/ole">
              <p:oleObj spid="_x0000_s1032" r:id="rId10" imgW="152280" imgH="164880" progId="">
                <p:embed/>
              </p:oleObj>
            </a:graphicData>
          </a:graphic>
        </p:graphicFrame>
        <p:sp>
          <p:nvSpPr>
            <p:cNvPr id="1051" name="Line 23"/>
            <p:cNvSpPr>
              <a:spLocks noChangeShapeType="1"/>
            </p:cNvSpPr>
            <p:nvPr/>
          </p:nvSpPr>
          <p:spPr bwMode="auto">
            <a:xfrm>
              <a:off x="3366" y="1406"/>
              <a:ext cx="1" cy="1086"/>
            </a:xfrm>
            <a:prstGeom prst="line">
              <a:avLst/>
            </a:prstGeom>
            <a:noFill/>
            <a:ln w="38160">
              <a:solidFill>
                <a:srgbClr val="000000"/>
              </a:solidFill>
              <a:miter lim="800000"/>
              <a:headEnd/>
              <a:tailEnd type="triangle" w="med" len="med"/>
            </a:ln>
          </p:spPr>
          <p:txBody>
            <a:bodyPr/>
            <a:lstStyle/>
            <a:p>
              <a:endParaRPr lang="en-US"/>
            </a:p>
          </p:txBody>
        </p:sp>
        <p:graphicFrame>
          <p:nvGraphicFramePr>
            <p:cNvPr id="1033" name="Object 24"/>
            <p:cNvGraphicFramePr>
              <a:graphicFrameLocks noChangeAspect="1"/>
            </p:cNvGraphicFramePr>
            <p:nvPr/>
          </p:nvGraphicFramePr>
          <p:xfrm>
            <a:off x="3117" y="2305"/>
            <a:ext cx="228" cy="285"/>
          </p:xfrm>
          <a:graphic>
            <a:graphicData uri="http://schemas.openxmlformats.org/presentationml/2006/ole">
              <p:oleObj spid="_x0000_s1033" r:id="rId11" imgW="152280" imgH="164880" progId="">
                <p:embed/>
              </p:oleObj>
            </a:graphicData>
          </a:graphic>
        </p:graphicFrame>
        <p:sp>
          <p:nvSpPr>
            <p:cNvPr id="1052" name="Text Box 25"/>
            <p:cNvSpPr txBox="1">
              <a:spLocks noChangeArrowheads="1"/>
            </p:cNvSpPr>
            <p:nvPr/>
          </p:nvSpPr>
          <p:spPr bwMode="auto">
            <a:xfrm>
              <a:off x="2436" y="2385"/>
              <a:ext cx="316" cy="446"/>
            </a:xfrm>
            <a:prstGeom prst="rect">
              <a:avLst/>
            </a:prstGeom>
            <a:noFill/>
            <a:ln w="9525">
              <a:noFill/>
              <a:round/>
              <a:headEnd/>
              <a:tailEnd/>
            </a:ln>
          </p:spPr>
          <p:txBody>
            <a:bodyPr wrap="none" lIns="90000" tIns="46800" rIns="90000" bIns="46800">
              <a:spAutoFit/>
            </a:bodyPr>
            <a:lstStyle/>
            <a:p>
              <a:pPr algn="ctr">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600" b="1">
                  <a:solidFill>
                    <a:srgbClr val="000000"/>
                  </a:solidFill>
                  <a:latin typeface="Trebuchet MS" pitchFamily="32" charset="0"/>
                </a:rPr>
                <a:t>X</a:t>
              </a:r>
            </a:p>
          </p:txBody>
        </p:sp>
        <p:sp>
          <p:nvSpPr>
            <p:cNvPr id="1053" name="Text Box 26"/>
            <p:cNvSpPr txBox="1">
              <a:spLocks noChangeArrowheads="1"/>
            </p:cNvSpPr>
            <p:nvPr/>
          </p:nvSpPr>
          <p:spPr bwMode="auto">
            <a:xfrm>
              <a:off x="3441" y="1684"/>
              <a:ext cx="312" cy="446"/>
            </a:xfrm>
            <a:prstGeom prst="rect">
              <a:avLst/>
            </a:prstGeom>
            <a:noFill/>
            <a:ln w="9525">
              <a:noFill/>
              <a:round/>
              <a:headEnd/>
              <a:tailEnd/>
            </a:ln>
          </p:spPr>
          <p:txBody>
            <a:bodyPr wrap="none" lIns="90000" tIns="46800" rIns="90000" bIns="46800">
              <a:spAutoFit/>
            </a:bodyPr>
            <a:lstStyle/>
            <a:p>
              <a:pPr algn="ctr">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l-GR" sz="3600" b="1">
                  <a:solidFill>
                    <a:srgbClr val="000000"/>
                  </a:solidFill>
                  <a:latin typeface="Trebuchet MS" pitchFamily="32" charset="0"/>
                </a:rPr>
                <a:t>β</a:t>
              </a:r>
            </a:p>
          </p:txBody>
        </p:sp>
        <p:sp>
          <p:nvSpPr>
            <p:cNvPr id="1054" name="Text Box 27"/>
            <p:cNvSpPr txBox="1">
              <a:spLocks noChangeArrowheads="1"/>
            </p:cNvSpPr>
            <p:nvPr/>
          </p:nvSpPr>
          <p:spPr bwMode="auto">
            <a:xfrm>
              <a:off x="4457" y="2485"/>
              <a:ext cx="286" cy="446"/>
            </a:xfrm>
            <a:prstGeom prst="rect">
              <a:avLst/>
            </a:prstGeom>
            <a:noFill/>
            <a:ln w="9525">
              <a:noFill/>
              <a:round/>
              <a:headEnd/>
              <a:tailEnd/>
            </a:ln>
          </p:spPr>
          <p:txBody>
            <a:bodyPr wrap="none" lIns="90000" tIns="46800" rIns="90000" bIns="46800">
              <a:spAutoFit/>
            </a:bodyPr>
            <a:lstStyle/>
            <a:p>
              <a:pPr algn="ctr">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l-GR" sz="3600" b="1">
                  <a:solidFill>
                    <a:srgbClr val="000000"/>
                  </a:solidFill>
                  <a:latin typeface="Trebuchet MS" pitchFamily="32" charset="0"/>
                </a:rPr>
                <a:t>ε</a:t>
              </a:r>
            </a:p>
          </p:txBody>
        </p:sp>
        <p:sp>
          <p:nvSpPr>
            <p:cNvPr id="1055" name="Text Box 28"/>
            <p:cNvSpPr txBox="1">
              <a:spLocks noChangeArrowheads="1"/>
            </p:cNvSpPr>
            <p:nvPr/>
          </p:nvSpPr>
          <p:spPr bwMode="auto">
            <a:xfrm>
              <a:off x="1186" y="2385"/>
              <a:ext cx="295" cy="446"/>
            </a:xfrm>
            <a:prstGeom prst="rect">
              <a:avLst/>
            </a:prstGeom>
            <a:noFill/>
            <a:ln w="9525">
              <a:noFill/>
              <a:round/>
              <a:headEnd/>
              <a:tailEnd/>
            </a:ln>
          </p:spPr>
          <p:txBody>
            <a:bodyPr wrap="none" lIns="90000" tIns="46800" rIns="90000" bIns="46800">
              <a:spAutoFit/>
            </a:bodyPr>
            <a:lstStyle/>
            <a:p>
              <a:pPr algn="ctr">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3600" b="1">
                  <a:solidFill>
                    <a:srgbClr val="000000"/>
                  </a:solidFill>
                  <a:latin typeface="Trebuchet MS" pitchFamily="32" charset="0"/>
                </a:rPr>
                <a:t>y</a:t>
              </a:r>
            </a:p>
          </p:txBody>
        </p:sp>
      </p:grpSp>
      <p:sp>
        <p:nvSpPr>
          <p:cNvPr id="17437" name="Oval 29"/>
          <p:cNvSpPr>
            <a:spLocks noChangeArrowheads="1"/>
          </p:cNvSpPr>
          <p:nvPr/>
        </p:nvSpPr>
        <p:spPr bwMode="auto">
          <a:xfrm>
            <a:off x="4960938" y="1874838"/>
            <a:ext cx="1587500" cy="2303462"/>
          </a:xfrm>
          <a:prstGeom prst="ellipse">
            <a:avLst/>
          </a:prstGeom>
          <a:noFill/>
          <a:ln w="57240">
            <a:solidFill>
              <a:srgbClr val="FF0000"/>
            </a:solidFill>
            <a:miter lim="800000"/>
            <a:headEnd/>
            <a:tailEnd/>
          </a:ln>
        </p:spPr>
        <p:txBody>
          <a:bodyPr wrap="none" anchor="ctr"/>
          <a:lstStyle/>
          <a:p>
            <a:endParaRPr lang="en-US"/>
          </a:p>
        </p:txBody>
      </p:sp>
      <p:sp>
        <p:nvSpPr>
          <p:cNvPr id="1037" name="Text Box 30"/>
          <p:cNvSpPr txBox="1">
            <a:spLocks noChangeArrowheads="1"/>
          </p:cNvSpPr>
          <p:nvPr/>
        </p:nvSpPr>
        <p:spPr bwMode="auto">
          <a:xfrm>
            <a:off x="0" y="7113588"/>
            <a:ext cx="10080625" cy="338137"/>
          </a:xfrm>
          <a:prstGeom prst="rect">
            <a:avLst/>
          </a:prstGeom>
          <a:noFill/>
          <a:ln w="9525">
            <a:noFill/>
            <a:round/>
            <a:headEnd/>
            <a:tailEnd/>
          </a:ln>
        </p:spPr>
        <p:txBody>
          <a:bodyPr lIns="90000" tIns="46800" rIns="90000" bIns="46800">
            <a:spAutoFit/>
          </a:bodyPr>
          <a:lstStyle/>
          <a:p>
            <a:pPr>
              <a:spcBef>
                <a:spcPts val="8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en-GB" sz="1400">
                <a:solidFill>
                  <a:srgbClr val="FFFFFF"/>
                </a:solidFill>
              </a:rPr>
              <a:t>Observed Signal/Data =         Experimental Matrix x Parameter Estimates(prior) + Error (Artifact, Random Noise)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grpId="0" nodeType="clickEffect">
                                  <p:stCondLst>
                                    <p:cond delay="0"/>
                                  </p:stCondLst>
                                  <p:childTnLst>
                                    <p:set>
                                      <p:cBhvr additive="repl">
                                        <p:cTn id="10" dur="1" fill="hold">
                                          <p:stCondLst>
                                            <p:cond delay="0"/>
                                          </p:stCondLst>
                                        </p:cTn>
                                        <p:tgtEl>
                                          <p:spTgt spid="174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3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503238" y="301625"/>
            <a:ext cx="9072562" cy="1260475"/>
          </a:xfrm>
        </p:spPr>
        <p:txBody>
          <a:bodyPr lIns="90000" tIns="46800" rIns="90000" bIns="46800"/>
          <a:lstStyle/>
          <a:p>
            <a:pPr eaLnBrk="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t>Bayes and </a:t>
            </a:r>
            <a:r>
              <a:rPr lang="el-GR" smtClean="0"/>
              <a:t>β</a:t>
            </a:r>
          </a:p>
        </p:txBody>
      </p:sp>
      <p:sp>
        <p:nvSpPr>
          <p:cNvPr id="17411" name="Rectangle 2"/>
          <p:cNvSpPr>
            <a:spLocks noGrp="1" noChangeArrowheads="1"/>
          </p:cNvSpPr>
          <p:nvPr>
            <p:ph type="body" idx="1"/>
          </p:nvPr>
        </p:nvSpPr>
        <p:spPr>
          <a:xfrm>
            <a:off x="503238" y="1835150"/>
            <a:ext cx="9072562" cy="4989513"/>
          </a:xfrm>
        </p:spPr>
        <p:txBody>
          <a:bodyPr lIns="90000" tIns="46800" rIns="90000" bIns="46800"/>
          <a:lstStyle/>
          <a:p>
            <a:pPr marL="341313" indent="-341313" eaLnBrk="1">
              <a:spcBef>
                <a:spcPts val="800"/>
              </a:spcBef>
              <a:spcAft>
                <a:spcPct val="0"/>
              </a:spcAft>
              <a:buFont typeface="Arial" charset="0"/>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solidFill>
                  <a:schemeClr val="bg2"/>
                </a:solidFill>
              </a:rPr>
              <a:t>Use priors to predict the variance of the regressors (the </a:t>
            </a:r>
            <a:r>
              <a:rPr lang="el-GR" b="1" smtClean="0">
                <a:solidFill>
                  <a:schemeClr val="bg2"/>
                </a:solidFill>
              </a:rPr>
              <a:t>β</a:t>
            </a:r>
            <a:r>
              <a:rPr lang="en-GB" smtClean="0">
                <a:solidFill>
                  <a:schemeClr val="bg2"/>
                </a:solidFill>
              </a:rPr>
              <a:t>’s) in our GLM.</a:t>
            </a:r>
          </a:p>
          <a:p>
            <a:pPr marL="341313" indent="-341313" eaLnBrk="1">
              <a:spcBef>
                <a:spcPts val="800"/>
              </a:spcBef>
              <a:spcAft>
                <a:spcPct val="0"/>
              </a:spcAft>
              <a:buFont typeface="Arial" charset="0"/>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solidFill>
                  <a:schemeClr val="bg2"/>
                </a:solidFill>
              </a:rPr>
              <a:t>Allows for comparison of the strength of different </a:t>
            </a:r>
            <a:r>
              <a:rPr lang="el-GR" b="1" smtClean="0">
                <a:solidFill>
                  <a:schemeClr val="bg2"/>
                </a:solidFill>
              </a:rPr>
              <a:t>β</a:t>
            </a:r>
            <a:r>
              <a:rPr lang="en-GB" smtClean="0">
                <a:solidFill>
                  <a:schemeClr val="bg2"/>
                </a:solidFill>
              </a:rPr>
              <a:t>’s and how they could contribute to the linear model.</a:t>
            </a:r>
          </a:p>
          <a:p>
            <a:pPr marL="341313" indent="-341313" eaLnBrk="1">
              <a:spcBef>
                <a:spcPts val="800"/>
              </a:spcBef>
              <a:spcAft>
                <a:spcPct val="0"/>
              </a:spcAft>
              <a:buFont typeface="Arial" charset="0"/>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solidFill>
                  <a:schemeClr val="bg2"/>
                </a:solidFill>
              </a:rPr>
              <a:t>Furthermore, it allows us to ask how plausible  a particular </a:t>
            </a:r>
            <a:r>
              <a:rPr lang="el-GR" smtClean="0">
                <a:solidFill>
                  <a:schemeClr val="bg2"/>
                </a:solidFill>
              </a:rPr>
              <a:t>β</a:t>
            </a:r>
            <a:r>
              <a:rPr lang="en-GB" smtClean="0">
                <a:solidFill>
                  <a:schemeClr val="bg2"/>
                </a:solidFill>
              </a:rPr>
              <a:t> value/parameter estimate is given our data?</a:t>
            </a:r>
          </a:p>
          <a:p>
            <a:pPr marL="341313" indent="-341313" eaLnBrk="1">
              <a:spcBef>
                <a:spcPts val="800"/>
              </a:spcBef>
              <a:spcAft>
                <a:spcPct val="0"/>
              </a:spcAft>
              <a:buFont typeface="Arial" charset="0"/>
              <a:buNone/>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mtClean="0">
              <a:solidFill>
                <a:schemeClr val="bg2"/>
              </a:solidFill>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body"/>
          </p:nvPr>
        </p:nvSpPr>
        <p:spPr>
          <a:xfrm>
            <a:off x="503238" y="1835150"/>
            <a:ext cx="9072562" cy="4989513"/>
          </a:xfrm>
        </p:spPr>
        <p:txBody>
          <a:bodyPr lIns="90000" tIns="46800" rIns="90000" bIns="46800" anchor="t"/>
          <a:lstStyle/>
          <a:p>
            <a:pPr marL="342900" indent="-342900" algn="l" eaLnBrk="1">
              <a:spcBef>
                <a:spcPts val="8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3200" b="0" smtClean="0">
                <a:solidFill>
                  <a:schemeClr val="bg2"/>
                </a:solidFill>
              </a:rPr>
              <a:t>Why can’t we always use a T-Test to find out what we need?</a:t>
            </a:r>
          </a:p>
        </p:txBody>
      </p:sp>
      <p:pic>
        <p:nvPicPr>
          <p:cNvPr id="18435" name="Picture 2"/>
          <p:cNvPicPr>
            <a:picLocks noChangeAspect="1" noChangeArrowheads="1"/>
          </p:cNvPicPr>
          <p:nvPr/>
        </p:nvPicPr>
        <p:blipFill>
          <a:blip r:embed="rId3" cstate="print"/>
          <a:srcRect/>
          <a:stretch>
            <a:fillRect/>
          </a:stretch>
        </p:blipFill>
        <p:spPr bwMode="auto">
          <a:xfrm>
            <a:off x="2420938" y="3065463"/>
            <a:ext cx="5207000" cy="3602037"/>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a:xfrm>
            <a:off x="503238" y="255588"/>
            <a:ext cx="9072562" cy="1352550"/>
          </a:xfrm>
        </p:spPr>
        <p:txBody>
          <a:bodyPr lIns="90000" tIns="46800" rIns="90000" bIns="46800"/>
          <a:lstStyle/>
          <a:p>
            <a:pPr eaLnBrk="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4000" smtClean="0"/>
              <a:t>Shortcomings of Classical Inference in fMRI</a:t>
            </a:r>
          </a:p>
        </p:txBody>
      </p:sp>
      <p:sp>
        <p:nvSpPr>
          <p:cNvPr id="19459" name="Rectangle 2"/>
          <p:cNvSpPr>
            <a:spLocks noGrp="1" noChangeArrowheads="1"/>
          </p:cNvSpPr>
          <p:nvPr>
            <p:ph type="body" idx="1"/>
          </p:nvPr>
        </p:nvSpPr>
        <p:spPr>
          <a:xfrm>
            <a:off x="515938" y="1874838"/>
            <a:ext cx="9072562" cy="5153025"/>
          </a:xfrm>
        </p:spPr>
        <p:txBody>
          <a:bodyPr lIns="90000" tIns="46800" rIns="90000" bIns="46800"/>
          <a:lstStyle/>
          <a:p>
            <a:pPr eaLnBrk="1">
              <a:lnSpc>
                <a:spcPct val="90000"/>
              </a:lnSpc>
              <a:spcBef>
                <a:spcPts val="600"/>
              </a:spcBef>
              <a:spcAft>
                <a:spcPct val="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smtClean="0">
                <a:solidFill>
                  <a:schemeClr val="bg2"/>
                </a:solidFill>
              </a:rPr>
              <a:t>1.One can never reject the alternative hypothesis. The chance of getting a zero effect is zero! (e.g. Looking at whether a brain region responds to viewing faces, but does not respond at all to viewing trees.)</a:t>
            </a:r>
          </a:p>
          <a:p>
            <a:pPr eaLnBrk="1">
              <a:lnSpc>
                <a:spcPct val="90000"/>
              </a:lnSpc>
              <a:spcBef>
                <a:spcPts val="600"/>
              </a:spcBef>
              <a:spcAft>
                <a:spcPct val="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smtClean="0">
                <a:solidFill>
                  <a:schemeClr val="bg2"/>
                </a:solidFill>
              </a:rPr>
              <a:t>2. Along the same lines, if you have enough people or scans, almost any effect can become significant at every voxel. (Multiple comparisons)</a:t>
            </a:r>
          </a:p>
          <a:p>
            <a:pPr eaLnBrk="1">
              <a:lnSpc>
                <a:spcPct val="90000"/>
              </a:lnSpc>
              <a:spcBef>
                <a:spcPts val="600"/>
              </a:spcBef>
              <a:spcAft>
                <a:spcPct val="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smtClean="0">
                <a:solidFill>
                  <a:schemeClr val="bg2"/>
                </a:solidFill>
              </a:rPr>
              <a:t>3.Correcting for multiple comparisons. P value of an activation changes with a search volume. Does not truly work that way.</a:t>
            </a:r>
          </a:p>
          <a:p>
            <a:pPr eaLnBrk="1">
              <a:lnSpc>
                <a:spcPct val="90000"/>
              </a:lnSpc>
              <a:spcBef>
                <a:spcPts val="600"/>
              </a:spcBef>
              <a:spcAft>
                <a:spcPct val="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400" smtClean="0">
              <a:solidFill>
                <a:schemeClr val="bg2"/>
              </a:solidFill>
            </a:endParaRPr>
          </a:p>
          <a:p>
            <a:pPr eaLnBrk="1">
              <a:lnSpc>
                <a:spcPct val="90000"/>
              </a:lnSpc>
              <a:spcBef>
                <a:spcPts val="600"/>
              </a:spcBef>
              <a:spcAft>
                <a:spcPct val="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400" smtClean="0">
              <a:solidFill>
                <a:schemeClr val="bg2"/>
              </a:solidFill>
            </a:endParaRPr>
          </a:p>
          <a:p>
            <a:pPr eaLnBrk="1">
              <a:lnSpc>
                <a:spcPct val="90000"/>
              </a:lnSpc>
              <a:spcBef>
                <a:spcPts val="600"/>
              </a:spcBef>
              <a:spcAft>
                <a:spcPct val="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smtClean="0">
                <a:solidFill>
                  <a:schemeClr val="bg2"/>
                </a:solidFill>
              </a:rPr>
              <a:t>How do we rephrase this question to find the answers we want?</a:t>
            </a:r>
          </a:p>
          <a:p>
            <a:pPr eaLnBrk="1">
              <a:lnSpc>
                <a:spcPct val="90000"/>
              </a:lnSpc>
              <a:spcBef>
                <a:spcPts val="600"/>
              </a:spcBef>
              <a:spcAft>
                <a:spcPct val="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400" smtClean="0">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body"/>
          </p:nvPr>
        </p:nvSpPr>
        <p:spPr>
          <a:xfrm>
            <a:off x="119063" y="1954213"/>
            <a:ext cx="9388475" cy="5478462"/>
          </a:xfrm>
        </p:spPr>
        <p:txBody>
          <a:bodyPr lIns="90000" tIns="46800" rIns="90000" bIns="46800" anchor="t"/>
          <a:lstStyle/>
          <a:p>
            <a:pPr marL="342900" indent="-342900" algn="l" eaLnBrk="1">
              <a:spcBef>
                <a:spcPts val="45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000" b="0" smtClean="0">
                <a:solidFill>
                  <a:schemeClr val="bg2"/>
                </a:solidFill>
              </a:rPr>
              <a:t>“</a:t>
            </a:r>
            <a:r>
              <a:rPr lang="en-GB" sz="1800" b="0" smtClean="0">
                <a:solidFill>
                  <a:schemeClr val="bg2"/>
                </a:solidFill>
              </a:rPr>
              <a:t>All these problems would be eschewed by using the probability that a voxel had</a:t>
            </a:r>
          </a:p>
          <a:p>
            <a:pPr marL="342900" indent="-342900" algn="l" eaLnBrk="1">
              <a:spcBef>
                <a:spcPts val="45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1800" b="0" smtClean="0">
                <a:solidFill>
                  <a:schemeClr val="bg2"/>
                </a:solidFill>
              </a:rPr>
              <a:t>activated, or indeed its activation was greater than some threshold. This sort of</a:t>
            </a:r>
          </a:p>
          <a:p>
            <a:pPr marL="342900" indent="-342900" algn="l" eaLnBrk="1">
              <a:spcBef>
                <a:spcPts val="45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1800" b="0" smtClean="0">
                <a:solidFill>
                  <a:schemeClr val="bg2"/>
                </a:solidFill>
              </a:rPr>
              <a:t>inference is precluded by classical approaches, which simply give the likelihood of</a:t>
            </a:r>
          </a:p>
          <a:p>
            <a:pPr marL="342900" indent="-342900" algn="l" eaLnBrk="1">
              <a:spcBef>
                <a:spcPts val="45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1800" b="0" smtClean="0">
                <a:solidFill>
                  <a:schemeClr val="bg2"/>
                </a:solidFill>
              </a:rPr>
              <a:t>getting the data, given no activation. What one would really like is the probability</a:t>
            </a:r>
          </a:p>
          <a:p>
            <a:pPr marL="342900" indent="-342900" algn="l" eaLnBrk="1">
              <a:spcBef>
                <a:spcPts val="45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1800" b="0" smtClean="0">
                <a:solidFill>
                  <a:schemeClr val="bg2"/>
                </a:solidFill>
              </a:rPr>
              <a:t>distribution of the activation given the data. This is the posterior probability used in</a:t>
            </a:r>
          </a:p>
          <a:p>
            <a:pPr marL="342900" indent="-342900" algn="l" eaLnBrk="1">
              <a:spcBef>
                <a:spcPts val="5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1800" b="0" smtClean="0">
                <a:solidFill>
                  <a:schemeClr val="bg2"/>
                </a:solidFill>
              </a:rPr>
              <a:t>Bayesian inference.</a:t>
            </a:r>
            <a:r>
              <a:rPr lang="en-GB" sz="2000" b="0" smtClean="0">
                <a:solidFill>
                  <a:schemeClr val="bg2"/>
                </a:solidFill>
              </a:rPr>
              <a:t> </a:t>
            </a:r>
          </a:p>
          <a:p>
            <a:pPr marL="342900" indent="-342900" algn="l" eaLnBrk="1">
              <a:spcBef>
                <a:spcPts val="5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000" b="0" i="1" smtClean="0">
                <a:solidFill>
                  <a:schemeClr val="bg2"/>
                </a:solidFill>
              </a:rPr>
              <a:t>-Chapter 17, page 4 of Human Brain Function (chapter authors Karl Friston and Will Penny. Eds. Ashburner, Friston, &amp; Penny)</a:t>
            </a:r>
          </a:p>
        </p:txBody>
      </p:sp>
      <p:sp>
        <p:nvSpPr>
          <p:cNvPr id="20483" name="Text Box 2"/>
          <p:cNvSpPr txBox="1">
            <a:spLocks noChangeArrowheads="1"/>
          </p:cNvSpPr>
          <p:nvPr/>
        </p:nvSpPr>
        <p:spPr bwMode="auto">
          <a:xfrm>
            <a:off x="2579688" y="525463"/>
            <a:ext cx="6826250" cy="641350"/>
          </a:xfrm>
          <a:prstGeom prst="rect">
            <a:avLst/>
          </a:prstGeom>
          <a:noFill/>
          <a:ln w="9525">
            <a:noFill/>
            <a:round/>
            <a:headEnd/>
            <a:tailEnd/>
          </a:ln>
        </p:spPr>
        <p:txBody>
          <a:bodyPr lIns="90000" tIns="46800" rIns="90000" bIns="46800">
            <a:spAutoFit/>
          </a:bodyPr>
          <a:lstStyle/>
          <a:p>
            <a:pPr>
              <a:spcBef>
                <a:spcPts val="20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3200">
                <a:solidFill>
                  <a:srgbClr val="FFFFFF"/>
                </a:solidFill>
              </a:rPr>
              <a:t>What is the solution then?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a:xfrm>
            <a:off x="503238" y="346075"/>
            <a:ext cx="9070975" cy="1171575"/>
          </a:xfrm>
        </p:spPr>
        <p:txBody>
          <a:bodyPr tIns="38880"/>
          <a:lstStyle/>
          <a:p>
            <a:pPr eaLnBrk="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mtClean="0"/>
              <a:t>Bayesian Probability</a:t>
            </a:r>
          </a:p>
        </p:txBody>
      </p:sp>
      <p:sp>
        <p:nvSpPr>
          <p:cNvPr id="4099" name="Rectangle 2"/>
          <p:cNvSpPr>
            <a:spLocks noGrp="1" noChangeArrowheads="1"/>
          </p:cNvSpPr>
          <p:nvPr>
            <p:ph type="subTitle" idx="4294967295"/>
          </p:nvPr>
        </p:nvSpPr>
        <p:spPr>
          <a:xfrm>
            <a:off x="539750" y="1968500"/>
            <a:ext cx="9070975" cy="4859338"/>
          </a:xfrm>
        </p:spPr>
        <p:txBody>
          <a:bodyPr tIns="24840" anchor="ctr"/>
          <a:lstStyle/>
          <a:p>
            <a:pPr marL="0" indent="0" eaLnBrk="1">
              <a:spcAft>
                <a:spcPts val="1138"/>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800" b="1" smtClean="0"/>
              <a:t>“Probability”</a:t>
            </a:r>
            <a:r>
              <a:rPr lang="en-US" sz="2800" smtClean="0"/>
              <a:t>: often used to refer to frequency</a:t>
            </a:r>
          </a:p>
          <a:p>
            <a:pPr marL="0" indent="0" eaLnBrk="1">
              <a:spcAft>
                <a:spcPts val="1138"/>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800" smtClean="0"/>
              <a:t>… but</a:t>
            </a:r>
          </a:p>
          <a:p>
            <a:pPr marL="0" indent="0" eaLnBrk="1">
              <a:spcAft>
                <a:spcPts val="1138"/>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800" b="1" smtClean="0"/>
              <a:t>Bayesian Probability:</a:t>
            </a:r>
            <a:r>
              <a:rPr lang="en-US" sz="2800" smtClean="0"/>
              <a:t> a measure of a state of knowledge.</a:t>
            </a:r>
          </a:p>
          <a:p>
            <a:pPr marL="0" indent="0" eaLnBrk="1">
              <a:spcAft>
                <a:spcPts val="1138"/>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800" smtClean="0"/>
          </a:p>
          <a:p>
            <a:pPr marL="0" indent="0" eaLnBrk="1">
              <a:spcAft>
                <a:spcPts val="1138"/>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800" smtClean="0"/>
              <a:t>It </a:t>
            </a:r>
            <a:r>
              <a:rPr lang="en-US" sz="2800" u="sng" smtClean="0"/>
              <a:t>quantifies uncertainty</a:t>
            </a:r>
            <a:r>
              <a:rPr lang="en-US" sz="2800" smtClean="0"/>
              <a:t>. Allows us to reason using uncertain statements.</a:t>
            </a:r>
          </a:p>
          <a:p>
            <a:pPr marL="0" indent="0" eaLnBrk="1">
              <a:spcAft>
                <a:spcPts val="1138"/>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800" smtClean="0"/>
          </a:p>
          <a:p>
            <a:pPr marL="0" indent="0" eaLnBrk="1">
              <a:spcAft>
                <a:spcPts val="1138"/>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800" smtClean="0"/>
              <a:t>A Bayesian model is continually updated as more data is acquired.</a:t>
            </a:r>
          </a:p>
        </p:txBody>
      </p:sp>
    </p:spTree>
  </p:cSld>
  <p:clrMapOvr>
    <a:masterClrMapping/>
  </p:clrMapOvr>
  <p:transition spd="med">
    <p:wipe/>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a:xfrm>
            <a:off x="503238" y="301625"/>
            <a:ext cx="9072562" cy="1260475"/>
          </a:xfrm>
        </p:spPr>
        <p:txBody>
          <a:bodyPr lIns="90000" tIns="46800" rIns="90000" bIns="46800"/>
          <a:lstStyle/>
          <a:p>
            <a:pPr eaLnBrk="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4000" smtClean="0"/>
              <a:t>Comparing Bayes</a:t>
            </a:r>
          </a:p>
        </p:txBody>
      </p:sp>
      <p:sp>
        <p:nvSpPr>
          <p:cNvPr id="21507" name="Rectangle 2"/>
          <p:cNvSpPr>
            <a:spLocks noGrp="1" noChangeArrowheads="1"/>
          </p:cNvSpPr>
          <p:nvPr>
            <p:ph type="body" idx="1"/>
          </p:nvPr>
        </p:nvSpPr>
        <p:spPr>
          <a:xfrm>
            <a:off x="503238" y="1908175"/>
            <a:ext cx="9072562" cy="4989513"/>
          </a:xfrm>
        </p:spPr>
        <p:txBody>
          <a:bodyPr lIns="90000" tIns="46800" rIns="90000" bIns="46800"/>
          <a:lstStyle/>
          <a:p>
            <a:pPr marL="341313" indent="-341313" eaLnBrk="1">
              <a:spcBef>
                <a:spcPts val="400"/>
              </a:spcBef>
              <a:spcAft>
                <a:spcPct val="0"/>
              </a:spcAft>
              <a:buFont typeface="Arial" charset="0"/>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solidFill>
                  <a:schemeClr val="bg2"/>
                </a:solidFill>
              </a:rPr>
              <a:t>Classical Inference- </a:t>
            </a:r>
            <a:r>
              <a:rPr lang="en-GB" sz="1600" smtClean="0">
                <a:solidFill>
                  <a:schemeClr val="bg2"/>
                </a:solidFill>
              </a:rPr>
              <a:t>What is the likelihood that our data is not the result of random chance? (e.g. Following a nested design; What is the likelihood of getting this data given there is no activation?)</a:t>
            </a:r>
          </a:p>
          <a:p>
            <a:pPr marL="341313" indent="-341313" eaLnBrk="1">
              <a:spcBef>
                <a:spcPts val="400"/>
              </a:spcBef>
              <a:spcAft>
                <a:spcPct val="0"/>
              </a:spcAft>
              <a:buFont typeface="Arial" charset="0"/>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solidFill>
                  <a:schemeClr val="bg2"/>
                </a:solidFill>
              </a:rPr>
              <a:t>Bayesian Inference- </a:t>
            </a:r>
            <a:r>
              <a:rPr lang="en-GB" sz="1600" smtClean="0">
                <a:solidFill>
                  <a:schemeClr val="bg2"/>
                </a:solidFill>
              </a:rPr>
              <a:t>Does our hypothesis fit our data? Does it work better than other models? (e.g. Assess how well a model fits our data; What is the likelihood of getting this activation given the data?)</a:t>
            </a:r>
          </a:p>
          <a:p>
            <a:pPr marL="341313" indent="-341313" eaLnBrk="1">
              <a:spcBef>
                <a:spcPts val="400"/>
              </a:spcBef>
              <a:spcAft>
                <a:spcPct val="0"/>
              </a:spcAft>
              <a:buClrTx/>
              <a:buSzTx/>
              <a:buFontTx/>
              <a:buNone/>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1600" smtClean="0">
              <a:solidFill>
                <a:schemeClr val="bg2"/>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a:xfrm>
            <a:off x="503238" y="301625"/>
            <a:ext cx="9072562" cy="1260475"/>
          </a:xfrm>
        </p:spPr>
        <p:txBody>
          <a:bodyPr lIns="90000" tIns="46800" rIns="90000" bIns="46800"/>
          <a:lstStyle/>
          <a:p>
            <a:pPr eaLnBrk="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t>Why Use It?</a:t>
            </a:r>
          </a:p>
        </p:txBody>
      </p:sp>
      <p:sp>
        <p:nvSpPr>
          <p:cNvPr id="22531" name="Rectangle 2"/>
          <p:cNvSpPr>
            <a:spLocks noGrp="1" noChangeArrowheads="1"/>
          </p:cNvSpPr>
          <p:nvPr>
            <p:ph type="body" idx="1"/>
          </p:nvPr>
        </p:nvSpPr>
        <p:spPr>
          <a:xfrm>
            <a:off x="503238" y="0"/>
            <a:ext cx="9072562" cy="8421688"/>
          </a:xfrm>
        </p:spPr>
        <p:txBody>
          <a:bodyPr lIns="90000" tIns="46800" rIns="90000" bIns="46800"/>
          <a:lstStyle/>
          <a:p>
            <a:pPr marL="341313" indent="-341313" eaLnBrk="1">
              <a:spcBef>
                <a:spcPts val="600"/>
              </a:spcBef>
              <a:spcAft>
                <a:spcPct val="0"/>
              </a:spcAft>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r>
              <a:rPr lang="en-GB" smtClean="0">
                <a:solidFill>
                  <a:srgbClr val="000000"/>
                </a:solidFill>
              </a:rPr>
              <a:t>	</a:t>
            </a:r>
          </a:p>
          <a:p>
            <a:pPr marL="341313" indent="-341313" eaLnBrk="1">
              <a:spcBef>
                <a:spcPts val="600"/>
              </a:spcBef>
              <a:spcAft>
                <a:spcPct val="0"/>
              </a:spcAft>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endParaRPr lang="en-GB" smtClean="0">
              <a:solidFill>
                <a:srgbClr val="000000"/>
              </a:solidFill>
            </a:endParaRPr>
          </a:p>
          <a:p>
            <a:pPr marL="341313" indent="-341313" eaLnBrk="1">
              <a:spcBef>
                <a:spcPts val="600"/>
              </a:spcBef>
              <a:spcAft>
                <a:spcPct val="0"/>
              </a:spcAft>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endParaRPr lang="en-GB" smtClean="0">
              <a:solidFill>
                <a:srgbClr val="000000"/>
              </a:solidFill>
            </a:endParaRPr>
          </a:p>
          <a:p>
            <a:pPr marL="341313" indent="-341313" eaLnBrk="1">
              <a:spcBef>
                <a:spcPts val="600"/>
              </a:spcBef>
              <a:spcAft>
                <a:spcPct val="0"/>
              </a:spcAft>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endParaRPr lang="en-GB" smtClean="0">
              <a:solidFill>
                <a:srgbClr val="000000"/>
              </a:solidFill>
            </a:endParaRPr>
          </a:p>
          <a:p>
            <a:pPr marL="341313" indent="-341313" eaLnBrk="1">
              <a:spcBef>
                <a:spcPts val="600"/>
              </a:spcBef>
              <a:spcAft>
                <a:spcPct val="0"/>
              </a:spcAft>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r>
              <a:rPr lang="en-GB" sz="2400" smtClean="0">
                <a:solidFill>
                  <a:schemeClr val="bg2"/>
                </a:solidFill>
              </a:rPr>
              <a:t>After all, it is a subjective model isn’t it? Our inference is only as good as our prior, right?</a:t>
            </a:r>
          </a:p>
          <a:p>
            <a:pPr marL="341313" indent="-341313" eaLnBrk="1">
              <a:spcBef>
                <a:spcPts val="600"/>
              </a:spcBef>
              <a:spcAft>
                <a:spcPct val="0"/>
              </a:spcAft>
              <a:buFont typeface="Arial" charset="0"/>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endParaRPr lang="en-GB" sz="2400" smtClean="0">
              <a:solidFill>
                <a:schemeClr val="bg2"/>
              </a:solidFill>
            </a:endParaRPr>
          </a:p>
          <a:p>
            <a:pPr marL="341313" indent="-341313" eaLnBrk="1">
              <a:spcBef>
                <a:spcPts val="600"/>
              </a:spcBef>
              <a:spcAft>
                <a:spcPct val="0"/>
              </a:spcAft>
              <a:buFont typeface="Arial" charset="0"/>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endParaRPr lang="en-GB" sz="2400" smtClean="0">
              <a:solidFill>
                <a:schemeClr val="bg2"/>
              </a:solidFill>
            </a:endParaRPr>
          </a:p>
          <a:p>
            <a:pPr marL="341313" indent="-341313" eaLnBrk="1">
              <a:spcBef>
                <a:spcPts val="600"/>
              </a:spcBef>
              <a:spcAft>
                <a:spcPct val="0"/>
              </a:spcAft>
              <a:buFont typeface="Arial" charset="0"/>
              <a:buChar char="-"/>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r>
              <a:rPr lang="en-GB" sz="2400" smtClean="0">
                <a:solidFill>
                  <a:schemeClr val="bg2"/>
                </a:solidFill>
              </a:rPr>
              <a:t>We can rule out or accept the null hypothesis. By looking at the null given the data, instead of the data given the null.</a:t>
            </a:r>
          </a:p>
          <a:p>
            <a:pPr marL="341313" indent="-341313" eaLnBrk="1">
              <a:spcBef>
                <a:spcPts val="600"/>
              </a:spcBef>
              <a:spcAft>
                <a:spcPct val="0"/>
              </a:spcAft>
              <a:buFont typeface="Arial" charset="0"/>
              <a:buChar char="-"/>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r>
              <a:rPr lang="en-GB" sz="2400" smtClean="0">
                <a:solidFill>
                  <a:schemeClr val="bg2"/>
                </a:solidFill>
              </a:rPr>
              <a:t>This also means we can compare any model (including the null hypothesis), even the validity of our priors!</a:t>
            </a:r>
          </a:p>
          <a:p>
            <a:pPr marL="341313" indent="-341313" eaLnBrk="1">
              <a:spcBef>
                <a:spcPts val="600"/>
              </a:spcBef>
              <a:spcAft>
                <a:spcPct val="0"/>
              </a:spcAft>
              <a:buFont typeface="Arial" charset="0"/>
              <a:buChar char="-"/>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r>
              <a:rPr lang="en-GB" sz="2400" smtClean="0">
                <a:solidFill>
                  <a:schemeClr val="bg2"/>
                </a:solidFill>
              </a:rPr>
              <a:t>We can estimate the plausibility of whether one Beta might have a stronger effect than another Beta in our GLM.</a:t>
            </a:r>
          </a:p>
          <a:p>
            <a:pPr marL="341313" indent="-341313" eaLnBrk="1">
              <a:spcBef>
                <a:spcPts val="600"/>
              </a:spcBef>
              <a:spcAft>
                <a:spcPct val="0"/>
              </a:spcAft>
              <a:buFont typeface="Arial" charset="0"/>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endParaRPr lang="en-GB" sz="2400" smtClean="0">
              <a:solidFill>
                <a:schemeClr val="bg2"/>
              </a:solidFill>
            </a:endParaRPr>
          </a:p>
          <a:p>
            <a:pPr marL="341313" indent="-341313" eaLnBrk="1">
              <a:spcBef>
                <a:spcPts val="800"/>
              </a:spcBef>
              <a:spcAft>
                <a:spcPct val="0"/>
              </a:spcAft>
              <a:buFont typeface="Arial" charset="0"/>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endParaRPr lang="en-GB" smtClean="0">
              <a:solidFill>
                <a:srgbClr val="000000"/>
              </a:solidFill>
            </a:endParaRPr>
          </a:p>
          <a:p>
            <a:pPr marL="341313" indent="-341313" eaLnBrk="1">
              <a:spcBef>
                <a:spcPts val="800"/>
              </a:spcBef>
              <a:spcAft>
                <a:spcPct val="0"/>
              </a:spcAft>
              <a:buClrTx/>
              <a:buSzTx/>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endParaRPr lang="en-GB" smtClean="0">
              <a:solidFill>
                <a:srgbClr val="000000"/>
              </a:solidFill>
            </a:endParaRPr>
          </a:p>
          <a:p>
            <a:pPr marL="341313" indent="-341313" eaLnBrk="1">
              <a:spcBef>
                <a:spcPts val="800"/>
              </a:spcBef>
              <a:spcAft>
                <a:spcPct val="0"/>
              </a:spcAft>
              <a:buFont typeface="Arial" charset="0"/>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endParaRPr lang="en-GB" smtClean="0">
              <a:solidFill>
                <a:srgbClr val="000000"/>
              </a:solidFill>
            </a:endParaRPr>
          </a:p>
          <a:p>
            <a:pPr marL="341313" indent="-341313" eaLnBrk="1">
              <a:spcBef>
                <a:spcPts val="800"/>
              </a:spcBef>
              <a:spcAft>
                <a:spcPct val="0"/>
              </a:spcAft>
              <a:buClrTx/>
              <a:buSzTx/>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endParaRPr lang="en-GB" smtClean="0">
              <a:solidFill>
                <a:srgbClr val="000000"/>
              </a:solidFill>
            </a:endParaRPr>
          </a:p>
          <a:p>
            <a:pPr marL="341313" indent="-341313" eaLnBrk="1">
              <a:spcBef>
                <a:spcPts val="800"/>
              </a:spcBef>
              <a:spcAft>
                <a:spcPct val="0"/>
              </a:spcAft>
              <a:buFont typeface="Arial" charset="0"/>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endParaRPr lang="en-GB" smtClean="0">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ChangeArrowheads="1"/>
          </p:cNvSpPr>
          <p:nvPr/>
        </p:nvSpPr>
        <p:spPr bwMode="auto">
          <a:xfrm>
            <a:off x="755650" y="49213"/>
            <a:ext cx="8567738" cy="1031875"/>
          </a:xfrm>
          <a:prstGeom prst="rect">
            <a:avLst/>
          </a:prstGeom>
          <a:noFill/>
          <a:ln w="9525">
            <a:noFill/>
            <a:round/>
            <a:headEnd/>
            <a:tailEnd/>
          </a:ln>
        </p:spPr>
        <p:txBody>
          <a:bodyPr lIns="90000" tIns="46800" rIns="90000" bIns="46800" anchor="ct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3200"/>
              <a:t>Bayesian paradigm</a:t>
            </a:r>
            <a:br>
              <a:rPr lang="en-GB" sz="3200"/>
            </a:br>
            <a:r>
              <a:rPr lang="en-GB" i="1"/>
              <a:t>Likelihood and priors</a:t>
            </a:r>
          </a:p>
        </p:txBody>
      </p:sp>
      <p:sp>
        <p:nvSpPr>
          <p:cNvPr id="23555" name="Rectangle 2"/>
          <p:cNvSpPr>
            <a:spLocks noChangeArrowheads="1"/>
          </p:cNvSpPr>
          <p:nvPr/>
        </p:nvSpPr>
        <p:spPr bwMode="auto">
          <a:xfrm>
            <a:off x="0" y="3486150"/>
            <a:ext cx="10080625" cy="1588"/>
          </a:xfrm>
          <a:prstGeom prst="rect">
            <a:avLst/>
          </a:prstGeom>
          <a:noFill/>
          <a:ln w="9525">
            <a:noFill/>
            <a:round/>
            <a:headEnd/>
            <a:tailEnd/>
          </a:ln>
        </p:spPr>
        <p:txBody>
          <a:bodyPr wrap="none" anchor="ctr"/>
          <a:lstStyle/>
          <a:p>
            <a:endParaRPr lang="en-US"/>
          </a:p>
        </p:txBody>
      </p:sp>
      <p:grpSp>
        <p:nvGrpSpPr>
          <p:cNvPr id="2" name="Group 3"/>
          <p:cNvGrpSpPr>
            <a:grpSpLocks/>
          </p:cNvGrpSpPr>
          <p:nvPr/>
        </p:nvGrpSpPr>
        <p:grpSpPr bwMode="auto">
          <a:xfrm>
            <a:off x="514350" y="3452813"/>
            <a:ext cx="2181225" cy="1460500"/>
            <a:chOff x="324" y="2175"/>
            <a:chExt cx="1374" cy="920"/>
          </a:xfrm>
        </p:grpSpPr>
        <p:sp>
          <p:nvSpPr>
            <p:cNvPr id="23584" name="Text Box 4"/>
            <p:cNvSpPr txBox="1">
              <a:spLocks noChangeArrowheads="1"/>
            </p:cNvSpPr>
            <p:nvPr/>
          </p:nvSpPr>
          <p:spPr bwMode="auto">
            <a:xfrm>
              <a:off x="324" y="2520"/>
              <a:ext cx="1374" cy="231"/>
            </a:xfrm>
            <a:prstGeom prst="rect">
              <a:avLst/>
            </a:prstGeom>
            <a:noFill/>
            <a:ln w="19080">
              <a:solidFill>
                <a:srgbClr val="A50021"/>
              </a:solidFill>
              <a:miter lim="800000"/>
              <a:headEnd/>
              <a:tailEnd/>
            </a:ln>
          </p:spPr>
          <p:txBody>
            <a:bodyPr wrap="none" lIns="90000" tIns="46800" rIns="90000" bIns="46800">
              <a:sp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solidFill>
                    <a:schemeClr val="bg2"/>
                  </a:solidFill>
                </a:rPr>
                <a:t>generative model</a:t>
              </a:r>
              <a:r>
                <a:rPr lang="en-GB">
                  <a:solidFill>
                    <a:srgbClr val="000000"/>
                  </a:solidFill>
                </a:rPr>
                <a:t> </a:t>
              </a:r>
              <a:r>
                <a:rPr lang="en-GB" i="1">
                  <a:solidFill>
                    <a:srgbClr val="000000"/>
                  </a:solidFill>
                  <a:latin typeface="Times New Roman" pitchFamily="16" charset="0"/>
                </a:rPr>
                <a:t>m</a:t>
              </a:r>
            </a:p>
          </p:txBody>
        </p:sp>
        <p:sp>
          <p:nvSpPr>
            <p:cNvPr id="23585" name="Line 5"/>
            <p:cNvSpPr>
              <a:spLocks noChangeShapeType="1"/>
            </p:cNvSpPr>
            <p:nvPr/>
          </p:nvSpPr>
          <p:spPr bwMode="auto">
            <a:xfrm>
              <a:off x="1057" y="2175"/>
              <a:ext cx="1" cy="349"/>
            </a:xfrm>
            <a:prstGeom prst="line">
              <a:avLst/>
            </a:prstGeom>
            <a:noFill/>
            <a:ln w="19080">
              <a:solidFill>
                <a:srgbClr val="A50021"/>
              </a:solidFill>
              <a:miter lim="800000"/>
              <a:headEnd/>
              <a:tailEnd/>
            </a:ln>
          </p:spPr>
          <p:txBody>
            <a:bodyPr/>
            <a:lstStyle/>
            <a:p>
              <a:endParaRPr lang="en-US"/>
            </a:p>
          </p:txBody>
        </p:sp>
        <p:sp>
          <p:nvSpPr>
            <p:cNvPr id="23586" name="Line 6"/>
            <p:cNvSpPr>
              <a:spLocks noChangeShapeType="1"/>
            </p:cNvSpPr>
            <p:nvPr/>
          </p:nvSpPr>
          <p:spPr bwMode="auto">
            <a:xfrm>
              <a:off x="1062" y="2795"/>
              <a:ext cx="1" cy="300"/>
            </a:xfrm>
            <a:prstGeom prst="line">
              <a:avLst/>
            </a:prstGeom>
            <a:noFill/>
            <a:ln w="19080">
              <a:solidFill>
                <a:srgbClr val="A50021"/>
              </a:solidFill>
              <a:miter lim="800000"/>
              <a:headEnd/>
              <a:tailEnd type="triangle" w="med" len="med"/>
            </a:ln>
          </p:spPr>
          <p:txBody>
            <a:bodyPr/>
            <a:lstStyle/>
            <a:p>
              <a:endParaRPr lang="en-US"/>
            </a:p>
          </p:txBody>
        </p:sp>
      </p:grpSp>
      <p:sp>
        <p:nvSpPr>
          <p:cNvPr id="23557" name="Rectangle 7"/>
          <p:cNvSpPr>
            <a:spLocks noChangeArrowheads="1"/>
          </p:cNvSpPr>
          <p:nvPr/>
        </p:nvSpPr>
        <p:spPr bwMode="auto">
          <a:xfrm>
            <a:off x="0" y="3238500"/>
            <a:ext cx="10080625" cy="1588"/>
          </a:xfrm>
          <a:prstGeom prst="rect">
            <a:avLst/>
          </a:prstGeom>
          <a:noFill/>
          <a:ln w="9525">
            <a:noFill/>
            <a:round/>
            <a:headEnd/>
            <a:tailEnd/>
          </a:ln>
        </p:spPr>
        <p:txBody>
          <a:bodyPr wrap="none" anchor="ctr"/>
          <a:lstStyle/>
          <a:p>
            <a:endParaRPr lang="en-US"/>
          </a:p>
        </p:txBody>
      </p:sp>
      <p:pic>
        <p:nvPicPr>
          <p:cNvPr id="24584" name="Picture 8"/>
          <p:cNvPicPr>
            <a:picLocks noChangeAspect="1" noChangeArrowheads="1"/>
          </p:cNvPicPr>
          <p:nvPr/>
        </p:nvPicPr>
        <p:blipFill>
          <a:blip r:embed="rId3" cstate="print"/>
          <a:srcRect/>
          <a:stretch>
            <a:fillRect/>
          </a:stretch>
        </p:blipFill>
        <p:spPr bwMode="auto">
          <a:xfrm>
            <a:off x="4325938" y="4578350"/>
            <a:ext cx="3971925" cy="2979738"/>
          </a:xfrm>
          <a:prstGeom prst="rect">
            <a:avLst/>
          </a:prstGeom>
          <a:solidFill>
            <a:srgbClr val="FFFFFF"/>
          </a:solidFill>
          <a:ln w="9525">
            <a:noFill/>
            <a:round/>
            <a:headEnd/>
            <a:tailEnd/>
          </a:ln>
        </p:spPr>
      </p:pic>
      <p:sp>
        <p:nvSpPr>
          <p:cNvPr id="23559" name="Rectangle 9"/>
          <p:cNvSpPr>
            <a:spLocks noChangeArrowheads="1"/>
          </p:cNvSpPr>
          <p:nvPr/>
        </p:nvSpPr>
        <p:spPr bwMode="auto">
          <a:xfrm>
            <a:off x="0" y="3348038"/>
            <a:ext cx="10080625" cy="1587"/>
          </a:xfrm>
          <a:prstGeom prst="rect">
            <a:avLst/>
          </a:prstGeom>
          <a:noFill/>
          <a:ln w="9525">
            <a:noFill/>
            <a:round/>
            <a:headEnd/>
            <a:tailEnd/>
          </a:ln>
        </p:spPr>
        <p:txBody>
          <a:bodyPr wrap="none" anchor="ctr"/>
          <a:lstStyle/>
          <a:p>
            <a:endParaRPr lang="en-US"/>
          </a:p>
        </p:txBody>
      </p:sp>
      <p:sp>
        <p:nvSpPr>
          <p:cNvPr id="23560" name="Rectangle 10"/>
          <p:cNvSpPr>
            <a:spLocks noChangeArrowheads="1"/>
          </p:cNvSpPr>
          <p:nvPr/>
        </p:nvSpPr>
        <p:spPr bwMode="auto">
          <a:xfrm>
            <a:off x="0" y="3267075"/>
            <a:ext cx="10080625" cy="1588"/>
          </a:xfrm>
          <a:prstGeom prst="rect">
            <a:avLst/>
          </a:prstGeom>
          <a:noFill/>
          <a:ln w="9525">
            <a:noFill/>
            <a:round/>
            <a:headEnd/>
            <a:tailEnd/>
          </a:ln>
        </p:spPr>
        <p:txBody>
          <a:bodyPr wrap="none" anchor="ctr"/>
          <a:lstStyle/>
          <a:p>
            <a:endParaRPr lang="en-US"/>
          </a:p>
        </p:txBody>
      </p:sp>
      <p:grpSp>
        <p:nvGrpSpPr>
          <p:cNvPr id="3" name="Group 11"/>
          <p:cNvGrpSpPr>
            <a:grpSpLocks/>
          </p:cNvGrpSpPr>
          <p:nvPr/>
        </p:nvGrpSpPr>
        <p:grpSpPr bwMode="auto">
          <a:xfrm>
            <a:off x="4092575" y="1795463"/>
            <a:ext cx="3262313" cy="595312"/>
            <a:chOff x="2578" y="1131"/>
            <a:chExt cx="2055" cy="375"/>
          </a:xfrm>
        </p:grpSpPr>
        <p:sp>
          <p:nvSpPr>
            <p:cNvPr id="23582" name="Text Box 12"/>
            <p:cNvSpPr txBox="1">
              <a:spLocks noChangeArrowheads="1"/>
            </p:cNvSpPr>
            <p:nvPr/>
          </p:nvSpPr>
          <p:spPr bwMode="auto">
            <a:xfrm>
              <a:off x="2578" y="1199"/>
              <a:ext cx="802" cy="219"/>
            </a:xfrm>
            <a:prstGeom prst="rect">
              <a:avLst/>
            </a:prstGeom>
            <a:noFill/>
            <a:ln w="9525">
              <a:noFill/>
              <a:round/>
              <a:headEnd/>
              <a:tailEnd/>
            </a:ln>
          </p:spPr>
          <p:txBody>
            <a:bodyPr wrap="none" lIns="90000" tIns="46800" rIns="90000" bIns="46800">
              <a:sp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solidFill>
                    <a:schemeClr val="bg2"/>
                  </a:solidFill>
                </a:rPr>
                <a:t>Likelihood:</a:t>
              </a:r>
            </a:p>
          </p:txBody>
        </p:sp>
        <p:pic>
          <p:nvPicPr>
            <p:cNvPr id="23583" name="Picture 13"/>
            <p:cNvPicPr>
              <a:picLocks noChangeAspect="1" noChangeArrowheads="1"/>
            </p:cNvPicPr>
            <p:nvPr/>
          </p:nvPicPr>
          <p:blipFill>
            <a:blip r:embed="rId4" cstate="print"/>
            <a:srcRect/>
            <a:stretch>
              <a:fillRect/>
            </a:stretch>
          </p:blipFill>
          <p:spPr bwMode="auto">
            <a:xfrm>
              <a:off x="3769" y="1131"/>
              <a:ext cx="864" cy="375"/>
            </a:xfrm>
            <a:prstGeom prst="rect">
              <a:avLst/>
            </a:prstGeom>
            <a:noFill/>
            <a:ln w="9525">
              <a:noFill/>
              <a:round/>
              <a:headEnd/>
              <a:tailEnd/>
            </a:ln>
          </p:spPr>
        </p:pic>
      </p:grpSp>
      <p:grpSp>
        <p:nvGrpSpPr>
          <p:cNvPr id="4" name="Group 14"/>
          <p:cNvGrpSpPr>
            <a:grpSpLocks/>
          </p:cNvGrpSpPr>
          <p:nvPr/>
        </p:nvGrpSpPr>
        <p:grpSpPr bwMode="auto">
          <a:xfrm>
            <a:off x="4111625" y="2471738"/>
            <a:ext cx="3022600" cy="646112"/>
            <a:chOff x="2590" y="1557"/>
            <a:chExt cx="1904" cy="407"/>
          </a:xfrm>
        </p:grpSpPr>
        <p:sp>
          <p:nvSpPr>
            <p:cNvPr id="23580" name="Text Box 15"/>
            <p:cNvSpPr txBox="1">
              <a:spLocks noChangeArrowheads="1"/>
            </p:cNvSpPr>
            <p:nvPr/>
          </p:nvSpPr>
          <p:spPr bwMode="auto">
            <a:xfrm>
              <a:off x="2590" y="1631"/>
              <a:ext cx="458" cy="219"/>
            </a:xfrm>
            <a:prstGeom prst="rect">
              <a:avLst/>
            </a:prstGeom>
            <a:noFill/>
            <a:ln w="9525">
              <a:noFill/>
              <a:round/>
              <a:headEnd/>
              <a:tailEnd/>
            </a:ln>
          </p:spPr>
          <p:txBody>
            <a:bodyPr wrap="none" lIns="90000" tIns="46800" rIns="90000" bIns="46800">
              <a:sp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solidFill>
                    <a:schemeClr val="bg2"/>
                  </a:solidFill>
                </a:rPr>
                <a:t>Prior:</a:t>
              </a:r>
            </a:p>
          </p:txBody>
        </p:sp>
        <p:pic>
          <p:nvPicPr>
            <p:cNvPr id="23581" name="Picture 16"/>
            <p:cNvPicPr>
              <a:picLocks noChangeAspect="1" noChangeArrowheads="1"/>
            </p:cNvPicPr>
            <p:nvPr/>
          </p:nvPicPr>
          <p:blipFill>
            <a:blip r:embed="rId5" cstate="print"/>
            <a:srcRect/>
            <a:stretch>
              <a:fillRect/>
            </a:stretch>
          </p:blipFill>
          <p:spPr bwMode="auto">
            <a:xfrm>
              <a:off x="3783" y="1557"/>
              <a:ext cx="711" cy="407"/>
            </a:xfrm>
            <a:prstGeom prst="rect">
              <a:avLst/>
            </a:prstGeom>
            <a:noFill/>
            <a:ln w="9525">
              <a:noFill/>
              <a:round/>
              <a:headEnd/>
              <a:tailEnd/>
            </a:ln>
          </p:spPr>
        </p:pic>
      </p:grpSp>
      <p:grpSp>
        <p:nvGrpSpPr>
          <p:cNvPr id="5" name="Group 17"/>
          <p:cNvGrpSpPr>
            <a:grpSpLocks/>
          </p:cNvGrpSpPr>
          <p:nvPr/>
        </p:nvGrpSpPr>
        <p:grpSpPr bwMode="auto">
          <a:xfrm>
            <a:off x="4114800" y="3382963"/>
            <a:ext cx="5662613" cy="1095375"/>
            <a:chOff x="2592" y="2131"/>
            <a:chExt cx="3567" cy="690"/>
          </a:xfrm>
        </p:grpSpPr>
        <p:sp>
          <p:nvSpPr>
            <p:cNvPr id="23578" name="Text Box 18"/>
            <p:cNvSpPr txBox="1">
              <a:spLocks noChangeArrowheads="1"/>
            </p:cNvSpPr>
            <p:nvPr/>
          </p:nvSpPr>
          <p:spPr bwMode="auto">
            <a:xfrm>
              <a:off x="2592" y="2330"/>
              <a:ext cx="916" cy="256"/>
            </a:xfrm>
            <a:prstGeom prst="rect">
              <a:avLst/>
            </a:prstGeom>
            <a:noFill/>
            <a:ln w="9525">
              <a:noFill/>
              <a:round/>
              <a:headEnd/>
              <a:tailEnd/>
            </a:ln>
          </p:spPr>
          <p:txBody>
            <a:bodyPr wrap="none" lIns="90000" tIns="46800" rIns="90000" bIns="46800">
              <a:sp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solidFill>
                    <a:srgbClr val="99CC00"/>
                  </a:solidFill>
                </a:rPr>
                <a:t>Bayes rule:</a:t>
              </a:r>
            </a:p>
          </p:txBody>
        </p:sp>
        <p:pic>
          <p:nvPicPr>
            <p:cNvPr id="23579" name="Picture 19"/>
            <p:cNvPicPr>
              <a:picLocks noChangeAspect="1" noChangeArrowheads="1"/>
            </p:cNvPicPr>
            <p:nvPr/>
          </p:nvPicPr>
          <p:blipFill>
            <a:blip r:embed="rId6" cstate="print"/>
            <a:srcRect/>
            <a:stretch>
              <a:fillRect/>
            </a:stretch>
          </p:blipFill>
          <p:spPr bwMode="auto">
            <a:xfrm>
              <a:off x="3783" y="2131"/>
              <a:ext cx="2377" cy="691"/>
            </a:xfrm>
            <a:prstGeom prst="rect">
              <a:avLst/>
            </a:prstGeom>
            <a:noFill/>
            <a:ln w="9525">
              <a:noFill/>
              <a:round/>
              <a:headEnd/>
              <a:tailEnd/>
            </a:ln>
          </p:spPr>
        </p:pic>
      </p:grpSp>
      <p:pic>
        <p:nvPicPr>
          <p:cNvPr id="23564" name="Picture 20"/>
          <p:cNvPicPr>
            <a:picLocks noChangeAspect="1" noChangeArrowheads="1"/>
          </p:cNvPicPr>
          <p:nvPr/>
        </p:nvPicPr>
        <p:blipFill>
          <a:blip r:embed="rId7" cstate="print"/>
          <a:srcRect/>
          <a:stretch>
            <a:fillRect/>
          </a:stretch>
        </p:blipFill>
        <p:spPr bwMode="auto">
          <a:xfrm>
            <a:off x="357188" y="5513388"/>
            <a:ext cx="2659062" cy="1997075"/>
          </a:xfrm>
          <a:prstGeom prst="rect">
            <a:avLst/>
          </a:prstGeom>
          <a:noFill/>
          <a:ln w="9525">
            <a:noFill/>
            <a:round/>
            <a:headEnd/>
            <a:tailEnd/>
          </a:ln>
        </p:spPr>
      </p:pic>
      <p:pic>
        <p:nvPicPr>
          <p:cNvPr id="23565" name="Picture 21"/>
          <p:cNvPicPr>
            <a:picLocks noChangeAspect="1" noChangeArrowheads="1"/>
          </p:cNvPicPr>
          <p:nvPr/>
        </p:nvPicPr>
        <p:blipFill>
          <a:blip r:embed="rId8" cstate="print"/>
          <a:srcRect/>
          <a:stretch>
            <a:fillRect/>
          </a:stretch>
        </p:blipFill>
        <p:spPr bwMode="auto">
          <a:xfrm>
            <a:off x="1533525" y="5129213"/>
            <a:ext cx="355600" cy="328612"/>
          </a:xfrm>
          <a:prstGeom prst="rect">
            <a:avLst/>
          </a:prstGeom>
          <a:noFill/>
          <a:ln w="9525">
            <a:noFill/>
            <a:round/>
            <a:headEnd/>
            <a:tailEnd/>
          </a:ln>
        </p:spPr>
      </p:pic>
      <p:grpSp>
        <p:nvGrpSpPr>
          <p:cNvPr id="6" name="Group 22"/>
          <p:cNvGrpSpPr>
            <a:grpSpLocks/>
          </p:cNvGrpSpPr>
          <p:nvPr/>
        </p:nvGrpSpPr>
        <p:grpSpPr bwMode="auto">
          <a:xfrm>
            <a:off x="419100" y="1101725"/>
            <a:ext cx="2517775" cy="2087563"/>
            <a:chOff x="264" y="694"/>
            <a:chExt cx="1586" cy="1315"/>
          </a:xfrm>
        </p:grpSpPr>
        <p:pic>
          <p:nvPicPr>
            <p:cNvPr id="23567" name="Picture 23"/>
            <p:cNvPicPr>
              <a:picLocks noChangeAspect="1" noChangeArrowheads="1"/>
            </p:cNvPicPr>
            <p:nvPr/>
          </p:nvPicPr>
          <p:blipFill>
            <a:blip r:embed="rId9" cstate="print">
              <a:lum bright="54000" contrast="-52000"/>
            </a:blip>
            <a:srcRect/>
            <a:stretch>
              <a:fillRect/>
            </a:stretch>
          </p:blipFill>
          <p:spPr bwMode="auto">
            <a:xfrm>
              <a:off x="264" y="694"/>
              <a:ext cx="1587" cy="1316"/>
            </a:xfrm>
            <a:prstGeom prst="rect">
              <a:avLst/>
            </a:prstGeom>
            <a:noFill/>
            <a:ln w="9525">
              <a:noFill/>
              <a:round/>
              <a:headEnd/>
              <a:tailEnd/>
            </a:ln>
          </p:spPr>
        </p:pic>
        <p:sp>
          <p:nvSpPr>
            <p:cNvPr id="23568" name="Oval 24"/>
            <p:cNvSpPr>
              <a:spLocks noChangeArrowheads="1"/>
            </p:cNvSpPr>
            <p:nvPr/>
          </p:nvSpPr>
          <p:spPr bwMode="auto">
            <a:xfrm>
              <a:off x="1089" y="951"/>
              <a:ext cx="249" cy="249"/>
            </a:xfrm>
            <a:prstGeom prst="ellipse">
              <a:avLst/>
            </a:prstGeom>
            <a:gradFill rotWithShape="0">
              <a:gsLst>
                <a:gs pos="0">
                  <a:srgbClr val="D4D3D4"/>
                </a:gs>
                <a:gs pos="100000">
                  <a:srgbClr val="616161"/>
                </a:gs>
              </a:gsLst>
              <a:path path="shape">
                <a:fillToRect l="50000" t="50000" r="50000" b="50000"/>
              </a:path>
            </a:gradFill>
            <a:ln w="9360">
              <a:solidFill>
                <a:srgbClr val="000000"/>
              </a:solidFill>
              <a:miter lim="800000"/>
              <a:headEnd/>
              <a:tailEnd/>
            </a:ln>
          </p:spPr>
          <p:txBody>
            <a:bodyPr wrap="none" anchor="ctr"/>
            <a:lstStyle/>
            <a:p>
              <a:endParaRPr lang="en-US"/>
            </a:p>
          </p:txBody>
        </p:sp>
        <p:sp>
          <p:nvSpPr>
            <p:cNvPr id="23569" name="Oval 25"/>
            <p:cNvSpPr>
              <a:spLocks noChangeArrowheads="1"/>
            </p:cNvSpPr>
            <p:nvPr/>
          </p:nvSpPr>
          <p:spPr bwMode="auto">
            <a:xfrm>
              <a:off x="1504" y="1325"/>
              <a:ext cx="249" cy="249"/>
            </a:xfrm>
            <a:prstGeom prst="ellipse">
              <a:avLst/>
            </a:prstGeom>
            <a:gradFill rotWithShape="0">
              <a:gsLst>
                <a:gs pos="0">
                  <a:srgbClr val="D4D3D4"/>
                </a:gs>
                <a:gs pos="100000">
                  <a:srgbClr val="616161"/>
                </a:gs>
              </a:gsLst>
              <a:path path="shape">
                <a:fillToRect l="50000" t="50000" r="50000" b="50000"/>
              </a:path>
            </a:gradFill>
            <a:ln w="9360">
              <a:solidFill>
                <a:srgbClr val="000000"/>
              </a:solidFill>
              <a:miter lim="800000"/>
              <a:headEnd/>
              <a:tailEnd/>
            </a:ln>
          </p:spPr>
          <p:txBody>
            <a:bodyPr wrap="none" anchor="ctr"/>
            <a:lstStyle/>
            <a:p>
              <a:endParaRPr lang="en-US"/>
            </a:p>
          </p:txBody>
        </p:sp>
        <p:sp>
          <p:nvSpPr>
            <p:cNvPr id="23570" name="Oval 26"/>
            <p:cNvSpPr>
              <a:spLocks noChangeArrowheads="1"/>
            </p:cNvSpPr>
            <p:nvPr/>
          </p:nvSpPr>
          <p:spPr bwMode="auto">
            <a:xfrm>
              <a:off x="1006" y="1532"/>
              <a:ext cx="249" cy="249"/>
            </a:xfrm>
            <a:prstGeom prst="ellipse">
              <a:avLst/>
            </a:prstGeom>
            <a:gradFill rotWithShape="0">
              <a:gsLst>
                <a:gs pos="0">
                  <a:srgbClr val="D4D3D4"/>
                </a:gs>
                <a:gs pos="100000">
                  <a:srgbClr val="616161"/>
                </a:gs>
              </a:gsLst>
              <a:path path="shape">
                <a:fillToRect l="50000" t="50000" r="50000" b="50000"/>
              </a:path>
            </a:gradFill>
            <a:ln w="9360">
              <a:solidFill>
                <a:srgbClr val="000000"/>
              </a:solidFill>
              <a:miter lim="800000"/>
              <a:headEnd/>
              <a:tailEnd/>
            </a:ln>
          </p:spPr>
          <p:txBody>
            <a:bodyPr wrap="none" anchor="ctr"/>
            <a:lstStyle/>
            <a:p>
              <a:endParaRPr lang="en-US"/>
            </a:p>
          </p:txBody>
        </p:sp>
        <p:sp>
          <p:nvSpPr>
            <p:cNvPr id="23571" name="Oval 27"/>
            <p:cNvSpPr>
              <a:spLocks noChangeArrowheads="1"/>
            </p:cNvSpPr>
            <p:nvPr/>
          </p:nvSpPr>
          <p:spPr bwMode="auto">
            <a:xfrm>
              <a:off x="508" y="1159"/>
              <a:ext cx="249" cy="249"/>
            </a:xfrm>
            <a:prstGeom prst="ellipse">
              <a:avLst/>
            </a:prstGeom>
            <a:gradFill rotWithShape="0">
              <a:gsLst>
                <a:gs pos="0">
                  <a:srgbClr val="D4D3D4"/>
                </a:gs>
                <a:gs pos="100000">
                  <a:srgbClr val="616161"/>
                </a:gs>
              </a:gsLst>
              <a:path path="shape">
                <a:fillToRect l="50000" t="50000" r="50000" b="50000"/>
              </a:path>
            </a:gradFill>
            <a:ln w="9360">
              <a:solidFill>
                <a:srgbClr val="000000"/>
              </a:solidFill>
              <a:miter lim="800000"/>
              <a:headEnd/>
              <a:tailEnd/>
            </a:ln>
          </p:spPr>
          <p:txBody>
            <a:bodyPr wrap="none" anchor="ctr"/>
            <a:lstStyle/>
            <a:p>
              <a:endParaRPr lang="en-US"/>
            </a:p>
          </p:txBody>
        </p:sp>
        <p:cxnSp>
          <p:nvCxnSpPr>
            <p:cNvPr id="23572" name="AutoShape 28"/>
            <p:cNvCxnSpPr>
              <a:cxnSpLocks noChangeShapeType="1"/>
              <a:stCxn id="23571" idx="0"/>
              <a:endCxn id="23568" idx="1"/>
            </p:cNvCxnSpPr>
            <p:nvPr/>
          </p:nvCxnSpPr>
          <p:spPr bwMode="auto">
            <a:xfrm flipV="1">
              <a:off x="632" y="495"/>
              <a:ext cx="171" cy="493"/>
            </a:xfrm>
            <a:prstGeom prst="curvedConnector3">
              <a:avLst>
                <a:gd name="adj1" fmla="val 50000"/>
              </a:avLst>
            </a:prstGeom>
            <a:noFill/>
            <a:ln w="9360">
              <a:solidFill>
                <a:srgbClr val="000000"/>
              </a:solidFill>
              <a:miter lim="800000"/>
              <a:headEnd/>
              <a:tailEnd type="triangle" w="med" len="med"/>
            </a:ln>
          </p:spPr>
        </p:cxnSp>
        <p:cxnSp>
          <p:nvCxnSpPr>
            <p:cNvPr id="23573" name="AutoShape 29"/>
            <p:cNvCxnSpPr>
              <a:cxnSpLocks noChangeShapeType="1"/>
              <a:stCxn id="23568" idx="3"/>
              <a:endCxn id="23571" idx="6"/>
            </p:cNvCxnSpPr>
            <p:nvPr/>
          </p:nvCxnSpPr>
          <p:spPr bwMode="auto">
            <a:xfrm flipH="1">
              <a:off x="638" y="1163"/>
              <a:ext cx="120" cy="368"/>
            </a:xfrm>
            <a:prstGeom prst="curvedConnector3">
              <a:avLst>
                <a:gd name="adj1" fmla="val 50000"/>
              </a:avLst>
            </a:prstGeom>
            <a:noFill/>
            <a:ln w="9360">
              <a:solidFill>
                <a:srgbClr val="000000"/>
              </a:solidFill>
              <a:miter lim="800000"/>
              <a:headEnd/>
              <a:tailEnd type="triangle" w="med" len="med"/>
            </a:ln>
          </p:spPr>
        </p:cxnSp>
        <p:cxnSp>
          <p:nvCxnSpPr>
            <p:cNvPr id="23574" name="AutoShape 30"/>
            <p:cNvCxnSpPr>
              <a:cxnSpLocks noChangeShapeType="1"/>
              <a:stCxn id="23570" idx="0"/>
              <a:endCxn id="23568" idx="4"/>
            </p:cNvCxnSpPr>
            <p:nvPr/>
          </p:nvCxnSpPr>
          <p:spPr bwMode="auto">
            <a:xfrm flipV="1">
              <a:off x="1129" y="1118"/>
              <a:ext cx="332" cy="83"/>
            </a:xfrm>
            <a:prstGeom prst="curvedConnector3">
              <a:avLst>
                <a:gd name="adj1" fmla="val 50000"/>
              </a:avLst>
            </a:prstGeom>
            <a:noFill/>
            <a:ln w="9360">
              <a:solidFill>
                <a:srgbClr val="000000"/>
              </a:solidFill>
              <a:miter lim="800000"/>
              <a:headEnd/>
              <a:tailEnd type="triangle" w="med" len="med"/>
            </a:ln>
          </p:spPr>
        </p:cxnSp>
        <p:cxnSp>
          <p:nvCxnSpPr>
            <p:cNvPr id="23575" name="AutoShape 31"/>
            <p:cNvCxnSpPr>
              <a:cxnSpLocks noChangeShapeType="1"/>
              <a:stCxn id="23568" idx="5"/>
              <a:endCxn id="23570" idx="7"/>
            </p:cNvCxnSpPr>
            <p:nvPr/>
          </p:nvCxnSpPr>
          <p:spPr bwMode="auto">
            <a:xfrm flipH="1">
              <a:off x="816" y="1164"/>
              <a:ext cx="405" cy="83"/>
            </a:xfrm>
            <a:prstGeom prst="curvedConnector3">
              <a:avLst>
                <a:gd name="adj1" fmla="val 50000"/>
              </a:avLst>
            </a:prstGeom>
            <a:noFill/>
            <a:ln w="9360">
              <a:solidFill>
                <a:srgbClr val="000000"/>
              </a:solidFill>
              <a:miter lim="800000"/>
              <a:headEnd/>
              <a:tailEnd type="triangle" w="med" len="med"/>
            </a:ln>
          </p:spPr>
        </p:cxnSp>
        <p:cxnSp>
          <p:nvCxnSpPr>
            <p:cNvPr id="23576" name="AutoShape 32"/>
            <p:cNvCxnSpPr>
              <a:cxnSpLocks noChangeShapeType="1"/>
              <a:stCxn id="23570" idx="6"/>
              <a:endCxn id="23569" idx="3"/>
            </p:cNvCxnSpPr>
            <p:nvPr/>
          </p:nvCxnSpPr>
          <p:spPr bwMode="auto">
            <a:xfrm flipV="1">
              <a:off x="1255" y="1537"/>
              <a:ext cx="285" cy="119"/>
            </a:xfrm>
            <a:prstGeom prst="curvedConnector3">
              <a:avLst>
                <a:gd name="adj1" fmla="val 50000"/>
              </a:avLst>
            </a:prstGeom>
            <a:noFill/>
            <a:ln w="9360">
              <a:solidFill>
                <a:srgbClr val="000000"/>
              </a:solidFill>
              <a:miter lim="800000"/>
              <a:headEnd/>
              <a:tailEnd type="triangle" w="med" len="med"/>
            </a:ln>
          </p:spPr>
        </p:cxnSp>
        <p:cxnSp>
          <p:nvCxnSpPr>
            <p:cNvPr id="23577" name="AutoShape 33"/>
            <p:cNvCxnSpPr>
              <a:cxnSpLocks noChangeShapeType="1"/>
              <a:stCxn id="23569" idx="4"/>
              <a:endCxn id="23570" idx="5"/>
            </p:cNvCxnSpPr>
            <p:nvPr/>
          </p:nvCxnSpPr>
          <p:spPr bwMode="auto">
            <a:xfrm flipH="1">
              <a:off x="1050" y="1574"/>
              <a:ext cx="171" cy="410"/>
            </a:xfrm>
            <a:prstGeom prst="curvedConnector3">
              <a:avLst>
                <a:gd name="adj1" fmla="val 50000"/>
              </a:avLst>
            </a:prstGeom>
            <a:noFill/>
            <a:ln w="9360">
              <a:solidFill>
                <a:srgbClr val="000000"/>
              </a:solidFill>
              <a:miter lim="800000"/>
              <a:headEnd/>
              <a:tailEnd type="triangle" w="med" len="med"/>
            </a:ln>
          </p:spPr>
        </p:cxn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additive="repl">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additive="repl">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additive="repl">
                                        <p:cTn id="26" dur="1" fill="hold">
                                          <p:stCondLst>
                                            <p:cond delay="0"/>
                                          </p:stCondLst>
                                        </p:cTn>
                                        <p:tgtEl>
                                          <p:spTgt spid="245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a:xfrm>
            <a:off x="503238" y="301625"/>
            <a:ext cx="9072562" cy="1260475"/>
          </a:xfrm>
        </p:spPr>
        <p:txBody>
          <a:bodyPr lIns="90000" tIns="46800" rIns="90000" bIns="46800"/>
          <a:lstStyle/>
          <a:p>
            <a:pPr eaLnBrk="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4000" smtClean="0"/>
              <a:t>Hierarchical Models</a:t>
            </a:r>
          </a:p>
        </p:txBody>
      </p:sp>
      <p:sp>
        <p:nvSpPr>
          <p:cNvPr id="24579" name="Rectangle 2"/>
          <p:cNvSpPr>
            <a:spLocks noGrp="1" noChangeArrowheads="1"/>
          </p:cNvSpPr>
          <p:nvPr>
            <p:ph type="body" idx="1"/>
          </p:nvPr>
        </p:nvSpPr>
        <p:spPr>
          <a:xfrm>
            <a:off x="515938" y="1874838"/>
            <a:ext cx="7869237" cy="4989512"/>
          </a:xfrm>
        </p:spPr>
        <p:txBody>
          <a:bodyPr lIns="90000" tIns="46800" rIns="90000" bIns="46800"/>
          <a:lstStyle/>
          <a:p>
            <a:pPr marL="341313" indent="-341313" eaLnBrk="1">
              <a:spcBef>
                <a:spcPts val="500"/>
              </a:spcBef>
              <a:spcAft>
                <a:spcPct val="0"/>
              </a:spcAft>
              <a:buFont typeface="Arial" charset="0"/>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solidFill>
                  <a:schemeClr val="bg2"/>
                </a:solidFill>
              </a:rPr>
              <a:t>Levels of Analysis</a:t>
            </a:r>
          </a:p>
          <a:p>
            <a:pPr marL="341313" indent="-341313" eaLnBrk="1">
              <a:spcBef>
                <a:spcPts val="500"/>
              </a:spcBef>
              <a:spcAft>
                <a:spcPct val="0"/>
              </a:spcAft>
              <a:buFont typeface="Arial" charset="0"/>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solidFill>
                  <a:schemeClr val="bg2"/>
                </a:solidFill>
              </a:rPr>
              <a:t>Even though we cannot measure at every level, but we can place priors on what we think might be going on at each level.</a:t>
            </a:r>
          </a:p>
          <a:p>
            <a:pPr marL="341313" indent="-341313" eaLnBrk="1">
              <a:spcBef>
                <a:spcPts val="500"/>
              </a:spcBef>
              <a:spcAft>
                <a:spcPct val="0"/>
              </a:spcAft>
              <a:buFont typeface="Arial" charset="0"/>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solidFill>
                  <a:schemeClr val="bg2"/>
                </a:solidFill>
              </a:rPr>
              <a:t>Use Empirical Bayes assumptions</a:t>
            </a:r>
          </a:p>
          <a:p>
            <a:pPr marL="341313" indent="-341313" eaLnBrk="1">
              <a:spcBef>
                <a:spcPts val="500"/>
              </a:spcBef>
              <a:spcAft>
                <a:spcPct val="0"/>
              </a:spcAft>
              <a:buFont typeface="Arial" charset="0"/>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solidFill>
                  <a:schemeClr val="bg2"/>
                </a:solidFill>
              </a:rPr>
              <a:t>We can then compare models at each level to determine what best fits our data at each level from a single neurotransmitter, all the way up to a cognitive network.</a:t>
            </a:r>
          </a:p>
          <a:p>
            <a:pPr marL="341313" indent="-341313" eaLnBrk="1">
              <a:spcBef>
                <a:spcPts val="500"/>
              </a:spcBef>
              <a:spcAft>
                <a:spcPct val="0"/>
              </a:spcAft>
              <a:buClrTx/>
              <a:buSzTx/>
              <a:buFontTx/>
              <a:buNone/>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000" smtClean="0">
              <a:solidFill>
                <a:schemeClr val="bg2"/>
              </a:solidFill>
            </a:endParaRPr>
          </a:p>
        </p:txBody>
      </p:sp>
      <p:pic>
        <p:nvPicPr>
          <p:cNvPr id="24580" name="Picture 3"/>
          <p:cNvPicPr>
            <a:picLocks noChangeAspect="1" noChangeArrowheads="1"/>
          </p:cNvPicPr>
          <p:nvPr/>
        </p:nvPicPr>
        <p:blipFill>
          <a:blip r:embed="rId3" cstate="print"/>
          <a:srcRect/>
          <a:stretch>
            <a:fillRect/>
          </a:stretch>
        </p:blipFill>
        <p:spPr bwMode="auto">
          <a:xfrm>
            <a:off x="8451850" y="3463925"/>
            <a:ext cx="1481138" cy="3333750"/>
          </a:xfrm>
          <a:prstGeom prst="rect">
            <a:avLst/>
          </a:prstGeom>
          <a:noFill/>
          <a:ln w="9525">
            <a:noFill/>
            <a:round/>
            <a:headEnd/>
            <a:tailEnd/>
          </a:ln>
        </p:spPr>
      </p:pic>
      <p:sp>
        <p:nvSpPr>
          <p:cNvPr id="24581" name="Text Box 4"/>
          <p:cNvSpPr txBox="1">
            <a:spLocks noChangeArrowheads="1"/>
          </p:cNvSpPr>
          <p:nvPr/>
        </p:nvSpPr>
        <p:spPr bwMode="auto">
          <a:xfrm>
            <a:off x="6945313" y="6002338"/>
            <a:ext cx="1111250" cy="473075"/>
          </a:xfrm>
          <a:prstGeom prst="rect">
            <a:avLst/>
          </a:prstGeom>
          <a:noFill/>
          <a:ln w="9525">
            <a:noFill/>
            <a:round/>
            <a:headEnd/>
            <a:tailEnd/>
          </a:ln>
        </p:spPr>
        <p:txBody>
          <a:bodyPr lIns="90000" tIns="46800" rIns="90000" bIns="46800">
            <a:spAutoFit/>
          </a:bodyPr>
          <a:lstStyle/>
          <a:p>
            <a:pPr>
              <a:spcBef>
                <a:spcPts val="563"/>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900">
                <a:solidFill>
                  <a:schemeClr val="bg2"/>
                </a:solidFill>
              </a:rPr>
              <a:t>(Churchland and Sejnowski, 1988; Science)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5602" name="Rectangle 1"/>
          <p:cNvSpPr>
            <a:spLocks noChangeArrowheads="1"/>
          </p:cNvSpPr>
          <p:nvPr/>
        </p:nvSpPr>
        <p:spPr bwMode="auto">
          <a:xfrm>
            <a:off x="595313" y="98425"/>
            <a:ext cx="8567737" cy="1031875"/>
          </a:xfrm>
          <a:prstGeom prst="rect">
            <a:avLst/>
          </a:prstGeom>
          <a:noFill/>
          <a:ln w="9525">
            <a:noFill/>
            <a:round/>
            <a:headEnd/>
            <a:tailEnd/>
          </a:ln>
        </p:spPr>
        <p:txBody>
          <a:bodyPr lIns="90000" tIns="46800" rIns="90000" bIns="46800" anchor="ct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3200">
                <a:solidFill>
                  <a:srgbClr val="FFFFFF"/>
                </a:solidFill>
              </a:rPr>
              <a:t>Hierarchical models</a:t>
            </a:r>
            <a:endParaRPr lang="en-GB">
              <a:solidFill>
                <a:srgbClr val="FFFFFF"/>
              </a:solidFill>
            </a:endParaRPr>
          </a:p>
        </p:txBody>
      </p:sp>
      <p:grpSp>
        <p:nvGrpSpPr>
          <p:cNvPr id="2" name="Group 2"/>
          <p:cNvGrpSpPr>
            <a:grpSpLocks/>
          </p:cNvGrpSpPr>
          <p:nvPr/>
        </p:nvGrpSpPr>
        <p:grpSpPr bwMode="auto">
          <a:xfrm>
            <a:off x="6711950" y="1636713"/>
            <a:ext cx="1227138" cy="5338762"/>
            <a:chOff x="4228" y="1031"/>
            <a:chExt cx="773" cy="3363"/>
          </a:xfrm>
        </p:grpSpPr>
        <p:sp>
          <p:nvSpPr>
            <p:cNvPr id="25630" name="Line 3"/>
            <p:cNvSpPr>
              <a:spLocks noChangeShapeType="1"/>
            </p:cNvSpPr>
            <p:nvPr/>
          </p:nvSpPr>
          <p:spPr bwMode="auto">
            <a:xfrm flipV="1">
              <a:off x="4608" y="1294"/>
              <a:ext cx="1" cy="3102"/>
            </a:xfrm>
            <a:prstGeom prst="line">
              <a:avLst/>
            </a:prstGeom>
            <a:noFill/>
            <a:ln w="38160">
              <a:solidFill>
                <a:srgbClr val="A50021"/>
              </a:solidFill>
              <a:miter lim="800000"/>
              <a:headEnd/>
              <a:tailEnd type="triangle" w="med" len="med"/>
            </a:ln>
          </p:spPr>
          <p:txBody>
            <a:bodyPr/>
            <a:lstStyle/>
            <a:p>
              <a:endParaRPr lang="en-US"/>
            </a:p>
          </p:txBody>
        </p:sp>
        <p:sp>
          <p:nvSpPr>
            <p:cNvPr id="25631" name="Text Box 4"/>
            <p:cNvSpPr txBox="1">
              <a:spLocks noChangeArrowheads="1"/>
            </p:cNvSpPr>
            <p:nvPr/>
          </p:nvSpPr>
          <p:spPr bwMode="auto">
            <a:xfrm>
              <a:off x="4228" y="1031"/>
              <a:ext cx="774" cy="256"/>
            </a:xfrm>
            <a:prstGeom prst="rect">
              <a:avLst/>
            </a:prstGeom>
            <a:noFill/>
            <a:ln w="9525">
              <a:noFill/>
              <a:round/>
              <a:headEnd/>
              <a:tailEnd/>
            </a:ln>
          </p:spPr>
          <p:txBody>
            <a:bodyPr wrap="none" lIns="90000" tIns="46800" rIns="90000" bIns="46800">
              <a:sp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solidFill>
                    <a:srgbClr val="A50021"/>
                  </a:solidFill>
                  <a:cs typeface="Times New Roman" pitchFamily="16" charset="0"/>
                </a:rPr>
                <a:t>hierarchy</a:t>
              </a:r>
            </a:p>
          </p:txBody>
        </p:sp>
      </p:grpSp>
      <p:grpSp>
        <p:nvGrpSpPr>
          <p:cNvPr id="3" name="Group 5"/>
          <p:cNvGrpSpPr>
            <a:grpSpLocks/>
          </p:cNvGrpSpPr>
          <p:nvPr/>
        </p:nvGrpSpPr>
        <p:grpSpPr bwMode="auto">
          <a:xfrm>
            <a:off x="8066088" y="2082800"/>
            <a:ext cx="1171575" cy="5280025"/>
            <a:chOff x="5081" y="1312"/>
            <a:chExt cx="738" cy="3326"/>
          </a:xfrm>
        </p:grpSpPr>
        <p:sp>
          <p:nvSpPr>
            <p:cNvPr id="25628" name="Line 6"/>
            <p:cNvSpPr>
              <a:spLocks noChangeShapeType="1"/>
            </p:cNvSpPr>
            <p:nvPr/>
          </p:nvSpPr>
          <p:spPr bwMode="auto">
            <a:xfrm>
              <a:off x="5452" y="1312"/>
              <a:ext cx="1" cy="3100"/>
            </a:xfrm>
            <a:prstGeom prst="line">
              <a:avLst/>
            </a:prstGeom>
            <a:noFill/>
            <a:ln w="38160">
              <a:solidFill>
                <a:srgbClr val="A50021"/>
              </a:solidFill>
              <a:miter lim="800000"/>
              <a:headEnd/>
              <a:tailEnd type="triangle" w="med" len="med"/>
            </a:ln>
          </p:spPr>
          <p:txBody>
            <a:bodyPr/>
            <a:lstStyle/>
            <a:p>
              <a:endParaRPr lang="en-US"/>
            </a:p>
          </p:txBody>
        </p:sp>
        <p:sp>
          <p:nvSpPr>
            <p:cNvPr id="25629" name="Text Box 7"/>
            <p:cNvSpPr txBox="1">
              <a:spLocks noChangeArrowheads="1"/>
            </p:cNvSpPr>
            <p:nvPr/>
          </p:nvSpPr>
          <p:spPr bwMode="auto">
            <a:xfrm>
              <a:off x="5081" y="4383"/>
              <a:ext cx="739" cy="256"/>
            </a:xfrm>
            <a:prstGeom prst="rect">
              <a:avLst/>
            </a:prstGeom>
            <a:noFill/>
            <a:ln w="9525">
              <a:noFill/>
              <a:round/>
              <a:headEnd/>
              <a:tailEnd/>
            </a:ln>
          </p:spPr>
          <p:txBody>
            <a:bodyPr wrap="none" lIns="90000" tIns="46800" rIns="90000" bIns="46800">
              <a:sp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solidFill>
                    <a:srgbClr val="A50021"/>
                  </a:solidFill>
                  <a:cs typeface="Times New Roman" pitchFamily="16" charset="0"/>
                </a:rPr>
                <a:t>causality</a:t>
              </a:r>
            </a:p>
          </p:txBody>
        </p:sp>
      </p:grpSp>
      <p:grpSp>
        <p:nvGrpSpPr>
          <p:cNvPr id="4" name="Group 8"/>
          <p:cNvGrpSpPr>
            <a:grpSpLocks/>
          </p:cNvGrpSpPr>
          <p:nvPr/>
        </p:nvGrpSpPr>
        <p:grpSpPr bwMode="auto">
          <a:xfrm>
            <a:off x="673100" y="5287963"/>
            <a:ext cx="2659063" cy="1995487"/>
            <a:chOff x="424" y="3331"/>
            <a:chExt cx="1675" cy="1257"/>
          </a:xfrm>
        </p:grpSpPr>
        <p:pic>
          <p:nvPicPr>
            <p:cNvPr id="25626" name="Picture 9"/>
            <p:cNvPicPr>
              <a:picLocks noChangeAspect="1" noChangeArrowheads="1"/>
            </p:cNvPicPr>
            <p:nvPr/>
          </p:nvPicPr>
          <p:blipFill>
            <a:blip r:embed="rId4" cstate="print"/>
            <a:srcRect/>
            <a:stretch>
              <a:fillRect/>
            </a:stretch>
          </p:blipFill>
          <p:spPr bwMode="auto">
            <a:xfrm>
              <a:off x="424" y="3331"/>
              <a:ext cx="1676" cy="1258"/>
            </a:xfrm>
            <a:prstGeom prst="rect">
              <a:avLst/>
            </a:prstGeom>
            <a:noFill/>
            <a:ln w="9525">
              <a:noFill/>
              <a:round/>
              <a:headEnd/>
              <a:tailEnd/>
            </a:ln>
          </p:spPr>
        </p:pic>
        <p:pic>
          <p:nvPicPr>
            <p:cNvPr id="25627" name="Picture 10"/>
            <p:cNvPicPr>
              <a:picLocks noChangeAspect="1" noChangeArrowheads="1"/>
            </p:cNvPicPr>
            <p:nvPr/>
          </p:nvPicPr>
          <p:blipFill>
            <a:blip r:embed="rId5" cstate="print"/>
            <a:srcRect/>
            <a:stretch>
              <a:fillRect/>
            </a:stretch>
          </p:blipFill>
          <p:spPr bwMode="auto">
            <a:xfrm>
              <a:off x="745" y="3489"/>
              <a:ext cx="224" cy="219"/>
            </a:xfrm>
            <a:prstGeom prst="rect">
              <a:avLst/>
            </a:prstGeom>
            <a:noFill/>
            <a:ln w="9525">
              <a:noFill/>
              <a:round/>
              <a:headEnd/>
              <a:tailEnd/>
            </a:ln>
          </p:spPr>
        </p:pic>
      </p:grpSp>
      <p:grpSp>
        <p:nvGrpSpPr>
          <p:cNvPr id="5" name="Group 11"/>
          <p:cNvGrpSpPr>
            <a:grpSpLocks/>
          </p:cNvGrpSpPr>
          <p:nvPr/>
        </p:nvGrpSpPr>
        <p:grpSpPr bwMode="auto">
          <a:xfrm>
            <a:off x="1149350" y="1557338"/>
            <a:ext cx="1435100" cy="1028700"/>
            <a:chOff x="724" y="981"/>
            <a:chExt cx="904" cy="648"/>
          </a:xfrm>
        </p:grpSpPr>
        <p:pic>
          <p:nvPicPr>
            <p:cNvPr id="25624" name="Picture 12"/>
            <p:cNvPicPr>
              <a:picLocks noChangeAspect="1" noChangeArrowheads="1"/>
            </p:cNvPicPr>
            <p:nvPr/>
          </p:nvPicPr>
          <p:blipFill>
            <a:blip r:embed="rId6" cstate="print"/>
            <a:srcRect/>
            <a:stretch>
              <a:fillRect/>
            </a:stretch>
          </p:blipFill>
          <p:spPr bwMode="auto">
            <a:xfrm>
              <a:off x="980" y="981"/>
              <a:ext cx="649" cy="649"/>
            </a:xfrm>
            <a:prstGeom prst="rect">
              <a:avLst/>
            </a:prstGeom>
            <a:noFill/>
            <a:ln w="9525">
              <a:noFill/>
              <a:round/>
              <a:headEnd/>
              <a:tailEnd/>
            </a:ln>
          </p:spPr>
        </p:pic>
        <p:pic>
          <p:nvPicPr>
            <p:cNvPr id="25625" name="Picture 13"/>
            <p:cNvPicPr>
              <a:picLocks noChangeAspect="1" noChangeArrowheads="1"/>
            </p:cNvPicPr>
            <p:nvPr/>
          </p:nvPicPr>
          <p:blipFill>
            <a:blip r:embed="rId7" cstate="print"/>
            <a:srcRect/>
            <a:stretch>
              <a:fillRect/>
            </a:stretch>
          </p:blipFill>
          <p:spPr bwMode="auto">
            <a:xfrm>
              <a:off x="724" y="1163"/>
              <a:ext cx="198" cy="277"/>
            </a:xfrm>
            <a:prstGeom prst="rect">
              <a:avLst/>
            </a:prstGeom>
            <a:noFill/>
            <a:ln w="9525">
              <a:noFill/>
              <a:round/>
              <a:headEnd/>
              <a:tailEnd/>
            </a:ln>
          </p:spPr>
        </p:pic>
      </p:grpSp>
      <p:pic>
        <p:nvPicPr>
          <p:cNvPr id="26638" name="Picture 14"/>
          <p:cNvPicPr>
            <a:picLocks noChangeAspect="1" noChangeArrowheads="1"/>
          </p:cNvPicPr>
          <p:nvPr/>
        </p:nvPicPr>
        <p:blipFill>
          <a:blip r:embed="rId8" cstate="print"/>
          <a:srcRect/>
          <a:stretch>
            <a:fillRect/>
          </a:stretch>
        </p:blipFill>
        <p:spPr bwMode="auto">
          <a:xfrm>
            <a:off x="4244975" y="6002338"/>
            <a:ext cx="1454150" cy="625475"/>
          </a:xfrm>
          <a:prstGeom prst="rect">
            <a:avLst/>
          </a:prstGeom>
          <a:noFill/>
          <a:ln w="9525">
            <a:noFill/>
            <a:round/>
            <a:headEnd/>
            <a:tailEnd/>
          </a:ln>
        </p:spPr>
      </p:pic>
      <p:pic>
        <p:nvPicPr>
          <p:cNvPr id="26639" name="Picture 15"/>
          <p:cNvPicPr>
            <a:picLocks noChangeAspect="1" noChangeArrowheads="1"/>
          </p:cNvPicPr>
          <p:nvPr/>
        </p:nvPicPr>
        <p:blipFill>
          <a:blip r:embed="rId9" cstate="print"/>
          <a:srcRect/>
          <a:stretch>
            <a:fillRect/>
          </a:stretch>
        </p:blipFill>
        <p:spPr bwMode="auto">
          <a:xfrm>
            <a:off x="4325938" y="3859213"/>
            <a:ext cx="1495425" cy="584200"/>
          </a:xfrm>
          <a:prstGeom prst="rect">
            <a:avLst/>
          </a:prstGeom>
          <a:noFill/>
          <a:ln w="9525">
            <a:noFill/>
            <a:round/>
            <a:headEnd/>
            <a:tailEnd/>
          </a:ln>
        </p:spPr>
      </p:pic>
      <p:pic>
        <p:nvPicPr>
          <p:cNvPr id="26640" name="Picture 16"/>
          <p:cNvPicPr>
            <a:picLocks noChangeAspect="1" noChangeArrowheads="1"/>
          </p:cNvPicPr>
          <p:nvPr/>
        </p:nvPicPr>
        <p:blipFill>
          <a:blip r:embed="rId10" cstate="print"/>
          <a:srcRect/>
          <a:stretch>
            <a:fillRect/>
          </a:stretch>
        </p:blipFill>
        <p:spPr bwMode="auto">
          <a:xfrm>
            <a:off x="4006850" y="1795463"/>
            <a:ext cx="1617663" cy="614362"/>
          </a:xfrm>
          <a:prstGeom prst="rect">
            <a:avLst/>
          </a:prstGeom>
          <a:noFill/>
          <a:ln w="9525">
            <a:noFill/>
            <a:round/>
            <a:headEnd/>
            <a:tailEnd/>
          </a:ln>
        </p:spPr>
      </p:pic>
      <p:grpSp>
        <p:nvGrpSpPr>
          <p:cNvPr id="6" name="Group 17"/>
          <p:cNvGrpSpPr>
            <a:grpSpLocks/>
          </p:cNvGrpSpPr>
          <p:nvPr/>
        </p:nvGrpSpPr>
        <p:grpSpPr bwMode="auto">
          <a:xfrm>
            <a:off x="1014413" y="3071813"/>
            <a:ext cx="2517775" cy="2098675"/>
            <a:chOff x="639" y="1935"/>
            <a:chExt cx="1586" cy="1322"/>
          </a:xfrm>
        </p:grpSpPr>
        <p:grpSp>
          <p:nvGrpSpPr>
            <p:cNvPr id="25611" name="Group 18"/>
            <p:cNvGrpSpPr>
              <a:grpSpLocks/>
            </p:cNvGrpSpPr>
            <p:nvPr/>
          </p:nvGrpSpPr>
          <p:grpSpPr bwMode="auto">
            <a:xfrm>
              <a:off x="639" y="1942"/>
              <a:ext cx="1586" cy="1315"/>
              <a:chOff x="639" y="1942"/>
              <a:chExt cx="1586" cy="1315"/>
            </a:xfrm>
          </p:grpSpPr>
          <p:pic>
            <p:nvPicPr>
              <p:cNvPr id="25613" name="Picture 19"/>
              <p:cNvPicPr>
                <a:picLocks noChangeAspect="1" noChangeArrowheads="1"/>
              </p:cNvPicPr>
              <p:nvPr/>
            </p:nvPicPr>
            <p:blipFill>
              <a:blip r:embed="rId11" cstate="print">
                <a:lum bright="54000" contrast="-52000"/>
              </a:blip>
              <a:srcRect/>
              <a:stretch>
                <a:fillRect/>
              </a:stretch>
            </p:blipFill>
            <p:spPr bwMode="auto">
              <a:xfrm>
                <a:off x="639" y="1942"/>
                <a:ext cx="1587" cy="1316"/>
              </a:xfrm>
              <a:prstGeom prst="rect">
                <a:avLst/>
              </a:prstGeom>
              <a:noFill/>
              <a:ln w="9525">
                <a:noFill/>
                <a:round/>
                <a:headEnd/>
                <a:tailEnd/>
              </a:ln>
            </p:spPr>
          </p:pic>
          <p:sp>
            <p:nvSpPr>
              <p:cNvPr id="25614" name="Oval 20"/>
              <p:cNvSpPr>
                <a:spLocks noChangeArrowheads="1"/>
              </p:cNvSpPr>
              <p:nvPr/>
            </p:nvSpPr>
            <p:spPr bwMode="auto">
              <a:xfrm>
                <a:off x="1464" y="2199"/>
                <a:ext cx="249" cy="249"/>
              </a:xfrm>
              <a:prstGeom prst="ellipse">
                <a:avLst/>
              </a:prstGeom>
              <a:gradFill rotWithShape="0">
                <a:gsLst>
                  <a:gs pos="0">
                    <a:srgbClr val="D4D3D4"/>
                  </a:gs>
                  <a:gs pos="100000">
                    <a:srgbClr val="616161"/>
                  </a:gs>
                </a:gsLst>
                <a:path path="shape">
                  <a:fillToRect l="50000" t="50000" r="50000" b="50000"/>
                </a:path>
              </a:gradFill>
              <a:ln w="9360">
                <a:solidFill>
                  <a:srgbClr val="000000"/>
                </a:solidFill>
                <a:miter lim="800000"/>
                <a:headEnd/>
                <a:tailEnd/>
              </a:ln>
            </p:spPr>
            <p:txBody>
              <a:bodyPr wrap="none" anchor="ctr"/>
              <a:lstStyle/>
              <a:p>
                <a:endParaRPr lang="en-US"/>
              </a:p>
            </p:txBody>
          </p:sp>
          <p:sp>
            <p:nvSpPr>
              <p:cNvPr id="25615" name="Oval 21"/>
              <p:cNvSpPr>
                <a:spLocks noChangeArrowheads="1"/>
              </p:cNvSpPr>
              <p:nvPr/>
            </p:nvSpPr>
            <p:spPr bwMode="auto">
              <a:xfrm>
                <a:off x="1879" y="2572"/>
                <a:ext cx="249" cy="249"/>
              </a:xfrm>
              <a:prstGeom prst="ellipse">
                <a:avLst/>
              </a:prstGeom>
              <a:gradFill rotWithShape="0">
                <a:gsLst>
                  <a:gs pos="0">
                    <a:srgbClr val="D4D3D4"/>
                  </a:gs>
                  <a:gs pos="100000">
                    <a:srgbClr val="616161"/>
                  </a:gs>
                </a:gsLst>
                <a:path path="shape">
                  <a:fillToRect l="50000" t="50000" r="50000" b="50000"/>
                </a:path>
              </a:gradFill>
              <a:ln w="9360">
                <a:solidFill>
                  <a:srgbClr val="000000"/>
                </a:solidFill>
                <a:miter lim="800000"/>
                <a:headEnd/>
                <a:tailEnd/>
              </a:ln>
            </p:spPr>
            <p:txBody>
              <a:bodyPr wrap="none" anchor="ctr"/>
              <a:lstStyle/>
              <a:p>
                <a:endParaRPr lang="en-US"/>
              </a:p>
            </p:txBody>
          </p:sp>
          <p:sp>
            <p:nvSpPr>
              <p:cNvPr id="25616" name="Oval 22"/>
              <p:cNvSpPr>
                <a:spLocks noChangeArrowheads="1"/>
              </p:cNvSpPr>
              <p:nvPr/>
            </p:nvSpPr>
            <p:spPr bwMode="auto">
              <a:xfrm>
                <a:off x="1381" y="2780"/>
                <a:ext cx="249" cy="249"/>
              </a:xfrm>
              <a:prstGeom prst="ellipse">
                <a:avLst/>
              </a:prstGeom>
              <a:gradFill rotWithShape="0">
                <a:gsLst>
                  <a:gs pos="0">
                    <a:srgbClr val="D4D3D4"/>
                  </a:gs>
                  <a:gs pos="100000">
                    <a:srgbClr val="616161"/>
                  </a:gs>
                </a:gsLst>
                <a:path path="shape">
                  <a:fillToRect l="50000" t="50000" r="50000" b="50000"/>
                </a:path>
              </a:gradFill>
              <a:ln w="9360">
                <a:solidFill>
                  <a:srgbClr val="000000"/>
                </a:solidFill>
                <a:miter lim="800000"/>
                <a:headEnd/>
                <a:tailEnd/>
              </a:ln>
            </p:spPr>
            <p:txBody>
              <a:bodyPr wrap="none" anchor="ctr"/>
              <a:lstStyle/>
              <a:p>
                <a:endParaRPr lang="en-US"/>
              </a:p>
            </p:txBody>
          </p:sp>
          <p:sp>
            <p:nvSpPr>
              <p:cNvPr id="25617" name="Oval 23"/>
              <p:cNvSpPr>
                <a:spLocks noChangeArrowheads="1"/>
              </p:cNvSpPr>
              <p:nvPr/>
            </p:nvSpPr>
            <p:spPr bwMode="auto">
              <a:xfrm>
                <a:off x="883" y="2407"/>
                <a:ext cx="249" cy="249"/>
              </a:xfrm>
              <a:prstGeom prst="ellipse">
                <a:avLst/>
              </a:prstGeom>
              <a:gradFill rotWithShape="0">
                <a:gsLst>
                  <a:gs pos="0">
                    <a:srgbClr val="D4D3D4"/>
                  </a:gs>
                  <a:gs pos="100000">
                    <a:srgbClr val="616161"/>
                  </a:gs>
                </a:gsLst>
                <a:path path="shape">
                  <a:fillToRect l="50000" t="50000" r="50000" b="50000"/>
                </a:path>
              </a:gradFill>
              <a:ln w="9360">
                <a:solidFill>
                  <a:srgbClr val="000000"/>
                </a:solidFill>
                <a:miter lim="800000"/>
                <a:headEnd/>
                <a:tailEnd/>
              </a:ln>
            </p:spPr>
            <p:txBody>
              <a:bodyPr wrap="none" anchor="ctr"/>
              <a:lstStyle/>
              <a:p>
                <a:endParaRPr lang="en-US"/>
              </a:p>
            </p:txBody>
          </p:sp>
          <p:cxnSp>
            <p:nvCxnSpPr>
              <p:cNvPr id="25618" name="AutoShape 24"/>
              <p:cNvCxnSpPr>
                <a:cxnSpLocks noChangeShapeType="1"/>
                <a:stCxn id="25617" idx="0"/>
                <a:endCxn id="25614" idx="1"/>
              </p:cNvCxnSpPr>
              <p:nvPr/>
            </p:nvCxnSpPr>
            <p:spPr bwMode="auto">
              <a:xfrm flipV="1">
                <a:off x="1007" y="1743"/>
                <a:ext cx="171" cy="493"/>
              </a:xfrm>
              <a:prstGeom prst="curvedConnector3">
                <a:avLst>
                  <a:gd name="adj1" fmla="val 50000"/>
                </a:avLst>
              </a:prstGeom>
              <a:noFill/>
              <a:ln w="9360">
                <a:solidFill>
                  <a:srgbClr val="000000"/>
                </a:solidFill>
                <a:miter lim="800000"/>
                <a:headEnd/>
                <a:tailEnd type="triangle" w="med" len="med"/>
              </a:ln>
            </p:spPr>
          </p:cxnSp>
          <p:cxnSp>
            <p:nvCxnSpPr>
              <p:cNvPr id="25619" name="AutoShape 25"/>
              <p:cNvCxnSpPr>
                <a:cxnSpLocks noChangeShapeType="1"/>
                <a:stCxn id="25614" idx="3"/>
                <a:endCxn id="25617" idx="6"/>
              </p:cNvCxnSpPr>
              <p:nvPr/>
            </p:nvCxnSpPr>
            <p:spPr bwMode="auto">
              <a:xfrm flipH="1">
                <a:off x="1013" y="2411"/>
                <a:ext cx="120" cy="368"/>
              </a:xfrm>
              <a:prstGeom prst="curvedConnector3">
                <a:avLst>
                  <a:gd name="adj1" fmla="val 50000"/>
                </a:avLst>
              </a:prstGeom>
              <a:noFill/>
              <a:ln w="9360">
                <a:solidFill>
                  <a:srgbClr val="000000"/>
                </a:solidFill>
                <a:miter lim="800000"/>
                <a:headEnd/>
                <a:tailEnd type="triangle" w="med" len="med"/>
              </a:ln>
            </p:spPr>
          </p:cxnSp>
          <p:cxnSp>
            <p:nvCxnSpPr>
              <p:cNvPr id="25620" name="AutoShape 26"/>
              <p:cNvCxnSpPr>
                <a:cxnSpLocks noChangeShapeType="1"/>
                <a:stCxn id="25616" idx="0"/>
                <a:endCxn id="25614" idx="4"/>
              </p:cNvCxnSpPr>
              <p:nvPr/>
            </p:nvCxnSpPr>
            <p:spPr bwMode="auto">
              <a:xfrm flipV="1">
                <a:off x="1504" y="2366"/>
                <a:ext cx="332" cy="83"/>
              </a:xfrm>
              <a:prstGeom prst="curvedConnector3">
                <a:avLst>
                  <a:gd name="adj1" fmla="val 50000"/>
                </a:avLst>
              </a:prstGeom>
              <a:noFill/>
              <a:ln w="9360">
                <a:solidFill>
                  <a:srgbClr val="000000"/>
                </a:solidFill>
                <a:miter lim="800000"/>
                <a:headEnd/>
                <a:tailEnd type="triangle" w="med" len="med"/>
              </a:ln>
            </p:spPr>
          </p:cxnSp>
          <p:cxnSp>
            <p:nvCxnSpPr>
              <p:cNvPr id="25621" name="AutoShape 27"/>
              <p:cNvCxnSpPr>
                <a:cxnSpLocks noChangeShapeType="1"/>
                <a:stCxn id="25614" idx="5"/>
                <a:endCxn id="25616" idx="7"/>
              </p:cNvCxnSpPr>
              <p:nvPr/>
            </p:nvCxnSpPr>
            <p:spPr bwMode="auto">
              <a:xfrm flipH="1">
                <a:off x="1191" y="2412"/>
                <a:ext cx="405" cy="83"/>
              </a:xfrm>
              <a:prstGeom prst="curvedConnector3">
                <a:avLst>
                  <a:gd name="adj1" fmla="val 50000"/>
                </a:avLst>
              </a:prstGeom>
              <a:noFill/>
              <a:ln w="9360">
                <a:solidFill>
                  <a:srgbClr val="000000"/>
                </a:solidFill>
                <a:miter lim="800000"/>
                <a:headEnd/>
                <a:tailEnd type="triangle" w="med" len="med"/>
              </a:ln>
            </p:spPr>
          </p:cxnSp>
          <p:cxnSp>
            <p:nvCxnSpPr>
              <p:cNvPr id="25622" name="AutoShape 28"/>
              <p:cNvCxnSpPr>
                <a:cxnSpLocks noChangeShapeType="1"/>
                <a:stCxn id="25616" idx="6"/>
                <a:endCxn id="25615" idx="3"/>
              </p:cNvCxnSpPr>
              <p:nvPr/>
            </p:nvCxnSpPr>
            <p:spPr bwMode="auto">
              <a:xfrm flipV="1">
                <a:off x="1630" y="2785"/>
                <a:ext cx="285" cy="119"/>
              </a:xfrm>
              <a:prstGeom prst="curvedConnector3">
                <a:avLst>
                  <a:gd name="adj1" fmla="val 50000"/>
                </a:avLst>
              </a:prstGeom>
              <a:noFill/>
              <a:ln w="9360">
                <a:solidFill>
                  <a:srgbClr val="000000"/>
                </a:solidFill>
                <a:miter lim="800000"/>
                <a:headEnd/>
                <a:tailEnd type="triangle" w="med" len="med"/>
              </a:ln>
            </p:spPr>
          </p:cxnSp>
          <p:cxnSp>
            <p:nvCxnSpPr>
              <p:cNvPr id="25623" name="AutoShape 29"/>
              <p:cNvCxnSpPr>
                <a:cxnSpLocks noChangeShapeType="1"/>
                <a:stCxn id="25615" idx="4"/>
                <a:endCxn id="25616" idx="5"/>
              </p:cNvCxnSpPr>
              <p:nvPr/>
            </p:nvCxnSpPr>
            <p:spPr bwMode="auto">
              <a:xfrm flipH="1">
                <a:off x="1425" y="2821"/>
                <a:ext cx="171" cy="410"/>
              </a:xfrm>
              <a:prstGeom prst="curvedConnector3">
                <a:avLst>
                  <a:gd name="adj1" fmla="val 50000"/>
                </a:avLst>
              </a:prstGeom>
              <a:noFill/>
              <a:ln w="9360">
                <a:solidFill>
                  <a:srgbClr val="000000"/>
                </a:solidFill>
                <a:miter lim="800000"/>
                <a:headEnd/>
                <a:tailEnd type="triangle" w="med" len="med"/>
              </a:ln>
            </p:spPr>
          </p:cxnSp>
        </p:grpSp>
        <p:pic>
          <p:nvPicPr>
            <p:cNvPr id="25612" name="Picture 30"/>
            <p:cNvPicPr>
              <a:picLocks noChangeAspect="1" noChangeArrowheads="1"/>
            </p:cNvPicPr>
            <p:nvPr/>
          </p:nvPicPr>
          <p:blipFill>
            <a:blip r:embed="rId12" cstate="print"/>
            <a:srcRect/>
            <a:stretch>
              <a:fillRect/>
            </a:stretch>
          </p:blipFill>
          <p:spPr bwMode="auto">
            <a:xfrm>
              <a:off x="786" y="1935"/>
              <a:ext cx="224" cy="271"/>
            </a:xfrm>
            <a:prstGeom prst="rect">
              <a:avLst/>
            </a:prstGeom>
            <a:noFill/>
            <a:ln w="9525">
              <a:noFill/>
              <a:round/>
              <a:headEnd/>
              <a:tailEnd/>
            </a:ln>
          </p:spPr>
        </p:pic>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266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additive="repl">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additive="repl">
                                        <p:cTn id="22" dur="1" fill="hold">
                                          <p:stCondLst>
                                            <p:cond delay="0"/>
                                          </p:stCondLst>
                                        </p:cTn>
                                        <p:tgtEl>
                                          <p:spTgt spid="266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additive="repl">
                                        <p:cTn id="26" dur="1" fill="hold">
                                          <p:stCondLst>
                                            <p:cond delay="0"/>
                                          </p:stCondLst>
                                        </p:cTn>
                                        <p:tgtEl>
                                          <p:spTgt spid="266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additive="repl">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fill="hold" nodeType="clickEffect">
                                  <p:stCondLst>
                                    <p:cond delay="0"/>
                                  </p:stCondLst>
                                  <p:childTnLst>
                                    <p:set>
                                      <p:cBhvr additive="repl">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503238" y="301625"/>
            <a:ext cx="9072562" cy="1260475"/>
          </a:xfrm>
        </p:spPr>
        <p:txBody>
          <a:bodyPr lIns="90000" tIns="46800" rIns="90000" bIns="46800"/>
          <a:lstStyle/>
          <a:p>
            <a:pPr eaLnBrk="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3200" smtClean="0">
                <a:solidFill>
                  <a:schemeClr val="bg1"/>
                </a:solidFill>
              </a:rPr>
              <a:t>Applying Bayesian Model Comparison to Neuroimaging</a:t>
            </a:r>
          </a:p>
        </p:txBody>
      </p:sp>
      <p:sp>
        <p:nvSpPr>
          <p:cNvPr id="26627" name="Rectangle 2"/>
          <p:cNvSpPr>
            <a:spLocks noGrp="1" noChangeArrowheads="1"/>
          </p:cNvSpPr>
          <p:nvPr>
            <p:ph type="body" idx="1"/>
          </p:nvPr>
        </p:nvSpPr>
        <p:spPr>
          <a:xfrm>
            <a:off x="503238" y="1763713"/>
            <a:ext cx="9072562" cy="4989512"/>
          </a:xfrm>
        </p:spPr>
        <p:txBody>
          <a:bodyPr lIns="90000" tIns="46800" rIns="90000" bIns="46800"/>
          <a:lstStyle/>
          <a:p>
            <a:pPr marL="341313" indent="-341313" eaLnBrk="1">
              <a:spcBef>
                <a:spcPts val="800"/>
              </a:spcBef>
              <a:spcAft>
                <a:spcPct val="0"/>
              </a:spcAft>
              <a:buFont typeface="Arial" charset="0"/>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solidFill>
                  <a:schemeClr val="bg2"/>
                </a:solidFill>
              </a:rPr>
              <a:t>What are some ways we can use Bayesian Inference in SPM8?</a:t>
            </a:r>
          </a:p>
        </p:txBody>
      </p:sp>
      <p:pic>
        <p:nvPicPr>
          <p:cNvPr id="26628" name="Picture 3"/>
          <p:cNvPicPr>
            <a:picLocks noChangeAspect="1" noChangeArrowheads="1"/>
          </p:cNvPicPr>
          <p:nvPr/>
        </p:nvPicPr>
        <p:blipFill>
          <a:blip r:embed="rId3" cstate="print"/>
          <a:srcRect/>
          <a:stretch>
            <a:fillRect/>
          </a:stretch>
        </p:blipFill>
        <p:spPr bwMode="auto">
          <a:xfrm>
            <a:off x="2420938" y="2984500"/>
            <a:ext cx="5164137" cy="3730625"/>
          </a:xfrm>
          <a:prstGeom prst="rect">
            <a:avLst/>
          </a:prstGeom>
          <a:noFill/>
          <a:ln w="9525">
            <a:noFill/>
            <a:round/>
            <a:headEnd/>
            <a:tailEnd/>
          </a:ln>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a:xfrm>
            <a:off x="503238" y="301625"/>
            <a:ext cx="9072562" cy="1260475"/>
          </a:xfrm>
        </p:spPr>
        <p:txBody>
          <a:bodyPr lIns="90000" tIns="46800" rIns="90000" bIns="46800"/>
          <a:lstStyle/>
          <a:p>
            <a:pPr eaLnBrk="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t>Example#1</a:t>
            </a:r>
          </a:p>
        </p:txBody>
      </p:sp>
      <p:sp>
        <p:nvSpPr>
          <p:cNvPr id="27651" name="Rectangle 2"/>
          <p:cNvSpPr>
            <a:spLocks noGrp="1" noChangeArrowheads="1"/>
          </p:cNvSpPr>
          <p:nvPr>
            <p:ph type="body" idx="1"/>
          </p:nvPr>
        </p:nvSpPr>
        <p:spPr>
          <a:xfrm>
            <a:off x="503238" y="1763713"/>
            <a:ext cx="9072562" cy="4989512"/>
          </a:xfrm>
        </p:spPr>
        <p:txBody>
          <a:bodyPr lIns="90000" tIns="46800" rIns="90000" bIns="46800"/>
          <a:lstStyle/>
          <a:p>
            <a:pPr marL="341313" indent="-341313" eaLnBrk="1">
              <a:spcBef>
                <a:spcPts val="500"/>
              </a:spcBef>
              <a:spcAft>
                <a:spcPct val="0"/>
              </a:spcAft>
              <a:buFont typeface="Arial" charset="0"/>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solidFill>
                  <a:schemeClr val="bg2"/>
                </a:solidFill>
              </a:rPr>
              <a:t>Pharmacological Neuroimaging experiment </a:t>
            </a:r>
          </a:p>
          <a:p>
            <a:pPr marL="341313" indent="-341313" eaLnBrk="1">
              <a:spcBef>
                <a:spcPts val="500"/>
              </a:spcBef>
              <a:spcAft>
                <a:spcPct val="0"/>
              </a:spcAft>
              <a:buFont typeface="Arial" charset="0"/>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solidFill>
                  <a:schemeClr val="bg2"/>
                </a:solidFill>
              </a:rPr>
              <a:t>Clinical application (Parkinson’s, Alzheimer’s, etc.)</a:t>
            </a:r>
          </a:p>
          <a:p>
            <a:pPr marL="341313" indent="-341313" eaLnBrk="1">
              <a:spcBef>
                <a:spcPts val="500"/>
              </a:spcBef>
              <a:spcAft>
                <a:spcPct val="0"/>
              </a:spcAft>
              <a:buFont typeface="Arial" charset="0"/>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solidFill>
                  <a:schemeClr val="bg2"/>
                </a:solidFill>
              </a:rPr>
              <a:t>Use priors to compare an activation in a particular brain region (basal ganglia, hippocampus, etc.) that a drug targets to the rest of the brain.</a:t>
            </a:r>
          </a:p>
          <a:p>
            <a:pPr marL="341313" indent="-341313" eaLnBrk="1">
              <a:spcBef>
                <a:spcPts val="500"/>
              </a:spcBef>
              <a:spcAft>
                <a:spcPct val="0"/>
              </a:spcAft>
              <a:buFont typeface="Arial" charset="0"/>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solidFill>
                  <a:schemeClr val="bg2"/>
                </a:solidFill>
              </a:rPr>
              <a:t>Using model comparison, we can assess the relative strengths of a particular region to decide whether a targeted brain region was influenced by pharmacological intervention more than the rest of the brain or other specific regions.</a:t>
            </a:r>
          </a:p>
          <a:p>
            <a:pPr marL="341313" indent="-341313" eaLnBrk="1">
              <a:spcBef>
                <a:spcPts val="500"/>
              </a:spcBef>
              <a:spcAft>
                <a:spcPct val="0"/>
              </a:spcAft>
              <a:buFont typeface="Arial" charset="0"/>
              <a:buNone/>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000" smtClean="0">
              <a:solidFill>
                <a:schemeClr val="bg2"/>
              </a:solidFill>
            </a:endParaRPr>
          </a:p>
          <a:p>
            <a:pPr marL="341313" indent="-341313" eaLnBrk="1">
              <a:spcBef>
                <a:spcPts val="500"/>
              </a:spcBef>
              <a:spcAft>
                <a:spcPct val="0"/>
              </a:spcAft>
              <a:buFont typeface="Arial" charset="0"/>
              <a:buNone/>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000" smtClean="0">
              <a:solidFill>
                <a:srgbClr val="000000"/>
              </a:solidFill>
            </a:endParaRPr>
          </a:p>
        </p:txBody>
      </p:sp>
      <p:pic>
        <p:nvPicPr>
          <p:cNvPr id="27652" name="Picture 3"/>
          <p:cNvPicPr>
            <a:picLocks noChangeAspect="1" noChangeArrowheads="1"/>
          </p:cNvPicPr>
          <p:nvPr/>
        </p:nvPicPr>
        <p:blipFill>
          <a:blip r:embed="rId3" cstate="print"/>
          <a:srcRect/>
          <a:stretch>
            <a:fillRect/>
          </a:stretch>
        </p:blipFill>
        <p:spPr bwMode="auto">
          <a:xfrm>
            <a:off x="4325938" y="4732338"/>
            <a:ext cx="1501775" cy="2065337"/>
          </a:xfrm>
          <a:prstGeom prst="rect">
            <a:avLst/>
          </a:prstGeom>
          <a:noFill/>
          <a:ln w="9525">
            <a:noFill/>
            <a:round/>
            <a:headEnd/>
            <a:tailEnd/>
          </a:ln>
        </p:spPr>
      </p:pic>
      <p:pic>
        <p:nvPicPr>
          <p:cNvPr id="27653" name="Picture 4"/>
          <p:cNvPicPr>
            <a:picLocks noChangeAspect="1" noChangeArrowheads="1"/>
          </p:cNvPicPr>
          <p:nvPr/>
        </p:nvPicPr>
        <p:blipFill>
          <a:blip r:embed="rId4" cstate="print"/>
          <a:srcRect l="5786" t="61079" r="69328" b="6534"/>
          <a:stretch>
            <a:fillRect/>
          </a:stretch>
        </p:blipFill>
        <p:spPr bwMode="auto">
          <a:xfrm>
            <a:off x="6467475" y="4811713"/>
            <a:ext cx="1508125" cy="1984375"/>
          </a:xfrm>
          <a:prstGeom prst="rect">
            <a:avLst/>
          </a:prstGeom>
          <a:noFill/>
          <a:ln w="9525">
            <a:noFill/>
            <a:round/>
            <a:headEnd/>
            <a:tailEnd/>
          </a:ln>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a:xfrm>
            <a:off x="503238" y="301625"/>
            <a:ext cx="9072562" cy="1260475"/>
          </a:xfrm>
        </p:spPr>
        <p:txBody>
          <a:bodyPr lIns="90000" tIns="46800" rIns="90000" bIns="46800"/>
          <a:lstStyle/>
          <a:p>
            <a:pPr eaLnBrk="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t>Example#2</a:t>
            </a:r>
          </a:p>
        </p:txBody>
      </p:sp>
      <p:sp>
        <p:nvSpPr>
          <p:cNvPr id="28675" name="Rectangle 2"/>
          <p:cNvSpPr>
            <a:spLocks noGrp="1" noChangeArrowheads="1"/>
          </p:cNvSpPr>
          <p:nvPr>
            <p:ph type="body" idx="1"/>
          </p:nvPr>
        </p:nvSpPr>
        <p:spPr>
          <a:xfrm>
            <a:off x="503238" y="1763713"/>
            <a:ext cx="9072562" cy="4989512"/>
          </a:xfrm>
        </p:spPr>
        <p:txBody>
          <a:bodyPr lIns="90000" tIns="46800" rIns="90000" bIns="46800"/>
          <a:lstStyle/>
          <a:p>
            <a:pPr marL="341313" indent="-341313" eaLnBrk="1">
              <a:spcBef>
                <a:spcPts val="800"/>
              </a:spcBef>
              <a:spcAft>
                <a:spcPct val="0"/>
              </a:spcAft>
              <a:buFont typeface="Arial" charset="0"/>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solidFill>
                  <a:schemeClr val="bg2"/>
                </a:solidFill>
              </a:rPr>
              <a:t>EEG/MEG Source Reconstruction</a:t>
            </a:r>
          </a:p>
        </p:txBody>
      </p:sp>
      <p:grpSp>
        <p:nvGrpSpPr>
          <p:cNvPr id="2" name="Group 3"/>
          <p:cNvGrpSpPr>
            <a:grpSpLocks/>
          </p:cNvGrpSpPr>
          <p:nvPr/>
        </p:nvGrpSpPr>
        <p:grpSpPr bwMode="auto">
          <a:xfrm>
            <a:off x="515938" y="2351088"/>
            <a:ext cx="4443412" cy="4364037"/>
            <a:chOff x="325" y="1481"/>
            <a:chExt cx="2799" cy="2749"/>
          </a:xfrm>
        </p:grpSpPr>
        <p:pic>
          <p:nvPicPr>
            <p:cNvPr id="28679" name="Picture 4"/>
            <p:cNvPicPr>
              <a:picLocks noChangeAspect="1" noChangeArrowheads="1"/>
            </p:cNvPicPr>
            <p:nvPr/>
          </p:nvPicPr>
          <p:blipFill>
            <a:blip r:embed="rId3" cstate="print"/>
            <a:srcRect b="11075"/>
            <a:stretch>
              <a:fillRect/>
            </a:stretch>
          </p:blipFill>
          <p:spPr bwMode="auto">
            <a:xfrm>
              <a:off x="325" y="1895"/>
              <a:ext cx="2800" cy="2337"/>
            </a:xfrm>
            <a:prstGeom prst="rect">
              <a:avLst/>
            </a:prstGeom>
            <a:noFill/>
            <a:ln w="9525">
              <a:noFill/>
              <a:round/>
              <a:headEnd/>
              <a:tailEnd/>
            </a:ln>
          </p:spPr>
        </p:pic>
        <p:pic>
          <p:nvPicPr>
            <p:cNvPr id="28680" name="Picture 5"/>
            <p:cNvPicPr>
              <a:picLocks noChangeAspect="1" noChangeArrowheads="1"/>
            </p:cNvPicPr>
            <p:nvPr/>
          </p:nvPicPr>
          <p:blipFill>
            <a:blip r:embed="rId3" cstate="print"/>
            <a:srcRect t="88931" r="15506"/>
            <a:stretch>
              <a:fillRect/>
            </a:stretch>
          </p:blipFill>
          <p:spPr bwMode="auto">
            <a:xfrm>
              <a:off x="542" y="1481"/>
              <a:ext cx="2366" cy="291"/>
            </a:xfrm>
            <a:prstGeom prst="rect">
              <a:avLst/>
            </a:prstGeom>
            <a:noFill/>
            <a:ln w="9525">
              <a:noFill/>
              <a:round/>
              <a:headEnd/>
              <a:tailEnd/>
            </a:ln>
          </p:spPr>
        </p:pic>
      </p:grpSp>
      <p:sp>
        <p:nvSpPr>
          <p:cNvPr id="28677" name="Text Box 6"/>
          <p:cNvSpPr txBox="1">
            <a:spLocks noChangeArrowheads="1"/>
          </p:cNvSpPr>
          <p:nvPr/>
        </p:nvSpPr>
        <p:spPr bwMode="auto">
          <a:xfrm>
            <a:off x="5403850" y="6397625"/>
            <a:ext cx="2828925" cy="290513"/>
          </a:xfrm>
          <a:prstGeom prst="rect">
            <a:avLst/>
          </a:prstGeom>
          <a:noFill/>
          <a:ln w="9525">
            <a:noFill/>
            <a:round/>
            <a:headEnd/>
            <a:tailEnd/>
          </a:ln>
        </p:spPr>
        <p:txBody>
          <a:bodyPr wrap="none" lIns="90000" tIns="46800" rIns="90000" bIns="46800">
            <a:sp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400">
                <a:solidFill>
                  <a:schemeClr val="bg2"/>
                </a:solidFill>
              </a:rPr>
              <a:t>(Mattout et al, 2006, Neuroimage)</a:t>
            </a:r>
          </a:p>
        </p:txBody>
      </p:sp>
      <p:pic>
        <p:nvPicPr>
          <p:cNvPr id="29703" name="Picture 7"/>
          <p:cNvPicPr>
            <a:picLocks noChangeAspect="1" noChangeArrowheads="1"/>
          </p:cNvPicPr>
          <p:nvPr/>
        </p:nvPicPr>
        <p:blipFill>
          <a:blip r:embed="rId4" cstate="print"/>
          <a:srcRect/>
          <a:stretch>
            <a:fillRect/>
          </a:stretch>
        </p:blipFill>
        <p:spPr bwMode="auto">
          <a:xfrm>
            <a:off x="5913438" y="2430463"/>
            <a:ext cx="3506787" cy="3554412"/>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297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a:xfrm>
            <a:off x="503238" y="301625"/>
            <a:ext cx="9072562" cy="1260475"/>
          </a:xfrm>
        </p:spPr>
        <p:txBody>
          <a:bodyPr lIns="90000" tIns="46800" rIns="90000" bIns="46800"/>
          <a:lstStyle/>
          <a:p>
            <a:pPr eaLnBrk="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Other Example/Uses	</a:t>
            </a:r>
          </a:p>
        </p:txBody>
      </p:sp>
      <p:sp>
        <p:nvSpPr>
          <p:cNvPr id="29699" name="Rectangle 2"/>
          <p:cNvSpPr>
            <a:spLocks noGrp="1" noChangeArrowheads="1"/>
          </p:cNvSpPr>
          <p:nvPr>
            <p:ph type="body" idx="1"/>
          </p:nvPr>
        </p:nvSpPr>
        <p:spPr>
          <a:xfrm>
            <a:off x="503238" y="1908175"/>
            <a:ext cx="9072562" cy="4989513"/>
          </a:xfrm>
        </p:spPr>
        <p:txBody>
          <a:bodyPr lIns="90000" tIns="46800" rIns="90000" bIns="46800"/>
          <a:lstStyle/>
          <a:p>
            <a:pPr marL="341313" indent="-341313" eaLnBrk="1">
              <a:spcBef>
                <a:spcPts val="800"/>
              </a:spcBef>
              <a:spcAft>
                <a:spcPct val="0"/>
              </a:spcAft>
              <a:buFont typeface="Arial" charset="0"/>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solidFill>
                  <a:schemeClr val="bg2"/>
                </a:solidFill>
              </a:rPr>
              <a:t>Anatomical Segmentation </a:t>
            </a:r>
          </a:p>
          <a:p>
            <a:pPr marL="341313" indent="-341313" eaLnBrk="1">
              <a:spcBef>
                <a:spcPts val="800"/>
              </a:spcBef>
              <a:spcAft>
                <a:spcPct val="0"/>
              </a:spcAft>
              <a:buFont typeface="Arial" charset="0"/>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solidFill>
                  <a:schemeClr val="bg2"/>
                </a:solidFill>
              </a:rPr>
              <a:t>Dynamic Causal Modeling (DCM)</a:t>
            </a:r>
          </a:p>
          <a:p>
            <a:pPr marL="341313" indent="-341313" eaLnBrk="1">
              <a:spcBef>
                <a:spcPts val="800"/>
              </a:spcBef>
              <a:spcAft>
                <a:spcPct val="0"/>
              </a:spcAft>
              <a:buFont typeface="Arial" charset="0"/>
              <a:buNone/>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mtClean="0">
              <a:solidFill>
                <a:srgbClr val="000000"/>
              </a:solidFill>
            </a:endParaRPr>
          </a:p>
        </p:txBody>
      </p:sp>
      <p:grpSp>
        <p:nvGrpSpPr>
          <p:cNvPr id="2" name="Group 3"/>
          <p:cNvGrpSpPr>
            <a:grpSpLocks/>
          </p:cNvGrpSpPr>
          <p:nvPr/>
        </p:nvGrpSpPr>
        <p:grpSpPr bwMode="auto">
          <a:xfrm>
            <a:off x="1228725" y="3859213"/>
            <a:ext cx="8848725" cy="2698750"/>
            <a:chOff x="774" y="2431"/>
            <a:chExt cx="5574" cy="1700"/>
          </a:xfrm>
        </p:grpSpPr>
        <p:sp>
          <p:nvSpPr>
            <p:cNvPr id="29714" name="Text Box 4"/>
            <p:cNvSpPr txBox="1">
              <a:spLocks noChangeArrowheads="1"/>
            </p:cNvSpPr>
            <p:nvPr/>
          </p:nvSpPr>
          <p:spPr bwMode="auto">
            <a:xfrm>
              <a:off x="2577" y="3876"/>
              <a:ext cx="842" cy="219"/>
            </a:xfrm>
            <a:prstGeom prst="rect">
              <a:avLst/>
            </a:prstGeom>
            <a:noFill/>
            <a:ln w="9525">
              <a:noFill/>
              <a:round/>
              <a:headEnd/>
              <a:tailEnd/>
            </a:ln>
          </p:spPr>
          <p:txBody>
            <a:bodyPr wrap="none" lIns="90000" tIns="46800" rIns="90000" bIns="46800">
              <a:sp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solidFill>
                    <a:schemeClr val="bg2"/>
                  </a:solidFill>
                  <a:cs typeface="Times New Roman" pitchFamily="16" charset="0"/>
                </a:rPr>
                <a:t>grey matter</a:t>
              </a:r>
            </a:p>
          </p:txBody>
        </p:sp>
        <p:grpSp>
          <p:nvGrpSpPr>
            <p:cNvPr id="29715" name="Group 5"/>
            <p:cNvGrpSpPr>
              <a:grpSpLocks/>
            </p:cNvGrpSpPr>
            <p:nvPr/>
          </p:nvGrpSpPr>
          <p:grpSpPr bwMode="auto">
            <a:xfrm>
              <a:off x="2024" y="2431"/>
              <a:ext cx="4324" cy="1489"/>
              <a:chOff x="2024" y="2431"/>
              <a:chExt cx="4324" cy="1489"/>
            </a:xfrm>
          </p:grpSpPr>
          <p:pic>
            <p:nvPicPr>
              <p:cNvPr id="29719" name="Picture 6"/>
              <p:cNvPicPr>
                <a:picLocks noChangeAspect="1" noChangeArrowheads="1"/>
              </p:cNvPicPr>
              <p:nvPr/>
            </p:nvPicPr>
            <p:blipFill>
              <a:blip r:embed="rId3" cstate="print"/>
              <a:srcRect t="47693"/>
              <a:stretch>
                <a:fillRect/>
              </a:stretch>
            </p:blipFill>
            <p:spPr bwMode="auto">
              <a:xfrm>
                <a:off x="2294" y="2471"/>
                <a:ext cx="4050" cy="1450"/>
              </a:xfrm>
              <a:prstGeom prst="rect">
                <a:avLst/>
              </a:prstGeom>
              <a:noFill/>
              <a:ln w="9525">
                <a:noFill/>
                <a:round/>
                <a:headEnd/>
                <a:tailEnd/>
              </a:ln>
            </p:spPr>
          </p:pic>
          <p:sp>
            <p:nvSpPr>
              <p:cNvPr id="29720" name="Rectangle 7"/>
              <p:cNvSpPr>
                <a:spLocks noChangeArrowheads="1"/>
              </p:cNvSpPr>
              <p:nvPr/>
            </p:nvSpPr>
            <p:spPr bwMode="auto">
              <a:xfrm>
                <a:off x="2024" y="2431"/>
                <a:ext cx="4325" cy="100"/>
              </a:xfrm>
              <a:prstGeom prst="rect">
                <a:avLst/>
              </a:prstGeom>
              <a:solidFill>
                <a:srgbClr val="FFFFFF"/>
              </a:solidFill>
              <a:ln w="9525">
                <a:noFill/>
                <a:round/>
                <a:headEnd/>
                <a:tailEnd/>
              </a:ln>
            </p:spPr>
            <p:txBody>
              <a:bodyPr wrap="none" anchor="ctr"/>
              <a:lstStyle/>
              <a:p>
                <a:endParaRPr lang="en-US"/>
              </a:p>
            </p:txBody>
          </p:sp>
        </p:grpSp>
        <p:sp>
          <p:nvSpPr>
            <p:cNvPr id="29716" name="Text Box 8"/>
            <p:cNvSpPr txBox="1">
              <a:spLocks noChangeArrowheads="1"/>
            </p:cNvSpPr>
            <p:nvPr/>
          </p:nvSpPr>
          <p:spPr bwMode="auto">
            <a:xfrm>
              <a:off x="774" y="3876"/>
              <a:ext cx="128" cy="255"/>
            </a:xfrm>
            <a:prstGeom prst="rect">
              <a:avLst/>
            </a:prstGeom>
            <a:noFill/>
            <a:ln w="9525">
              <a:noFill/>
              <a:round/>
              <a:headEnd/>
              <a:tailEnd/>
            </a:ln>
          </p:spPr>
          <p:txBody>
            <a:bodyPr wrap="none" anchor="ctr"/>
            <a:lstStyle/>
            <a:p>
              <a:endParaRPr lang="en-US"/>
            </a:p>
          </p:txBody>
        </p:sp>
        <p:sp>
          <p:nvSpPr>
            <p:cNvPr id="29717" name="Text Box 9"/>
            <p:cNvSpPr txBox="1">
              <a:spLocks noChangeArrowheads="1"/>
            </p:cNvSpPr>
            <p:nvPr/>
          </p:nvSpPr>
          <p:spPr bwMode="auto">
            <a:xfrm>
              <a:off x="5500" y="3876"/>
              <a:ext cx="402" cy="219"/>
            </a:xfrm>
            <a:prstGeom prst="rect">
              <a:avLst/>
            </a:prstGeom>
            <a:noFill/>
            <a:ln w="9525">
              <a:noFill/>
              <a:round/>
              <a:headEnd/>
              <a:tailEnd/>
            </a:ln>
          </p:spPr>
          <p:txBody>
            <a:bodyPr wrap="none" lIns="90000" tIns="46800" rIns="90000" bIns="46800">
              <a:sp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solidFill>
                    <a:schemeClr val="bg2"/>
                  </a:solidFill>
                  <a:cs typeface="Times New Roman" pitchFamily="16" charset="0"/>
                </a:rPr>
                <a:t>CSF</a:t>
              </a:r>
            </a:p>
          </p:txBody>
        </p:sp>
        <p:sp>
          <p:nvSpPr>
            <p:cNvPr id="29718" name="Text Box 10"/>
            <p:cNvSpPr txBox="1">
              <a:spLocks noChangeArrowheads="1"/>
            </p:cNvSpPr>
            <p:nvPr/>
          </p:nvSpPr>
          <p:spPr bwMode="auto">
            <a:xfrm>
              <a:off x="3927" y="3876"/>
              <a:ext cx="898" cy="219"/>
            </a:xfrm>
            <a:prstGeom prst="rect">
              <a:avLst/>
            </a:prstGeom>
            <a:noFill/>
            <a:ln w="9525">
              <a:noFill/>
              <a:round/>
              <a:headEnd/>
              <a:tailEnd/>
            </a:ln>
          </p:spPr>
          <p:txBody>
            <a:bodyPr wrap="none" lIns="90000" tIns="46800" rIns="90000" bIns="46800">
              <a:sp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solidFill>
                    <a:schemeClr val="bg2"/>
                  </a:solidFill>
                  <a:cs typeface="Times New Roman" pitchFamily="16" charset="0"/>
                </a:rPr>
                <a:t>white matter</a:t>
              </a:r>
            </a:p>
          </p:txBody>
        </p:sp>
      </p:grpSp>
      <p:sp>
        <p:nvSpPr>
          <p:cNvPr id="29701" name="Text Box 11"/>
          <p:cNvSpPr txBox="1">
            <a:spLocks noChangeArrowheads="1"/>
          </p:cNvSpPr>
          <p:nvPr/>
        </p:nvSpPr>
        <p:spPr bwMode="auto">
          <a:xfrm>
            <a:off x="6149975" y="6954838"/>
            <a:ext cx="2817813" cy="233362"/>
          </a:xfrm>
          <a:prstGeom prst="rect">
            <a:avLst/>
          </a:prstGeom>
          <a:noFill/>
          <a:ln w="9525">
            <a:noFill/>
            <a:round/>
            <a:headEnd/>
            <a:tailEnd/>
          </a:ln>
        </p:spPr>
        <p:txBody>
          <a:bodyPr wrap="none" lIns="90000" tIns="46800" rIns="90000" bIns="46800">
            <a:sp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000">
                <a:solidFill>
                  <a:schemeClr val="bg2"/>
                </a:solidFill>
              </a:rPr>
              <a:t>[Ashburner et al., Human Brain Function, 2003</a:t>
            </a:r>
            <a:r>
              <a:rPr lang="en-GB" sz="1000">
                <a:solidFill>
                  <a:srgbClr val="000000"/>
                </a:solidFill>
              </a:rPr>
              <a:t>]</a:t>
            </a:r>
          </a:p>
        </p:txBody>
      </p:sp>
      <p:grpSp>
        <p:nvGrpSpPr>
          <p:cNvPr id="4" name="Group 12"/>
          <p:cNvGrpSpPr>
            <a:grpSpLocks/>
          </p:cNvGrpSpPr>
          <p:nvPr/>
        </p:nvGrpSpPr>
        <p:grpSpPr bwMode="auto">
          <a:xfrm>
            <a:off x="357188" y="4256088"/>
            <a:ext cx="2517775" cy="2087562"/>
            <a:chOff x="225" y="2681"/>
            <a:chExt cx="1586" cy="1315"/>
          </a:xfrm>
        </p:grpSpPr>
        <p:pic>
          <p:nvPicPr>
            <p:cNvPr id="29703" name="Picture 13"/>
            <p:cNvPicPr>
              <a:picLocks noChangeAspect="1" noChangeArrowheads="1"/>
            </p:cNvPicPr>
            <p:nvPr/>
          </p:nvPicPr>
          <p:blipFill>
            <a:blip r:embed="rId4" cstate="print">
              <a:lum bright="54000" contrast="-52000"/>
            </a:blip>
            <a:srcRect/>
            <a:stretch>
              <a:fillRect/>
            </a:stretch>
          </p:blipFill>
          <p:spPr bwMode="auto">
            <a:xfrm>
              <a:off x="225" y="2681"/>
              <a:ext cx="1587" cy="1316"/>
            </a:xfrm>
            <a:prstGeom prst="rect">
              <a:avLst/>
            </a:prstGeom>
            <a:noFill/>
            <a:ln w="9525">
              <a:noFill/>
              <a:round/>
              <a:headEnd/>
              <a:tailEnd/>
            </a:ln>
          </p:spPr>
        </p:pic>
        <p:sp>
          <p:nvSpPr>
            <p:cNvPr id="29704" name="Oval 14"/>
            <p:cNvSpPr>
              <a:spLocks noChangeArrowheads="1"/>
            </p:cNvSpPr>
            <p:nvPr/>
          </p:nvSpPr>
          <p:spPr bwMode="auto">
            <a:xfrm>
              <a:off x="1050" y="2937"/>
              <a:ext cx="249" cy="249"/>
            </a:xfrm>
            <a:prstGeom prst="ellipse">
              <a:avLst/>
            </a:prstGeom>
            <a:gradFill rotWithShape="0">
              <a:gsLst>
                <a:gs pos="0">
                  <a:srgbClr val="D4D3D4"/>
                </a:gs>
                <a:gs pos="100000">
                  <a:srgbClr val="616161"/>
                </a:gs>
              </a:gsLst>
              <a:path path="shape">
                <a:fillToRect l="50000" t="50000" r="50000" b="50000"/>
              </a:path>
            </a:gradFill>
            <a:ln w="9360">
              <a:solidFill>
                <a:srgbClr val="000000"/>
              </a:solidFill>
              <a:miter lim="800000"/>
              <a:headEnd/>
              <a:tailEnd/>
            </a:ln>
          </p:spPr>
          <p:txBody>
            <a:bodyPr wrap="none" anchor="ctr"/>
            <a:lstStyle/>
            <a:p>
              <a:endParaRPr lang="en-US"/>
            </a:p>
          </p:txBody>
        </p:sp>
        <p:sp>
          <p:nvSpPr>
            <p:cNvPr id="29705" name="Oval 15"/>
            <p:cNvSpPr>
              <a:spLocks noChangeArrowheads="1"/>
            </p:cNvSpPr>
            <p:nvPr/>
          </p:nvSpPr>
          <p:spPr bwMode="auto">
            <a:xfrm>
              <a:off x="1465" y="3311"/>
              <a:ext cx="249" cy="249"/>
            </a:xfrm>
            <a:prstGeom prst="ellipse">
              <a:avLst/>
            </a:prstGeom>
            <a:gradFill rotWithShape="0">
              <a:gsLst>
                <a:gs pos="0">
                  <a:srgbClr val="D4D3D4"/>
                </a:gs>
                <a:gs pos="100000">
                  <a:srgbClr val="616161"/>
                </a:gs>
              </a:gsLst>
              <a:path path="shape">
                <a:fillToRect l="50000" t="50000" r="50000" b="50000"/>
              </a:path>
            </a:gradFill>
            <a:ln w="9360">
              <a:solidFill>
                <a:srgbClr val="000000"/>
              </a:solidFill>
              <a:miter lim="800000"/>
              <a:headEnd/>
              <a:tailEnd/>
            </a:ln>
          </p:spPr>
          <p:txBody>
            <a:bodyPr wrap="none" anchor="ctr"/>
            <a:lstStyle/>
            <a:p>
              <a:endParaRPr lang="en-US"/>
            </a:p>
          </p:txBody>
        </p:sp>
        <p:sp>
          <p:nvSpPr>
            <p:cNvPr id="29706" name="Oval 16"/>
            <p:cNvSpPr>
              <a:spLocks noChangeArrowheads="1"/>
            </p:cNvSpPr>
            <p:nvPr/>
          </p:nvSpPr>
          <p:spPr bwMode="auto">
            <a:xfrm>
              <a:off x="967" y="3519"/>
              <a:ext cx="249" cy="249"/>
            </a:xfrm>
            <a:prstGeom prst="ellipse">
              <a:avLst/>
            </a:prstGeom>
            <a:gradFill rotWithShape="0">
              <a:gsLst>
                <a:gs pos="0">
                  <a:srgbClr val="D4D3D4"/>
                </a:gs>
                <a:gs pos="100000">
                  <a:srgbClr val="616161"/>
                </a:gs>
              </a:gsLst>
              <a:path path="shape">
                <a:fillToRect l="50000" t="50000" r="50000" b="50000"/>
              </a:path>
            </a:gradFill>
            <a:ln w="9360">
              <a:solidFill>
                <a:srgbClr val="000000"/>
              </a:solidFill>
              <a:miter lim="800000"/>
              <a:headEnd/>
              <a:tailEnd/>
            </a:ln>
          </p:spPr>
          <p:txBody>
            <a:bodyPr wrap="none" anchor="ctr"/>
            <a:lstStyle/>
            <a:p>
              <a:endParaRPr lang="en-US"/>
            </a:p>
          </p:txBody>
        </p:sp>
        <p:sp>
          <p:nvSpPr>
            <p:cNvPr id="29707" name="Oval 17"/>
            <p:cNvSpPr>
              <a:spLocks noChangeArrowheads="1"/>
            </p:cNvSpPr>
            <p:nvPr/>
          </p:nvSpPr>
          <p:spPr bwMode="auto">
            <a:xfrm>
              <a:off x="469" y="3145"/>
              <a:ext cx="249" cy="249"/>
            </a:xfrm>
            <a:prstGeom prst="ellipse">
              <a:avLst/>
            </a:prstGeom>
            <a:gradFill rotWithShape="0">
              <a:gsLst>
                <a:gs pos="0">
                  <a:srgbClr val="D4D3D4"/>
                </a:gs>
                <a:gs pos="100000">
                  <a:srgbClr val="616161"/>
                </a:gs>
              </a:gsLst>
              <a:path path="shape">
                <a:fillToRect l="50000" t="50000" r="50000" b="50000"/>
              </a:path>
            </a:gradFill>
            <a:ln w="9360">
              <a:solidFill>
                <a:srgbClr val="000000"/>
              </a:solidFill>
              <a:miter lim="800000"/>
              <a:headEnd/>
              <a:tailEnd/>
            </a:ln>
          </p:spPr>
          <p:txBody>
            <a:bodyPr wrap="none" anchor="ctr"/>
            <a:lstStyle/>
            <a:p>
              <a:endParaRPr lang="en-US"/>
            </a:p>
          </p:txBody>
        </p:sp>
        <p:cxnSp>
          <p:nvCxnSpPr>
            <p:cNvPr id="29708" name="AutoShape 18"/>
            <p:cNvCxnSpPr>
              <a:cxnSpLocks noChangeShapeType="1"/>
              <a:stCxn id="29707" idx="0"/>
              <a:endCxn id="29704" idx="1"/>
            </p:cNvCxnSpPr>
            <p:nvPr/>
          </p:nvCxnSpPr>
          <p:spPr bwMode="auto">
            <a:xfrm flipV="1">
              <a:off x="593" y="2481"/>
              <a:ext cx="171" cy="493"/>
            </a:xfrm>
            <a:prstGeom prst="curvedConnector3">
              <a:avLst>
                <a:gd name="adj1" fmla="val 50000"/>
              </a:avLst>
            </a:prstGeom>
            <a:noFill/>
            <a:ln w="9360">
              <a:solidFill>
                <a:srgbClr val="000000"/>
              </a:solidFill>
              <a:miter lim="800000"/>
              <a:headEnd/>
              <a:tailEnd type="triangle" w="med" len="med"/>
            </a:ln>
          </p:spPr>
        </p:cxnSp>
        <p:cxnSp>
          <p:nvCxnSpPr>
            <p:cNvPr id="29709" name="AutoShape 19"/>
            <p:cNvCxnSpPr>
              <a:cxnSpLocks noChangeShapeType="1"/>
              <a:stCxn id="29704" idx="3"/>
              <a:endCxn id="29707" idx="6"/>
            </p:cNvCxnSpPr>
            <p:nvPr/>
          </p:nvCxnSpPr>
          <p:spPr bwMode="auto">
            <a:xfrm flipH="1">
              <a:off x="599" y="3150"/>
              <a:ext cx="120" cy="368"/>
            </a:xfrm>
            <a:prstGeom prst="curvedConnector3">
              <a:avLst>
                <a:gd name="adj1" fmla="val 50000"/>
              </a:avLst>
            </a:prstGeom>
            <a:noFill/>
            <a:ln w="9360">
              <a:solidFill>
                <a:srgbClr val="000000"/>
              </a:solidFill>
              <a:miter lim="800000"/>
              <a:headEnd/>
              <a:tailEnd type="triangle" w="med" len="med"/>
            </a:ln>
          </p:spPr>
        </p:cxnSp>
        <p:cxnSp>
          <p:nvCxnSpPr>
            <p:cNvPr id="29710" name="AutoShape 20"/>
            <p:cNvCxnSpPr>
              <a:cxnSpLocks noChangeShapeType="1"/>
              <a:stCxn id="29706" idx="0"/>
              <a:endCxn id="29704" idx="4"/>
            </p:cNvCxnSpPr>
            <p:nvPr/>
          </p:nvCxnSpPr>
          <p:spPr bwMode="auto">
            <a:xfrm flipV="1">
              <a:off x="1090" y="3104"/>
              <a:ext cx="332" cy="83"/>
            </a:xfrm>
            <a:prstGeom prst="curvedConnector3">
              <a:avLst>
                <a:gd name="adj1" fmla="val 50000"/>
              </a:avLst>
            </a:prstGeom>
            <a:noFill/>
            <a:ln w="9360">
              <a:solidFill>
                <a:srgbClr val="000000"/>
              </a:solidFill>
              <a:miter lim="800000"/>
              <a:headEnd/>
              <a:tailEnd type="triangle" w="med" len="med"/>
            </a:ln>
          </p:spPr>
        </p:cxnSp>
        <p:cxnSp>
          <p:nvCxnSpPr>
            <p:cNvPr id="29711" name="AutoShape 21"/>
            <p:cNvCxnSpPr>
              <a:cxnSpLocks noChangeShapeType="1"/>
              <a:stCxn id="29704" idx="5"/>
              <a:endCxn id="29706" idx="7"/>
            </p:cNvCxnSpPr>
            <p:nvPr/>
          </p:nvCxnSpPr>
          <p:spPr bwMode="auto">
            <a:xfrm flipH="1">
              <a:off x="776" y="3151"/>
              <a:ext cx="405" cy="83"/>
            </a:xfrm>
            <a:prstGeom prst="curvedConnector3">
              <a:avLst>
                <a:gd name="adj1" fmla="val 50000"/>
              </a:avLst>
            </a:prstGeom>
            <a:noFill/>
            <a:ln w="9360">
              <a:solidFill>
                <a:srgbClr val="000000"/>
              </a:solidFill>
              <a:miter lim="800000"/>
              <a:headEnd/>
              <a:tailEnd type="triangle" w="med" len="med"/>
            </a:ln>
          </p:spPr>
        </p:cxnSp>
        <p:cxnSp>
          <p:nvCxnSpPr>
            <p:cNvPr id="29712" name="AutoShape 22"/>
            <p:cNvCxnSpPr>
              <a:cxnSpLocks noChangeShapeType="1"/>
              <a:stCxn id="29706" idx="6"/>
              <a:endCxn id="29705" idx="3"/>
            </p:cNvCxnSpPr>
            <p:nvPr/>
          </p:nvCxnSpPr>
          <p:spPr bwMode="auto">
            <a:xfrm flipV="1">
              <a:off x="1216" y="3524"/>
              <a:ext cx="285" cy="119"/>
            </a:xfrm>
            <a:prstGeom prst="curvedConnector3">
              <a:avLst>
                <a:gd name="adj1" fmla="val 50000"/>
              </a:avLst>
            </a:prstGeom>
            <a:noFill/>
            <a:ln w="9360">
              <a:solidFill>
                <a:srgbClr val="000000"/>
              </a:solidFill>
              <a:miter lim="800000"/>
              <a:headEnd/>
              <a:tailEnd type="triangle" w="med" len="med"/>
            </a:ln>
          </p:spPr>
        </p:cxnSp>
        <p:cxnSp>
          <p:nvCxnSpPr>
            <p:cNvPr id="29713" name="AutoShape 23"/>
            <p:cNvCxnSpPr>
              <a:cxnSpLocks noChangeShapeType="1"/>
              <a:stCxn id="29705" idx="4"/>
              <a:endCxn id="29706" idx="5"/>
            </p:cNvCxnSpPr>
            <p:nvPr/>
          </p:nvCxnSpPr>
          <p:spPr bwMode="auto">
            <a:xfrm flipH="1">
              <a:off x="1010" y="3560"/>
              <a:ext cx="171" cy="410"/>
            </a:xfrm>
            <a:prstGeom prst="curvedConnector3">
              <a:avLst>
                <a:gd name="adj1" fmla="val 50000"/>
              </a:avLst>
            </a:prstGeom>
            <a:noFill/>
            <a:ln w="9360">
              <a:solidFill>
                <a:srgbClr val="000000"/>
              </a:solidFill>
              <a:miter lim="800000"/>
              <a:headEnd/>
              <a:tailEnd type="triangle" w="med" len="med"/>
            </a:ln>
          </p:spPr>
        </p:cxn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a:xfrm>
            <a:off x="503238" y="301625"/>
            <a:ext cx="9072562" cy="1260475"/>
          </a:xfrm>
        </p:spPr>
        <p:txBody>
          <a:bodyPr lIns="90000" tIns="46800" rIns="90000" bIns="46800"/>
          <a:lstStyle/>
          <a:p>
            <a:pPr eaLnBrk="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t>Take Home Messages</a:t>
            </a:r>
          </a:p>
        </p:txBody>
      </p:sp>
      <p:sp>
        <p:nvSpPr>
          <p:cNvPr id="30723" name="Rectangle 2"/>
          <p:cNvSpPr>
            <a:spLocks noGrp="1" noChangeArrowheads="1"/>
          </p:cNvSpPr>
          <p:nvPr>
            <p:ph type="body" idx="1"/>
          </p:nvPr>
        </p:nvSpPr>
        <p:spPr>
          <a:xfrm>
            <a:off x="434975" y="1874838"/>
            <a:ext cx="9072563" cy="4989512"/>
          </a:xfrm>
        </p:spPr>
        <p:txBody>
          <a:bodyPr lIns="90000" tIns="46800" rIns="90000" bIns="46800"/>
          <a:lstStyle/>
          <a:p>
            <a:pPr marL="341313" indent="-341313" eaLnBrk="1">
              <a:spcBef>
                <a:spcPts val="600"/>
              </a:spcBef>
              <a:spcAft>
                <a:spcPct val="0"/>
              </a:spcAft>
              <a:buFont typeface="Arial" charset="0"/>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smtClean="0">
                <a:solidFill>
                  <a:schemeClr val="bg2"/>
                </a:solidFill>
              </a:rPr>
              <a:t>Bayesian Inference allows you to ask different questions than you normally would with more classical approaches. (e.g. It allows you to accept instead of fail to reject the null hypothesis as the most likely hypothesis/model)</a:t>
            </a:r>
          </a:p>
          <a:p>
            <a:pPr marL="341313" indent="-341313" eaLnBrk="1">
              <a:spcBef>
                <a:spcPts val="600"/>
              </a:spcBef>
              <a:spcAft>
                <a:spcPct val="0"/>
              </a:spcAft>
              <a:buFont typeface="Arial" charset="0"/>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smtClean="0">
                <a:solidFill>
                  <a:schemeClr val="bg2"/>
                </a:solidFill>
              </a:rPr>
              <a:t>It is an extremely useful tool in model comparison. You can compare models that are not nested (instead of comparing to random chance)</a:t>
            </a:r>
          </a:p>
          <a:p>
            <a:pPr marL="341313" indent="-341313" eaLnBrk="1">
              <a:spcBef>
                <a:spcPts val="800"/>
              </a:spcBef>
              <a:spcAft>
                <a:spcPct val="0"/>
              </a:spcAft>
              <a:buFont typeface="Arial" charset="0"/>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smtClean="0">
                <a:solidFill>
                  <a:schemeClr val="bg2"/>
                </a:solidFill>
              </a:rPr>
              <a:t>It allows for incorporation of prior evidence and helps constrain inferences to see how plausible they are against the given data.</a:t>
            </a:r>
            <a:r>
              <a:rPr lang="en-GB" smtClean="0"/>
              <a:t>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a:xfrm>
            <a:off x="503238" y="346075"/>
            <a:ext cx="9069387" cy="1169988"/>
          </a:xfrm>
        </p:spPr>
        <p:txBody>
          <a:bodyPr/>
          <a:lstStyle/>
          <a:p>
            <a:pPr eaLnBrk="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t>How did this come about?</a:t>
            </a:r>
          </a:p>
        </p:txBody>
      </p:sp>
      <p:sp>
        <p:nvSpPr>
          <p:cNvPr id="5123" name="Rectangle 2"/>
          <p:cNvSpPr>
            <a:spLocks noGrp="1" noChangeArrowheads="1"/>
          </p:cNvSpPr>
          <p:nvPr>
            <p:ph type="subTitle" idx="4294967295"/>
          </p:nvPr>
        </p:nvSpPr>
        <p:spPr>
          <a:xfrm>
            <a:off x="503238" y="2209800"/>
            <a:ext cx="9069387" cy="4187825"/>
          </a:xfrm>
        </p:spPr>
        <p:txBody>
          <a:bodyPr tIns="0" anchor="ctr"/>
          <a:lstStyle/>
          <a:p>
            <a:pPr marL="0" indent="0" eaLnBrk="1">
              <a:spcAft>
                <a:spcPct val="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smtClean="0"/>
              <a:t>Billiard Table:</a:t>
            </a:r>
          </a:p>
          <a:p>
            <a:pPr marL="0" indent="0" eaLnBrk="1">
              <a:spcAft>
                <a:spcPct val="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400" smtClean="0"/>
          </a:p>
          <a:p>
            <a:pPr marL="0" indent="0" eaLnBrk="1">
              <a:spcAft>
                <a:spcPct val="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smtClean="0">
                <a:cs typeface="Times New Roman" pitchFamily="16" charset="0"/>
              </a:rPr>
              <a:t>A white billiard ball is rolled along a line and we look at where it</a:t>
            </a:r>
          </a:p>
          <a:p>
            <a:pPr marL="0" indent="0" eaLnBrk="1">
              <a:spcAft>
                <a:spcPct val="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smtClean="0">
                <a:cs typeface="Times New Roman" pitchFamily="16" charset="0"/>
              </a:rPr>
              <a:t>stops. </a:t>
            </a:r>
          </a:p>
          <a:p>
            <a:pPr marL="0" indent="0" eaLnBrk="1">
              <a:spcAft>
                <a:spcPct val="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smtClean="0">
                <a:cs typeface="Times New Roman" pitchFamily="16" charset="0"/>
              </a:rPr>
              <a:t>We suppose that it has a uniform probability of falling anywhere</a:t>
            </a:r>
          </a:p>
          <a:p>
            <a:pPr marL="0" indent="0" eaLnBrk="1">
              <a:spcAft>
                <a:spcPct val="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smtClean="0">
                <a:cs typeface="Times New Roman" pitchFamily="16" charset="0"/>
              </a:rPr>
              <a:t>on the line. It stops at a point p. </a:t>
            </a:r>
          </a:p>
          <a:p>
            <a:pPr marL="0" indent="0" eaLnBrk="1">
              <a:spcAft>
                <a:spcPct val="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400" smtClean="0">
              <a:cs typeface="Times New Roman" pitchFamily="16" charset="0"/>
            </a:endParaRPr>
          </a:p>
          <a:p>
            <a:pPr marL="0" indent="0" eaLnBrk="1">
              <a:spcAft>
                <a:spcPct val="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smtClean="0">
                <a:cs typeface="Times New Roman" pitchFamily="16" charset="0"/>
              </a:rPr>
              <a:t>A red billiard ball is then rolled n times under the same uniform</a:t>
            </a:r>
          </a:p>
          <a:p>
            <a:pPr marL="0" indent="0" eaLnBrk="1">
              <a:spcAft>
                <a:spcPct val="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smtClean="0">
                <a:cs typeface="Times New Roman" pitchFamily="16" charset="0"/>
              </a:rPr>
              <a:t>assumption. </a:t>
            </a:r>
          </a:p>
          <a:p>
            <a:pPr marL="0" indent="0" eaLnBrk="1">
              <a:spcAft>
                <a:spcPct val="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400" smtClean="0">
              <a:cs typeface="Times New Roman" pitchFamily="16" charset="0"/>
            </a:endParaRPr>
          </a:p>
          <a:p>
            <a:pPr marL="0" indent="0" eaLnBrk="1">
              <a:spcAft>
                <a:spcPct val="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smtClean="0">
                <a:cs typeface="Times New Roman" pitchFamily="16" charset="0"/>
              </a:rPr>
              <a:t>How many times does the red ball roll further than the white ball?</a:t>
            </a:r>
          </a:p>
        </p:txBody>
      </p:sp>
    </p:spTree>
  </p:cSld>
  <p:clrMapOvr>
    <a:masterClrMapping/>
  </p:clrMapOvr>
  <p:transition spd="med">
    <p:wipe/>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a:xfrm>
            <a:off x="503238" y="301625"/>
            <a:ext cx="9072562" cy="1260475"/>
          </a:xfrm>
        </p:spPr>
        <p:txBody>
          <a:bodyPr lIns="90000" tIns="46800" rIns="90000" bIns="46800"/>
          <a:lstStyle/>
          <a:p>
            <a:pPr eaLnBrk="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t>Conclusion</a:t>
            </a:r>
          </a:p>
        </p:txBody>
      </p:sp>
      <p:sp>
        <p:nvSpPr>
          <p:cNvPr id="31747" name="Rectangle 2"/>
          <p:cNvSpPr>
            <a:spLocks noGrp="1" noChangeArrowheads="1"/>
          </p:cNvSpPr>
          <p:nvPr>
            <p:ph type="body" idx="1"/>
          </p:nvPr>
        </p:nvSpPr>
        <p:spPr>
          <a:xfrm>
            <a:off x="503238" y="1908175"/>
            <a:ext cx="9072562" cy="4989513"/>
          </a:xfrm>
        </p:spPr>
        <p:txBody>
          <a:bodyPr lIns="90000" tIns="46800" rIns="90000" bIns="46800"/>
          <a:lstStyle/>
          <a:p>
            <a:pPr marL="341313" indent="-341313" eaLnBrk="1">
              <a:spcBef>
                <a:spcPts val="600"/>
              </a:spcBef>
              <a:spcAft>
                <a:spcPct val="0"/>
              </a:spcAft>
              <a:buFont typeface="Arial" charset="0"/>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smtClean="0">
                <a:solidFill>
                  <a:schemeClr val="bg2"/>
                </a:solidFill>
              </a:rPr>
              <a:t>Bayesian inference is applicable to something other than a billiards game</a:t>
            </a:r>
          </a:p>
        </p:txBody>
      </p:sp>
      <p:pic>
        <p:nvPicPr>
          <p:cNvPr id="31748" name="Picture 3"/>
          <p:cNvPicPr>
            <a:picLocks noChangeAspect="1" noChangeArrowheads="1"/>
          </p:cNvPicPr>
          <p:nvPr/>
        </p:nvPicPr>
        <p:blipFill>
          <a:blip r:embed="rId3" cstate="print"/>
          <a:srcRect/>
          <a:stretch>
            <a:fillRect/>
          </a:stretch>
        </p:blipFill>
        <p:spPr bwMode="auto">
          <a:xfrm>
            <a:off x="2341563" y="2827338"/>
            <a:ext cx="5249862" cy="348615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a:xfrm>
            <a:off x="503238" y="255588"/>
            <a:ext cx="9072562" cy="1352550"/>
          </a:xfrm>
        </p:spPr>
        <p:txBody>
          <a:bodyPr lIns="90000" tIns="46800" rIns="90000" bIns="46800"/>
          <a:lstStyle/>
          <a:p>
            <a:pPr eaLnBrk="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4000" smtClean="0"/>
              <a:t>Acknowledgements and Recommended Resources</a:t>
            </a:r>
          </a:p>
        </p:txBody>
      </p:sp>
      <p:sp>
        <p:nvSpPr>
          <p:cNvPr id="32771" name="Rectangle 2"/>
          <p:cNvSpPr>
            <a:spLocks noGrp="1" noChangeArrowheads="1"/>
          </p:cNvSpPr>
          <p:nvPr>
            <p:ph type="body" idx="1"/>
          </p:nvPr>
        </p:nvSpPr>
        <p:spPr>
          <a:xfrm>
            <a:off x="434975" y="1874838"/>
            <a:ext cx="9072563" cy="4989512"/>
          </a:xfrm>
        </p:spPr>
        <p:txBody>
          <a:bodyPr lIns="90000" tIns="46800" rIns="90000" bIns="46800"/>
          <a:lstStyle/>
          <a:p>
            <a:pPr marL="341313" indent="-341313" eaLnBrk="1">
              <a:spcBef>
                <a:spcPts val="500"/>
              </a:spcBef>
              <a:spcAft>
                <a:spcPct val="0"/>
              </a:spcAft>
              <a:buClr>
                <a:srgbClr val="FFFFFF"/>
              </a:buClr>
              <a:buFont typeface="Arial" charset="0"/>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t>Jean Daunizeau and his SPM course slides</a:t>
            </a:r>
          </a:p>
          <a:p>
            <a:pPr marL="341313" indent="-341313" eaLnBrk="1">
              <a:spcBef>
                <a:spcPts val="500"/>
              </a:spcBef>
              <a:spcAft>
                <a:spcPct val="0"/>
              </a:spcAft>
              <a:buClr>
                <a:srgbClr val="FFFFFF"/>
              </a:buClr>
              <a:buFont typeface="Arial" charset="0"/>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t>Past MFD slides</a:t>
            </a:r>
          </a:p>
          <a:p>
            <a:pPr marL="341313" indent="-341313" eaLnBrk="1">
              <a:spcBef>
                <a:spcPts val="500"/>
              </a:spcBef>
              <a:spcAft>
                <a:spcPct val="0"/>
              </a:spcAft>
              <a:buClr>
                <a:srgbClr val="FFFFFF"/>
              </a:buClr>
              <a:buFont typeface="Arial" charset="0"/>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t>Human Brain Function (eds. Ashburner, Friston, and Penny) </a:t>
            </a:r>
            <a:r>
              <a:rPr lang="en-GB" sz="2000" i="1" smtClean="0">
                <a:solidFill>
                  <a:srgbClr val="009999"/>
                </a:solidFill>
                <a:hlinkClick r:id="rId3"/>
              </a:rPr>
              <a:t>www.fil.ion.ucl.ac.uk/spm/doc/books/hbf2/pdfs/</a:t>
            </a:r>
            <a:r>
              <a:rPr lang="en-GB" sz="2000" b="1" i="1" smtClean="0">
                <a:hlinkClick r:id="rId3"/>
              </a:rPr>
              <a:t>Ch17</a:t>
            </a:r>
            <a:r>
              <a:rPr lang="en-GB" sz="2000" i="1" smtClean="0">
                <a:hlinkClick r:id="rId3"/>
              </a:rPr>
              <a:t>.pdf</a:t>
            </a:r>
            <a:endParaRPr lang="en-GB" sz="2000" i="1" smtClean="0"/>
          </a:p>
          <a:p>
            <a:pPr marL="341313" indent="-341313" eaLnBrk="1">
              <a:spcBef>
                <a:spcPts val="500"/>
              </a:spcBef>
              <a:spcAft>
                <a:spcPct val="0"/>
              </a:spcAft>
              <a:buClr>
                <a:srgbClr val="FFFFFF"/>
              </a:buClr>
              <a:buFont typeface="Arial" charset="0"/>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smtClean="0">
                <a:hlinkClick r:id="rId4"/>
              </a:rPr>
              <a:t>http://faculty.vassar.edu/lowry/bayes.html</a:t>
            </a:r>
            <a:endParaRPr lang="en-GB" sz="2400" smtClean="0"/>
          </a:p>
          <a:p>
            <a:pPr marL="341313" indent="-341313" eaLnBrk="1">
              <a:spcBef>
                <a:spcPts val="500"/>
              </a:spcBef>
              <a:spcAft>
                <a:spcPct val="0"/>
              </a:spcAft>
              <a:buClr>
                <a:srgbClr val="FFFFFF"/>
              </a:buClr>
              <a:buFont typeface="Arial" charset="0"/>
              <a:buNone/>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000" i="1"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a:xfrm>
            <a:off x="503238" y="346075"/>
            <a:ext cx="9070975" cy="1171575"/>
          </a:xfrm>
        </p:spPr>
        <p:txBody>
          <a:bodyPr tIns="38880"/>
          <a:lstStyle/>
          <a:p>
            <a:pPr eaLnBrk="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mtClean="0"/>
              <a:t>Bayes' Theorem</a:t>
            </a:r>
          </a:p>
        </p:txBody>
      </p:sp>
      <p:sp>
        <p:nvSpPr>
          <p:cNvPr id="6147" name="Rectangle 2"/>
          <p:cNvSpPr>
            <a:spLocks noGrp="1" noChangeArrowheads="1"/>
          </p:cNvSpPr>
          <p:nvPr>
            <p:ph type="subTitle" idx="4294967295"/>
          </p:nvPr>
        </p:nvSpPr>
        <p:spPr>
          <a:xfrm>
            <a:off x="503238" y="2209800"/>
            <a:ext cx="9070975" cy="4189413"/>
          </a:xfrm>
        </p:spPr>
        <p:txBody>
          <a:bodyPr anchor="ctr"/>
          <a:lstStyle/>
          <a:p>
            <a:pPr marL="0" indent="0" algn="ctr" eaLnBrk="1">
              <a:spcAft>
                <a:spcPct val="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mtClean="0"/>
              <a:t>Bayes' Theorem shows the relationship between a </a:t>
            </a:r>
            <a:r>
              <a:rPr lang="en-US" u="sng" smtClean="0"/>
              <a:t>conditional probability</a:t>
            </a:r>
            <a:r>
              <a:rPr lang="en-US" smtClean="0"/>
              <a:t> and its inverse.</a:t>
            </a:r>
          </a:p>
          <a:p>
            <a:pPr marL="0" indent="0" algn="ctr" eaLnBrk="1">
              <a:spcAft>
                <a:spcPct val="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mtClean="0"/>
          </a:p>
          <a:p>
            <a:pPr marL="0" indent="0" algn="ctr" eaLnBrk="1">
              <a:spcAft>
                <a:spcPct val="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800" smtClean="0"/>
              <a:t>i.e. it allows us to make an inference from </a:t>
            </a:r>
          </a:p>
          <a:p>
            <a:pPr marL="0" indent="0" algn="ctr" eaLnBrk="1">
              <a:spcAft>
                <a:spcPct val="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800" smtClean="0"/>
              <a:t>the </a:t>
            </a:r>
            <a:r>
              <a:rPr lang="en-US" sz="2800" u="sng" smtClean="0"/>
              <a:t>probability of a hypothesis</a:t>
            </a:r>
            <a:r>
              <a:rPr lang="en-US" sz="2800" smtClean="0"/>
              <a:t> given the </a:t>
            </a:r>
            <a:r>
              <a:rPr lang="en-US" sz="2800" u="sng" smtClean="0"/>
              <a:t>evidence</a:t>
            </a:r>
            <a:r>
              <a:rPr lang="en-US" sz="2800" smtClean="0"/>
              <a:t> to </a:t>
            </a:r>
          </a:p>
          <a:p>
            <a:pPr marL="0" indent="0" algn="ctr" eaLnBrk="1">
              <a:spcAft>
                <a:spcPct val="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800" smtClean="0"/>
              <a:t>the </a:t>
            </a:r>
            <a:r>
              <a:rPr lang="en-US" sz="2800" u="sng" smtClean="0"/>
              <a:t>probability of that evidence</a:t>
            </a:r>
            <a:r>
              <a:rPr lang="en-US" sz="2800" smtClean="0"/>
              <a:t> given the </a:t>
            </a:r>
            <a:r>
              <a:rPr lang="en-US" sz="2800" u="sng" smtClean="0"/>
              <a:t>hypothesis</a:t>
            </a:r>
          </a:p>
          <a:p>
            <a:pPr marL="0" indent="0" algn="ctr" eaLnBrk="1">
              <a:spcAft>
                <a:spcPct val="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800" smtClean="0"/>
              <a:t>and vice versa</a:t>
            </a:r>
          </a:p>
        </p:txBody>
      </p:sp>
    </p:spTree>
  </p:cSld>
  <p:clrMapOvr>
    <a:masterClrMapping/>
  </p:clrMapOvr>
  <p:transition spd="med">
    <p:wipe/>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503238" y="346075"/>
            <a:ext cx="9070975" cy="1171575"/>
          </a:xfrm>
        </p:spPr>
        <p:txBody>
          <a:bodyPr tIns="38880"/>
          <a:lstStyle/>
          <a:p>
            <a:pPr eaLnBrk="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mtClean="0"/>
              <a:t>Bayes' Theorem</a:t>
            </a:r>
          </a:p>
        </p:txBody>
      </p:sp>
      <p:sp>
        <p:nvSpPr>
          <p:cNvPr id="7171" name="Rectangle 2"/>
          <p:cNvSpPr>
            <a:spLocks noGrp="1" noChangeArrowheads="1"/>
          </p:cNvSpPr>
          <p:nvPr>
            <p:ph type="subTitle" idx="4294967295"/>
          </p:nvPr>
        </p:nvSpPr>
        <p:spPr>
          <a:xfrm>
            <a:off x="503238" y="2105025"/>
            <a:ext cx="9070975" cy="4398963"/>
          </a:xfrm>
        </p:spPr>
        <p:txBody>
          <a:bodyPr anchor="ctr"/>
          <a:lstStyle/>
          <a:p>
            <a:pPr marL="0" indent="0" algn="ctr" eaLnBrk="1">
              <a:spcAft>
                <a:spcPts val="575"/>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mtClean="0"/>
              <a:t>P(A|B) = P(B|A) P(A)</a:t>
            </a:r>
          </a:p>
          <a:p>
            <a:pPr marL="0" indent="0" algn="ctr" eaLnBrk="1">
              <a:spcAft>
                <a:spcPts val="575"/>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mtClean="0"/>
              <a:t>              P(B)</a:t>
            </a:r>
          </a:p>
          <a:p>
            <a:pPr marL="0" indent="0" algn="ctr" eaLnBrk="1">
              <a:spcAft>
                <a:spcPts val="575"/>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mtClean="0"/>
          </a:p>
          <a:p>
            <a:pPr marL="0" indent="0" eaLnBrk="1">
              <a:spcAft>
                <a:spcPts val="575"/>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mtClean="0"/>
              <a:t>P(A) – the PRIOR PROBABILITY – represents your knowledge about A before you have gathered data. </a:t>
            </a:r>
          </a:p>
          <a:p>
            <a:pPr marL="0" indent="0" eaLnBrk="1">
              <a:spcAft>
                <a:spcPts val="575"/>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mtClean="0"/>
              <a:t>e.g. if 0.01 of a population has schizophrenia then the probability that a person drawn at random would have schizophrenia is 0.01</a:t>
            </a:r>
          </a:p>
        </p:txBody>
      </p:sp>
      <p:sp>
        <p:nvSpPr>
          <p:cNvPr id="7172" name="Line 3"/>
          <p:cNvSpPr>
            <a:spLocks noChangeShapeType="1"/>
          </p:cNvSpPr>
          <p:nvPr/>
        </p:nvSpPr>
        <p:spPr bwMode="auto">
          <a:xfrm>
            <a:off x="4689475" y="2635250"/>
            <a:ext cx="2339975" cy="1588"/>
          </a:xfrm>
          <a:prstGeom prst="line">
            <a:avLst/>
          </a:prstGeom>
          <a:noFill/>
          <a:ln w="18000">
            <a:solidFill>
              <a:srgbClr val="FFFFFF"/>
            </a:solidFill>
            <a:round/>
            <a:headEnd/>
            <a:tailEnd/>
          </a:ln>
        </p:spPr>
        <p:txBody>
          <a:bodyPr/>
          <a:lstStyle/>
          <a:p>
            <a:endParaRPr lang="en-US"/>
          </a:p>
        </p:txBody>
      </p:sp>
    </p:spTree>
  </p:cSld>
  <p:clrMapOvr>
    <a:masterClrMapping/>
  </p:clrMapOvr>
  <p:transition spd="med">
    <p:wipe/>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a:xfrm>
            <a:off x="503238" y="346075"/>
            <a:ext cx="9070975" cy="1171575"/>
          </a:xfrm>
        </p:spPr>
        <p:txBody>
          <a:bodyPr tIns="38880"/>
          <a:lstStyle/>
          <a:p>
            <a:pPr eaLnBrk="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mtClean="0"/>
              <a:t>Bayes' Theorem</a:t>
            </a:r>
          </a:p>
        </p:txBody>
      </p:sp>
      <p:sp>
        <p:nvSpPr>
          <p:cNvPr id="8195" name="Rectangle 2"/>
          <p:cNvSpPr>
            <a:spLocks noGrp="1" noChangeArrowheads="1"/>
          </p:cNvSpPr>
          <p:nvPr>
            <p:ph type="subTitle" idx="4294967295"/>
          </p:nvPr>
        </p:nvSpPr>
        <p:spPr>
          <a:xfrm>
            <a:off x="503238" y="2209800"/>
            <a:ext cx="9070975" cy="4189413"/>
          </a:xfrm>
        </p:spPr>
        <p:txBody>
          <a:bodyPr anchor="ctr"/>
          <a:lstStyle/>
          <a:p>
            <a:pPr marL="0" indent="0" algn="ctr" eaLnBrk="1">
              <a:spcAft>
                <a:spcPts val="575"/>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mtClean="0"/>
              <a:t>P(A|B) = P(B|A) P(A)</a:t>
            </a:r>
          </a:p>
          <a:p>
            <a:pPr marL="0" indent="0" algn="ctr" eaLnBrk="1">
              <a:spcAft>
                <a:spcPts val="575"/>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mtClean="0"/>
              <a:t>              P(B)</a:t>
            </a:r>
          </a:p>
          <a:p>
            <a:pPr marL="0" indent="0" algn="ctr" eaLnBrk="1">
              <a:spcAft>
                <a:spcPts val="575"/>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mtClean="0"/>
          </a:p>
          <a:p>
            <a:pPr marL="0" indent="0" eaLnBrk="1">
              <a:spcAft>
                <a:spcPts val="575"/>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mtClean="0"/>
              <a:t>P(B|A) – the CONDITIONAL PROBABILITY – the probability of B, given A. </a:t>
            </a:r>
          </a:p>
          <a:p>
            <a:pPr marL="0" indent="0" eaLnBrk="1">
              <a:spcAft>
                <a:spcPts val="575"/>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mtClean="0"/>
              <a:t>e.g. you are trying to roll a total of 8 on two dice. What is the probability that you achieve this, given that the first die rolled a 6? </a:t>
            </a:r>
          </a:p>
        </p:txBody>
      </p:sp>
      <p:sp>
        <p:nvSpPr>
          <p:cNvPr id="8196" name="Line 3"/>
          <p:cNvSpPr>
            <a:spLocks noChangeShapeType="1"/>
          </p:cNvSpPr>
          <p:nvPr/>
        </p:nvSpPr>
        <p:spPr bwMode="auto">
          <a:xfrm>
            <a:off x="4670425" y="2830513"/>
            <a:ext cx="2339975" cy="1587"/>
          </a:xfrm>
          <a:prstGeom prst="line">
            <a:avLst/>
          </a:prstGeom>
          <a:noFill/>
          <a:ln w="18000">
            <a:solidFill>
              <a:srgbClr val="FFFFFF"/>
            </a:solidFill>
            <a:round/>
            <a:headEnd/>
            <a:tailEnd/>
          </a:ln>
        </p:spPr>
        <p:txBody>
          <a:bodyPr/>
          <a:lstStyle/>
          <a:p>
            <a:endParaRPr lang="en-US"/>
          </a:p>
        </p:txBody>
      </p:sp>
    </p:spTree>
  </p:cSld>
  <p:clrMapOvr>
    <a:masterClrMapping/>
  </p:clrMapOvr>
  <p:transition spd="med">
    <p:wipe/>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503238" y="346075"/>
            <a:ext cx="9070975" cy="1171575"/>
          </a:xfrm>
        </p:spPr>
        <p:txBody>
          <a:bodyPr tIns="38880"/>
          <a:lstStyle/>
          <a:p>
            <a:pPr eaLnBrk="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mtClean="0"/>
              <a:t>Bayes' Theorem</a:t>
            </a:r>
          </a:p>
        </p:txBody>
      </p:sp>
      <p:sp>
        <p:nvSpPr>
          <p:cNvPr id="9219" name="Rectangle 2"/>
          <p:cNvSpPr>
            <a:spLocks noGrp="1" noChangeArrowheads="1"/>
          </p:cNvSpPr>
          <p:nvPr>
            <p:ph type="subTitle" idx="4294967295"/>
          </p:nvPr>
        </p:nvSpPr>
        <p:spPr>
          <a:xfrm>
            <a:off x="503238" y="2209800"/>
            <a:ext cx="9070975" cy="4189413"/>
          </a:xfrm>
        </p:spPr>
        <p:txBody>
          <a:bodyPr anchor="ctr"/>
          <a:lstStyle/>
          <a:p>
            <a:pPr marL="0" indent="0" algn="ctr" eaLnBrk="1">
              <a:spcAft>
                <a:spcPts val="575"/>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mtClean="0"/>
              <a:t>P(A|B) = P(B|A) P(A)</a:t>
            </a:r>
          </a:p>
          <a:p>
            <a:pPr marL="0" indent="0" algn="ctr" eaLnBrk="1">
              <a:spcAft>
                <a:spcPts val="575"/>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mtClean="0"/>
              <a:t>              P(B)</a:t>
            </a:r>
          </a:p>
          <a:p>
            <a:pPr marL="0" indent="0" algn="ctr" eaLnBrk="1">
              <a:spcAft>
                <a:spcPts val="575"/>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mtClean="0"/>
          </a:p>
          <a:p>
            <a:pPr marL="0" indent="0" eaLnBrk="1">
              <a:spcAft>
                <a:spcPts val="575"/>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mtClean="0"/>
              <a:t>So the theorem says:</a:t>
            </a:r>
          </a:p>
          <a:p>
            <a:pPr marL="0" indent="0" eaLnBrk="1">
              <a:spcAft>
                <a:spcPts val="575"/>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mtClean="0"/>
              <a:t>The probability of A given B is equal to the probability of B given A, times the prior probability of A, divided by the prior probability of B.</a:t>
            </a:r>
          </a:p>
        </p:txBody>
      </p:sp>
      <p:sp>
        <p:nvSpPr>
          <p:cNvPr id="9220" name="Line 3"/>
          <p:cNvSpPr>
            <a:spLocks noChangeShapeType="1"/>
          </p:cNvSpPr>
          <p:nvPr/>
        </p:nvSpPr>
        <p:spPr bwMode="auto">
          <a:xfrm>
            <a:off x="4706938" y="2887663"/>
            <a:ext cx="2339975" cy="1587"/>
          </a:xfrm>
          <a:prstGeom prst="line">
            <a:avLst/>
          </a:prstGeom>
          <a:noFill/>
          <a:ln w="18000">
            <a:solidFill>
              <a:srgbClr val="FFFFFF"/>
            </a:solidFill>
            <a:round/>
            <a:headEnd/>
            <a:tailEnd/>
          </a:ln>
        </p:spPr>
        <p:txBody>
          <a:bodyPr/>
          <a:lstStyle/>
          <a:p>
            <a:endParaRPr lang="en-US"/>
          </a:p>
        </p:txBody>
      </p:sp>
    </p:spTree>
  </p:cSld>
  <p:clrMapOvr>
    <a:masterClrMapping/>
  </p:clrMapOvr>
  <p:transition spd="med">
    <p:wipe/>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503238" y="346075"/>
            <a:ext cx="9070975" cy="1171575"/>
          </a:xfrm>
        </p:spPr>
        <p:txBody>
          <a:bodyPr tIns="38880"/>
          <a:lstStyle/>
          <a:p>
            <a:pPr eaLnBrk="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mtClean="0"/>
              <a:t>A Simple Example</a:t>
            </a:r>
          </a:p>
        </p:txBody>
      </p:sp>
      <p:sp>
        <p:nvSpPr>
          <p:cNvPr id="10243" name="Rectangle 2"/>
          <p:cNvSpPr>
            <a:spLocks noGrp="1" noChangeArrowheads="1"/>
          </p:cNvSpPr>
          <p:nvPr>
            <p:ph type="subTitle" idx="4294967295"/>
          </p:nvPr>
        </p:nvSpPr>
        <p:spPr>
          <a:xfrm>
            <a:off x="503238" y="2155825"/>
            <a:ext cx="9070975" cy="4298950"/>
          </a:xfrm>
        </p:spPr>
        <p:txBody>
          <a:bodyPr tIns="21240" anchor="ctr"/>
          <a:lstStyle/>
          <a:p>
            <a:pPr marL="0" indent="0" eaLnBrk="1">
              <a:spcAft>
                <a:spcPct val="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u="sng" smtClean="0"/>
              <a:t>Mode of transport:	</a:t>
            </a:r>
            <a:r>
              <a:rPr lang="en-US" sz="2400" smtClean="0"/>
              <a:t>			</a:t>
            </a:r>
            <a:r>
              <a:rPr lang="en-US" sz="2400" u="sng" smtClean="0"/>
              <a:t>Probability he is late:</a:t>
            </a:r>
          </a:p>
          <a:p>
            <a:pPr marL="0" indent="0" eaLnBrk="1">
              <a:spcAft>
                <a:spcPct val="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smtClean="0"/>
              <a:t>Car								50%</a:t>
            </a:r>
          </a:p>
          <a:p>
            <a:pPr marL="0" indent="0" eaLnBrk="1">
              <a:spcAft>
                <a:spcPct val="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smtClean="0"/>
              <a:t>Bus								20%</a:t>
            </a:r>
          </a:p>
          <a:p>
            <a:pPr marL="0" indent="0" eaLnBrk="1">
              <a:spcAft>
                <a:spcPct val="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smtClean="0"/>
              <a:t>Train								1%</a:t>
            </a:r>
          </a:p>
          <a:p>
            <a:pPr marL="0" indent="0" eaLnBrk="1">
              <a:spcAft>
                <a:spcPct val="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400" smtClean="0"/>
          </a:p>
          <a:p>
            <a:pPr marL="0" indent="0" eaLnBrk="1">
              <a:spcAft>
                <a:spcPct val="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600" smtClean="0"/>
              <a:t>Suppose that Bob is late one day.</a:t>
            </a:r>
          </a:p>
          <a:p>
            <a:pPr marL="0" indent="0" eaLnBrk="1">
              <a:spcAft>
                <a:spcPct val="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600" smtClean="0"/>
              <a:t>His boss wishes to estimate the probability that he traveled to work that day by </a:t>
            </a:r>
            <a:r>
              <a:rPr lang="en-US" sz="2600" u="sng" smtClean="0"/>
              <a:t>car</a:t>
            </a:r>
            <a:r>
              <a:rPr lang="en-US" sz="2600" smtClean="0"/>
              <a:t>. </a:t>
            </a:r>
          </a:p>
          <a:p>
            <a:pPr marL="0" indent="0" eaLnBrk="1">
              <a:spcAft>
                <a:spcPct val="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600" smtClean="0"/>
          </a:p>
          <a:p>
            <a:pPr marL="0" indent="0" eaLnBrk="1">
              <a:spcAft>
                <a:spcPct val="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600" smtClean="0"/>
              <a:t>He does not know which mode of transportation Bob usually uses, so he gives a prior probability of 1 in 3 to each of the three possibilities. </a:t>
            </a:r>
          </a:p>
        </p:txBody>
      </p:sp>
    </p:spTree>
  </p:cSld>
  <p:clrMapOvr>
    <a:masterClrMapping/>
  </p:clrMapOvr>
  <p:transition spd="med">
    <p:wipe/>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a:xfrm>
            <a:off x="503238" y="346075"/>
            <a:ext cx="9070975" cy="1171575"/>
          </a:xfrm>
        </p:spPr>
        <p:txBody>
          <a:bodyPr tIns="38880"/>
          <a:lstStyle/>
          <a:p>
            <a:pPr eaLnBrk="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mtClean="0"/>
              <a:t>A Simple Example</a:t>
            </a:r>
          </a:p>
        </p:txBody>
      </p:sp>
      <p:sp>
        <p:nvSpPr>
          <p:cNvPr id="11267" name="Rectangle 2"/>
          <p:cNvSpPr>
            <a:spLocks noGrp="1" noChangeArrowheads="1"/>
          </p:cNvSpPr>
          <p:nvPr>
            <p:ph type="subTitle" idx="4294967295"/>
          </p:nvPr>
        </p:nvSpPr>
        <p:spPr>
          <a:xfrm>
            <a:off x="503238" y="2024063"/>
            <a:ext cx="9070975" cy="4560887"/>
          </a:xfrm>
        </p:spPr>
        <p:txBody>
          <a:bodyPr tIns="24840" anchor="ctr"/>
          <a:lstStyle/>
          <a:p>
            <a:pPr marL="0" indent="0" eaLnBrk="1">
              <a:spcAft>
                <a:spcPts val="575"/>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800" smtClean="0"/>
              <a:t>P(A|B) = P(B|A) P(A) / </a:t>
            </a:r>
            <a:r>
              <a:rPr lang="en-US" smtClean="0"/>
              <a:t>P(B)</a:t>
            </a:r>
          </a:p>
          <a:p>
            <a:pPr marL="0" indent="0" eaLnBrk="1">
              <a:spcAft>
                <a:spcPct val="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800" smtClean="0"/>
              <a:t>P(car|late) = P(late|car) x P(car) / P(late) </a:t>
            </a:r>
          </a:p>
          <a:p>
            <a:pPr marL="0" indent="0" eaLnBrk="1">
              <a:spcAft>
                <a:spcPct val="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400" smtClean="0"/>
          </a:p>
          <a:p>
            <a:pPr marL="0" indent="0" eaLnBrk="1">
              <a:spcAft>
                <a:spcPts val="575"/>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800" smtClean="0"/>
              <a:t>P(late|car) = 0.5 </a:t>
            </a:r>
            <a:r>
              <a:rPr lang="en-US" sz="1600" smtClean="0"/>
              <a:t>(he will be late half the time he drives)</a:t>
            </a:r>
          </a:p>
          <a:p>
            <a:pPr marL="0" indent="0" eaLnBrk="1">
              <a:spcAft>
                <a:spcPts val="575"/>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800" smtClean="0"/>
              <a:t>P(car) = 0.33    </a:t>
            </a:r>
            <a:r>
              <a:rPr lang="en-US" sz="1600" smtClean="0"/>
              <a:t>(this is the boss' </a:t>
            </a:r>
            <a:r>
              <a:rPr lang="en-US" sz="1600" u="sng" smtClean="0"/>
              <a:t>assumption</a:t>
            </a:r>
            <a:r>
              <a:rPr lang="en-US" sz="1600" smtClean="0"/>
              <a:t>)</a:t>
            </a:r>
          </a:p>
          <a:p>
            <a:pPr marL="0" indent="0" eaLnBrk="1">
              <a:spcAft>
                <a:spcPts val="575"/>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800" smtClean="0"/>
              <a:t>P(late) = 0.5 x 0.33 + 0.2 x 0.33 + 0.01 x 0.33 </a:t>
            </a:r>
          </a:p>
          <a:p>
            <a:pPr marL="0" indent="0" eaLnBrk="1">
              <a:spcAft>
                <a:spcPts val="575"/>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600" smtClean="0"/>
              <a:t>			(all the probabilities that he will be late added together)</a:t>
            </a:r>
          </a:p>
          <a:p>
            <a:pPr marL="0" indent="0" eaLnBrk="1">
              <a:spcAft>
                <a:spcPct val="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400" smtClean="0"/>
          </a:p>
          <a:p>
            <a:pPr marL="0" indent="0" eaLnBrk="1">
              <a:spcAft>
                <a:spcPct val="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800" smtClean="0"/>
              <a:t>P(car|late) = </a:t>
            </a:r>
            <a:r>
              <a:rPr lang="en-US" sz="2600" smtClean="0"/>
              <a:t>0.5 x 0.33 / 0.5 x 0.33 + 0.2 x 0.33 + 0.01 x 0.33</a:t>
            </a:r>
          </a:p>
          <a:p>
            <a:pPr marL="0" indent="0" eaLnBrk="1">
              <a:spcAft>
                <a:spcPct val="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800" smtClean="0"/>
              <a:t>				= 0.165 / 0.71 x 0.33</a:t>
            </a:r>
          </a:p>
          <a:p>
            <a:pPr marL="0" indent="0" eaLnBrk="1">
              <a:spcAft>
                <a:spcPct val="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800" smtClean="0"/>
              <a:t>				= 0.7042</a:t>
            </a:r>
          </a:p>
        </p:txBody>
      </p:sp>
    </p:spTree>
  </p:cSld>
  <p:clrMapOvr>
    <a:masterClrMapping/>
  </p:clrMapOvr>
  <p:transition spd="med">
    <p:wipe/>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34640</TotalTime>
  <Words>1516</Words>
  <Application>Microsoft Office PowerPoint</Application>
  <PresentationFormat>Custom</PresentationFormat>
  <Paragraphs>238</Paragraphs>
  <Slides>31</Slides>
  <Notes>31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0</vt:i4>
      </vt:variant>
      <vt:variant>
        <vt:lpstr>Slide Titles</vt:lpstr>
      </vt:variant>
      <vt:variant>
        <vt:i4>31</vt:i4>
      </vt:variant>
    </vt:vector>
  </HeadingPairs>
  <TitlesOfParts>
    <vt:vector size="36" baseType="lpstr">
      <vt:lpstr>Arial</vt:lpstr>
      <vt:lpstr>Times New Roman</vt:lpstr>
      <vt:lpstr>Arial Unicode MS</vt:lpstr>
      <vt:lpstr>Trebuchet MS</vt:lpstr>
      <vt:lpstr>Default Design</vt:lpstr>
      <vt:lpstr>Slide 1</vt:lpstr>
      <vt:lpstr>Bayesian Probability</vt:lpstr>
      <vt:lpstr>How did this come about?</vt:lpstr>
      <vt:lpstr>Bayes' Theorem</vt:lpstr>
      <vt:lpstr>Bayes' Theorem</vt:lpstr>
      <vt:lpstr>Bayes' Theorem</vt:lpstr>
      <vt:lpstr>Bayes' Theorem</vt:lpstr>
      <vt:lpstr>A Simple Example</vt:lpstr>
      <vt:lpstr>A Simple Example</vt:lpstr>
      <vt:lpstr>More complex example</vt:lpstr>
      <vt:lpstr>What does this mean?</vt:lpstr>
      <vt:lpstr>So why is Bayesian probability useful?</vt:lpstr>
      <vt:lpstr>Bayes in Brain Imaging</vt:lpstr>
      <vt:lpstr>Bayes in SPM</vt:lpstr>
      <vt:lpstr>The GLM (again)</vt:lpstr>
      <vt:lpstr>Bayes and β</vt:lpstr>
      <vt:lpstr>Slide 17</vt:lpstr>
      <vt:lpstr>Shortcomings of Classical Inference in fMRI</vt:lpstr>
      <vt:lpstr>Slide 19</vt:lpstr>
      <vt:lpstr>Comparing Bayes</vt:lpstr>
      <vt:lpstr>Why Use It?</vt:lpstr>
      <vt:lpstr>Slide 22</vt:lpstr>
      <vt:lpstr>Hierarchical Models</vt:lpstr>
      <vt:lpstr>Slide 24</vt:lpstr>
      <vt:lpstr>Applying Bayesian Model Comparison to Neuroimaging</vt:lpstr>
      <vt:lpstr>Example#1</vt:lpstr>
      <vt:lpstr>Example#2</vt:lpstr>
      <vt:lpstr>Other Example/Uses </vt:lpstr>
      <vt:lpstr>Take Home Messages</vt:lpstr>
      <vt:lpstr>Conclusion</vt:lpstr>
      <vt:lpstr>Acknowledgements and Recommended Resources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Lines and Gradients</dc:title>
  <dc:creator>Georgina Torbet</dc:creator>
  <dc:description>Presentation Layout Template</dc:description>
  <cp:lastModifiedBy>Gururaj</cp:lastModifiedBy>
  <cp:revision>16</cp:revision>
  <cp:lastPrinted>1601-01-01T00:00:00Z</cp:lastPrinted>
  <dcterms:created xsi:type="dcterms:W3CDTF">2009-11-03T17:47:30Z</dcterms:created>
  <dcterms:modified xsi:type="dcterms:W3CDTF">2018-10-21T16:30:15Z</dcterms:modified>
</cp:coreProperties>
</file>