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9"/>
  </p:notesMasterIdLst>
  <p:handoutMasterIdLst>
    <p:handoutMasterId r:id="rId10"/>
  </p:handoutMasterIdLst>
  <p:sldIdLst>
    <p:sldId id="289" r:id="rId2"/>
    <p:sldId id="288" r:id="rId3"/>
    <p:sldId id="290" r:id="rId4"/>
    <p:sldId id="291" r:id="rId5"/>
    <p:sldId id="292" r:id="rId6"/>
    <p:sldId id="293" r:id="rId7"/>
    <p:sldId id="29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FB9"/>
    <a:srgbClr val="FFFF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22" autoAdjust="0"/>
  </p:normalViewPr>
  <p:slideViewPr>
    <p:cSldViewPr snapToGrid="0" snapToObjects="1">
      <p:cViewPr varScale="1">
        <p:scale>
          <a:sx n="91" d="100"/>
          <a:sy n="91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CF164A81-75B2-194C-A843-C64EC5C16B31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DB3-0A53-D340-B3CF-599B34F5F3EB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2E5-7E97-2F44-B961-B3631B15779F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2E74-C78C-C942-965B-B6CC6D494C40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67E5-F24F-664E-AC9C-26173D2CF6BA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9F-CB8F-D149-BA56-8B0C015E5021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CA6-DA21-D448-9BFF-3B41542CED08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87D6CFC-0B4B-2148-A17F-CDDE4D02F4BF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D79-2A23-4C40-804A-C01F394F0C72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835-C713-9846-B110-24995DE671EF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3BC9-E94F-5B47-BD76-EECA0CBE7CA1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8A2-EBB5-744B-B5B4-7699A7EC7B98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72E7-27FD-CA40-8E81-E7A5851A1F00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EB-B6A2-A747-83AD-60E35A0235F5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6F81F14-9AEC-394B-B8F6-AE69A194437D}" type="datetime1">
              <a:rPr lang="en-US" smtClean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B1032-EA64-7144-B003-9BCC9D94B5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752" y="1868703"/>
            <a:ext cx="8175039" cy="433598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Given a dataset (training data), we learn (build) a statistical model</a:t>
            </a:r>
          </a:p>
          <a:p>
            <a:pPr lvl="1"/>
            <a:r>
              <a:rPr lang="en-US" sz="2000" dirty="0"/>
              <a:t>This model is called “Classifier”</a:t>
            </a:r>
          </a:p>
          <a:p>
            <a:pPr lvl="1"/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Each point in the training data is in the form of:</a:t>
            </a:r>
          </a:p>
          <a:p>
            <a:pPr lvl="1"/>
            <a:r>
              <a:rPr lang="en-US" sz="1800" dirty="0"/>
              <a:t>&lt;label, feature 1, feature 2, ….feature N&gt;</a:t>
            </a:r>
          </a:p>
          <a:p>
            <a:pPr lvl="1"/>
            <a:r>
              <a:rPr lang="en-US" sz="1800" dirty="0"/>
              <a:t>Label </a:t>
            </a:r>
            <a:r>
              <a:rPr lang="en-US" sz="1800" dirty="0">
                <a:sym typeface="Wingdings"/>
              </a:rPr>
              <a:t> is the class label</a:t>
            </a:r>
          </a:p>
          <a:p>
            <a:pPr lvl="1"/>
            <a:r>
              <a:rPr lang="en-US" sz="1800" dirty="0">
                <a:sym typeface="Wingdings"/>
              </a:rPr>
              <a:t>Features 1..N  the features (dimensions of the point)</a:t>
            </a:r>
          </a:p>
          <a:p>
            <a:pPr lvl="1"/>
            <a:endParaRPr lang="en-US" sz="1800" dirty="0">
              <a:sym typeface="Wingdings"/>
            </a:endParaRPr>
          </a:p>
          <a:p>
            <a:r>
              <a:rPr lang="en-US" sz="2000" b="1" dirty="0">
                <a:solidFill>
                  <a:srgbClr val="800000"/>
                </a:solidFill>
                <a:sym typeface="Wingdings"/>
              </a:rPr>
              <a:t>Then, given a point without a label &lt;??, feature 1, ….feature N&gt;</a:t>
            </a:r>
          </a:p>
          <a:p>
            <a:pPr lvl="1"/>
            <a:r>
              <a:rPr lang="en-US" sz="1800" dirty="0">
                <a:sym typeface="Wingdings"/>
              </a:rPr>
              <a:t>Use the model to decide on its label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060" y="3052617"/>
            <a:ext cx="1594632" cy="14048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67263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52" y="244158"/>
            <a:ext cx="8423209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Naïve Bayes Classifier: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752" y="1868704"/>
            <a:ext cx="8175039" cy="554772"/>
          </a:xfrm>
        </p:spPr>
        <p:txBody>
          <a:bodyPr>
            <a:normAutofit/>
          </a:bodyPr>
          <a:lstStyle/>
          <a:p>
            <a:r>
              <a:rPr lang="en-US" dirty="0"/>
              <a:t>Best described through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Screen shot 2013-02-26 at 2.36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2298" y="3063867"/>
            <a:ext cx="4076700" cy="2857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766393" y="3368474"/>
            <a:ext cx="1021879" cy="569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8752" y="3919292"/>
            <a:ext cx="183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Class label (male or female)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38597" y="5921367"/>
            <a:ext cx="21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Training dataset</a:t>
            </a:r>
          </a:p>
        </p:txBody>
      </p:sp>
      <p:sp>
        <p:nvSpPr>
          <p:cNvPr id="12" name="Right Brace 11"/>
          <p:cNvSpPr/>
          <p:nvPr/>
        </p:nvSpPr>
        <p:spPr>
          <a:xfrm rot="16200000">
            <a:off x="4740758" y="1235392"/>
            <a:ext cx="423350" cy="323359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88951" y="2317349"/>
            <a:ext cx="183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Three features</a:t>
            </a:r>
          </a:p>
        </p:txBody>
      </p:sp>
    </p:spTree>
    <p:extLst>
      <p:ext uri="{BB962C8B-B14F-4D97-AF65-F5344CB8AC3E}">
        <p14:creationId xmlns:p14="http://schemas.microsoft.com/office/powerpoint/2010/main" xmlns="" val="309474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69" y="244158"/>
            <a:ext cx="8686800" cy="1339850"/>
          </a:xfrm>
        </p:spPr>
        <p:txBody>
          <a:bodyPr>
            <a:normAutofit/>
          </a:bodyPr>
          <a:lstStyle/>
          <a:p>
            <a:r>
              <a:rPr lang="en-US" dirty="0"/>
              <a:t>Naïve Bayes Classifier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38" y="2700862"/>
            <a:ext cx="4875827" cy="1357731"/>
          </a:xfrm>
        </p:spPr>
        <p:txBody>
          <a:bodyPr/>
          <a:lstStyle/>
          <a:p>
            <a:r>
              <a:rPr lang="en-US" dirty="0"/>
              <a:t>For each feature in each label</a:t>
            </a:r>
          </a:p>
          <a:p>
            <a:pPr lvl="1"/>
            <a:r>
              <a:rPr lang="en-US" dirty="0"/>
              <a:t>Compute the </a:t>
            </a:r>
            <a:r>
              <a:rPr lang="en-US" b="1" i="1" dirty="0">
                <a:solidFill>
                  <a:srgbClr val="0000FF"/>
                </a:solidFill>
              </a:rPr>
              <a:t>mean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0000FF"/>
                </a:solidFill>
              </a:rPr>
              <a:t>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Screen shot 2013-02-26 at 2.36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20340" y="1693514"/>
            <a:ext cx="3177080" cy="303664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62769" y="3693611"/>
            <a:ext cx="8686800" cy="2627866"/>
            <a:chOff x="262769" y="3693611"/>
            <a:chExt cx="8686800" cy="2627866"/>
          </a:xfrm>
        </p:grpSpPr>
        <p:sp>
          <p:nvSpPr>
            <p:cNvPr id="7" name="Down Arrow 6"/>
            <p:cNvSpPr/>
            <p:nvPr/>
          </p:nvSpPr>
          <p:spPr>
            <a:xfrm>
              <a:off x="2598495" y="3693611"/>
              <a:ext cx="1109469" cy="1182057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62769" y="4788074"/>
              <a:ext cx="8686800" cy="1533403"/>
              <a:chOff x="262769" y="4788074"/>
              <a:chExt cx="8686800" cy="1533403"/>
            </a:xfrm>
          </p:grpSpPr>
          <p:pic>
            <p:nvPicPr>
              <p:cNvPr id="6" name="Picture 5" descr="Screen shot 2013-02-26 at 2.47.37 AM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262769" y="4788074"/>
                <a:ext cx="8686800" cy="113030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934256" y="5921367"/>
                <a:ext cx="34159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800000"/>
                    </a:solidFill>
                  </a:rPr>
                  <a:t>That is the model (classifier)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2218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Naïve Bayes: Classify New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777" y="2780687"/>
            <a:ext cx="8037851" cy="1437557"/>
          </a:xfrm>
        </p:spPr>
        <p:txBody>
          <a:bodyPr>
            <a:normAutofit/>
          </a:bodyPr>
          <a:lstStyle/>
          <a:p>
            <a:r>
              <a:rPr lang="en-US" dirty="0"/>
              <a:t>For each label </a:t>
            </a:r>
            <a:r>
              <a:rPr lang="en-US" dirty="0">
                <a:sym typeface="Wingdings"/>
              </a:rPr>
              <a:t> Compute </a:t>
            </a:r>
            <a:r>
              <a:rPr lang="en-US" b="1" i="1" dirty="0">
                <a:solidFill>
                  <a:srgbClr val="FF0000"/>
                </a:solidFill>
                <a:sym typeface="Wingdings"/>
              </a:rPr>
              <a:t>posterior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>
                <a:sym typeface="Wingdings"/>
              </a:rPr>
              <a:t>value</a:t>
            </a:r>
          </a:p>
          <a:p>
            <a:r>
              <a:rPr lang="en-US" dirty="0">
                <a:sym typeface="Wingdings"/>
              </a:rPr>
              <a:t>The label with the largest posterior is the suggested label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Screen shot 2013-02-26 at 2.5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74459" y="1735892"/>
            <a:ext cx="3623213" cy="7620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642289" y="2116892"/>
            <a:ext cx="1632170" cy="14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092" y="1917627"/>
            <a:ext cx="217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Male or female?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83053" y="4463963"/>
            <a:ext cx="8156575" cy="1594715"/>
            <a:chOff x="483053" y="4463963"/>
            <a:chExt cx="8156575" cy="1594715"/>
          </a:xfrm>
        </p:grpSpPr>
        <p:pic>
          <p:nvPicPr>
            <p:cNvPr id="9" name="Picture 8" descr="Screen shot 2013-02-26 at 2.53.2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3053" y="4463963"/>
              <a:ext cx="8156575" cy="698500"/>
            </a:xfrm>
            <a:prstGeom prst="rect">
              <a:avLst/>
            </a:prstGeom>
          </p:spPr>
        </p:pic>
        <p:pic>
          <p:nvPicPr>
            <p:cNvPr id="10" name="Picture 9" descr="Screen shot 2013-02-26 at 2.53.33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09411" y="5447541"/>
              <a:ext cx="7969637" cy="6111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6510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Naïve Bayes: Classify New Object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370949"/>
            <a:ext cx="762000" cy="271463"/>
          </a:xfrm>
        </p:spPr>
        <p:txBody>
          <a:bodyPr/>
          <a:lstStyle/>
          <a:p>
            <a:fld id="{EBFB1032-EA64-7144-B003-9BCC9D94B50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Screen shot 2013-02-26 at 2.5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74459" y="1735892"/>
            <a:ext cx="3623213" cy="7620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642289" y="2116892"/>
            <a:ext cx="1632170" cy="14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092" y="1917627"/>
            <a:ext cx="217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Male or female?</a:t>
            </a:r>
          </a:p>
        </p:txBody>
      </p:sp>
      <p:pic>
        <p:nvPicPr>
          <p:cNvPr id="9" name="Picture 8" descr="Screen shot 2013-02-26 at 2.53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53" y="2653687"/>
            <a:ext cx="8156575" cy="698500"/>
          </a:xfrm>
          <a:prstGeom prst="rect">
            <a:avLst/>
          </a:prstGeom>
        </p:spPr>
      </p:pic>
      <p:pic>
        <p:nvPicPr>
          <p:cNvPr id="10" name="Picture 9" descr="Screen shot 2013-02-26 at 2.53.3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9411" y="3549671"/>
            <a:ext cx="7969637" cy="61113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37987" y="4389728"/>
            <a:ext cx="7923751" cy="1742984"/>
            <a:chOff x="900113" y="4452777"/>
            <a:chExt cx="7923751" cy="1742984"/>
          </a:xfrm>
        </p:grpSpPr>
        <p:sp>
          <p:nvSpPr>
            <p:cNvPr id="11" name="TextBox 10"/>
            <p:cNvSpPr txBox="1"/>
            <p:nvPr/>
          </p:nvSpPr>
          <p:spPr>
            <a:xfrm>
              <a:off x="900113" y="4452777"/>
              <a:ext cx="7923751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00000"/>
                  </a:solidFill>
                </a:rPr>
                <a:t>&gt;&gt; evidence: </a:t>
              </a:r>
              <a:r>
                <a:rPr lang="en-US" dirty="0"/>
                <a:t>Can be ignored since it is the same constant for all labels</a:t>
              </a:r>
            </a:p>
            <a:p>
              <a:endParaRPr lang="en-US" dirty="0"/>
            </a:p>
            <a:p>
              <a:r>
                <a:rPr lang="en-US" b="1" dirty="0">
                  <a:solidFill>
                    <a:srgbClr val="800000"/>
                  </a:solidFill>
                </a:rPr>
                <a:t>&gt;&gt; P(label): </a:t>
              </a:r>
              <a:r>
                <a:rPr lang="en-US" dirty="0"/>
                <a:t>% of training points with this label </a:t>
              </a:r>
            </a:p>
            <a:p>
              <a:endParaRPr lang="en-US" dirty="0"/>
            </a:p>
            <a:p>
              <a:r>
                <a:rPr lang="en-US" b="1" dirty="0">
                  <a:solidFill>
                    <a:srgbClr val="800000"/>
                  </a:solidFill>
                </a:rPr>
                <a:t>&gt;&gt; p(</a:t>
              </a:r>
              <a:r>
                <a:rPr lang="en-US" b="1" dirty="0" err="1">
                  <a:solidFill>
                    <a:srgbClr val="800000"/>
                  </a:solidFill>
                </a:rPr>
                <a:t>feature|label</a:t>
              </a:r>
              <a:r>
                <a:rPr lang="en-US" b="1" dirty="0">
                  <a:solidFill>
                    <a:srgbClr val="800000"/>
                  </a:solidFill>
                </a:rPr>
                <a:t>) </a:t>
              </a:r>
              <a:r>
                <a:rPr lang="en-US" dirty="0"/>
                <a:t>=                                                , f is feature value in sample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29416" y="5398113"/>
              <a:ext cx="2679700" cy="797648"/>
              <a:chOff x="3229416" y="5398113"/>
              <a:chExt cx="2679700" cy="797648"/>
            </a:xfrm>
          </p:grpSpPr>
          <p:pic>
            <p:nvPicPr>
              <p:cNvPr id="12" name="Picture 11" descr="Screen shot 2013-02-26 at 3.05.48 AM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229416" y="5408361"/>
                <a:ext cx="2679700" cy="7874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953000" y="5398113"/>
                <a:ext cx="2744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99025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8290" y="3503821"/>
            <a:ext cx="7852734" cy="25694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Naïve Bayes: Classify New Object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370949"/>
            <a:ext cx="762000" cy="271463"/>
          </a:xfrm>
        </p:spPr>
        <p:txBody>
          <a:bodyPr/>
          <a:lstStyle/>
          <a:p>
            <a:fld id="{EBFB1032-EA64-7144-B003-9BCC9D94B50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Screen shot 2013-02-26 at 2.5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74459" y="1735892"/>
            <a:ext cx="3623213" cy="7620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642289" y="2116892"/>
            <a:ext cx="1632170" cy="14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092" y="1917627"/>
            <a:ext cx="217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Male or female?</a:t>
            </a:r>
          </a:p>
        </p:txBody>
      </p:sp>
      <p:pic>
        <p:nvPicPr>
          <p:cNvPr id="9" name="Picture 8" descr="Screen shot 2013-02-26 at 2.53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53" y="2653687"/>
            <a:ext cx="8156575" cy="698500"/>
          </a:xfrm>
          <a:prstGeom prst="rect">
            <a:avLst/>
          </a:prstGeom>
        </p:spPr>
      </p:pic>
      <p:pic>
        <p:nvPicPr>
          <p:cNvPr id="3" name="Picture 2" descr="Screen shot 2013-02-26 at 3.09.1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0476" y="3671838"/>
            <a:ext cx="6070600" cy="977900"/>
          </a:xfrm>
          <a:prstGeom prst="rect">
            <a:avLst/>
          </a:prstGeom>
        </p:spPr>
      </p:pic>
      <p:pic>
        <p:nvPicPr>
          <p:cNvPr id="6" name="Picture 5" descr="Screen shot 2013-02-26 at 3.09.4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1738" y="4829627"/>
            <a:ext cx="7061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652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8290" y="3503821"/>
            <a:ext cx="7852734" cy="25694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Naïve Bayes: Classify New Object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370949"/>
            <a:ext cx="762000" cy="271463"/>
          </a:xfrm>
        </p:spPr>
        <p:txBody>
          <a:bodyPr/>
          <a:lstStyle/>
          <a:p>
            <a:fld id="{EBFB1032-EA64-7144-B003-9BCC9D94B50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Screen shot 2013-02-26 at 2.5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74459" y="1735892"/>
            <a:ext cx="3623213" cy="7620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642289" y="2116892"/>
            <a:ext cx="1632170" cy="14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092" y="1917627"/>
            <a:ext cx="217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Male or female?</a:t>
            </a:r>
          </a:p>
        </p:txBody>
      </p:sp>
      <p:pic>
        <p:nvPicPr>
          <p:cNvPr id="9" name="Picture 8" descr="Screen shot 2013-02-26 at 2.53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053" y="2653687"/>
            <a:ext cx="8156575" cy="698500"/>
          </a:xfrm>
          <a:prstGeom prst="rect">
            <a:avLst/>
          </a:prstGeom>
        </p:spPr>
      </p:pic>
      <p:pic>
        <p:nvPicPr>
          <p:cNvPr id="10" name="Picture 9" descr="Screen shot 2013-02-26 at 3.11.2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7207" y="3765671"/>
            <a:ext cx="7035800" cy="1549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08717" y="5633330"/>
            <a:ext cx="468523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</a:rPr>
              <a:t>The sample is predicted to be female</a:t>
            </a:r>
          </a:p>
        </p:txBody>
      </p:sp>
    </p:spTree>
    <p:extLst>
      <p:ext uri="{BB962C8B-B14F-4D97-AF65-F5344CB8AC3E}">
        <p14:creationId xmlns:p14="http://schemas.microsoft.com/office/powerpoint/2010/main" xmlns="" val="284233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4485</TotalTime>
  <Words>255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Capital</vt:lpstr>
      <vt:lpstr>Naïve Bayes Classifier</vt:lpstr>
      <vt:lpstr>Naïve Bayes Classifier: Example</vt:lpstr>
      <vt:lpstr>Naïve Bayes Classifier (Cont’d)</vt:lpstr>
      <vt:lpstr>Naïve Bayes: Classify New Object</vt:lpstr>
      <vt:lpstr>Naïve Bayes: Classify New Object (Cont’d)</vt:lpstr>
      <vt:lpstr>Naïve Bayes: Classify New Object (Cont’d)</vt:lpstr>
      <vt:lpstr>Naïve Bayes: Classify New Object (Cont’d)</vt:lpstr>
    </vt:vector>
  </TitlesOfParts>
  <Company>WPI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Gururaj</cp:lastModifiedBy>
  <cp:revision>405</cp:revision>
  <dcterms:created xsi:type="dcterms:W3CDTF">2013-01-13T20:33:29Z</dcterms:created>
  <dcterms:modified xsi:type="dcterms:W3CDTF">2018-10-22T08:56:07Z</dcterms:modified>
</cp:coreProperties>
</file>