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77"/>
  </p:notesMasterIdLst>
  <p:handoutMasterIdLst>
    <p:handoutMasterId r:id="rId78"/>
  </p:handoutMasterIdLst>
  <p:sldIdLst>
    <p:sldId id="268" r:id="rId2"/>
    <p:sldId id="386" r:id="rId3"/>
    <p:sldId id="436" r:id="rId4"/>
    <p:sldId id="435" r:id="rId5"/>
    <p:sldId id="434" r:id="rId6"/>
    <p:sldId id="472" r:id="rId7"/>
    <p:sldId id="387" r:id="rId8"/>
    <p:sldId id="388" r:id="rId9"/>
    <p:sldId id="390" r:id="rId10"/>
    <p:sldId id="439" r:id="rId11"/>
    <p:sldId id="391" r:id="rId12"/>
    <p:sldId id="514" r:id="rId13"/>
    <p:sldId id="515" r:id="rId14"/>
    <p:sldId id="392" r:id="rId15"/>
    <p:sldId id="443" r:id="rId16"/>
    <p:sldId id="445" r:id="rId17"/>
    <p:sldId id="446" r:id="rId18"/>
    <p:sldId id="447" r:id="rId19"/>
    <p:sldId id="448" r:id="rId20"/>
    <p:sldId id="516" r:id="rId21"/>
    <p:sldId id="517" r:id="rId22"/>
    <p:sldId id="400" r:id="rId23"/>
    <p:sldId id="450" r:id="rId24"/>
    <p:sldId id="451" r:id="rId25"/>
    <p:sldId id="453" r:id="rId26"/>
    <p:sldId id="454" r:id="rId27"/>
    <p:sldId id="455" r:id="rId28"/>
    <p:sldId id="456" r:id="rId29"/>
    <p:sldId id="518" r:id="rId30"/>
    <p:sldId id="519" r:id="rId31"/>
    <p:sldId id="458" r:id="rId32"/>
    <p:sldId id="477" r:id="rId33"/>
    <p:sldId id="459" r:id="rId34"/>
    <p:sldId id="409" r:id="rId35"/>
    <p:sldId id="410" r:id="rId36"/>
    <p:sldId id="544" r:id="rId37"/>
    <p:sldId id="520" r:id="rId38"/>
    <p:sldId id="521" r:id="rId39"/>
    <p:sldId id="489" r:id="rId40"/>
    <p:sldId id="473" r:id="rId41"/>
    <p:sldId id="461" r:id="rId42"/>
    <p:sldId id="460" r:id="rId43"/>
    <p:sldId id="522" r:id="rId44"/>
    <p:sldId id="523" r:id="rId45"/>
    <p:sldId id="474" r:id="rId46"/>
    <p:sldId id="484" r:id="rId47"/>
    <p:sldId id="485" r:id="rId48"/>
    <p:sldId id="524" r:id="rId49"/>
    <p:sldId id="537" r:id="rId50"/>
    <p:sldId id="538" r:id="rId51"/>
    <p:sldId id="539" r:id="rId52"/>
    <p:sldId id="540" r:id="rId53"/>
    <p:sldId id="541" r:id="rId54"/>
    <p:sldId id="527" r:id="rId55"/>
    <p:sldId id="528" r:id="rId56"/>
    <p:sldId id="529" r:id="rId57"/>
    <p:sldId id="530" r:id="rId58"/>
    <p:sldId id="531" r:id="rId59"/>
    <p:sldId id="532" r:id="rId60"/>
    <p:sldId id="533" r:id="rId61"/>
    <p:sldId id="534" r:id="rId62"/>
    <p:sldId id="535" r:id="rId63"/>
    <p:sldId id="542" r:id="rId64"/>
    <p:sldId id="536" r:id="rId65"/>
    <p:sldId id="525" r:id="rId66"/>
    <p:sldId id="493" r:id="rId67"/>
    <p:sldId id="494" r:id="rId68"/>
    <p:sldId id="495" r:id="rId69"/>
    <p:sldId id="496" r:id="rId70"/>
    <p:sldId id="497" r:id="rId71"/>
    <p:sldId id="498" r:id="rId72"/>
    <p:sldId id="512" r:id="rId73"/>
    <p:sldId id="543" r:id="rId74"/>
    <p:sldId id="500" r:id="rId75"/>
    <p:sldId id="526" r:id="rId76"/>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C66"/>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149" autoAdjust="0"/>
    <p:restoredTop sz="86867" autoAdjust="0"/>
  </p:normalViewPr>
  <p:slideViewPr>
    <p:cSldViewPr>
      <p:cViewPr varScale="1">
        <p:scale>
          <a:sx n="171" d="100"/>
          <a:sy n="171" d="100"/>
        </p:scale>
        <p:origin x="1456" y="16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50</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precision, recall, f-measure [many have seen before]</a:t>
            </a:r>
          </a:p>
          <a:p>
            <a:r>
              <a:rPr lang="en-US">
                <a:latin typeface="Arial" charset="0"/>
                <a:ea typeface="ＭＳ Ｐゴシック" charset="0"/>
                <a:cs typeface="ＭＳ Ｐゴシック" charset="0"/>
              </a:rPr>
              <a:t>there are two sets: CORRECT entities and SELECTED entities</a:t>
            </a:r>
          </a:p>
          <a:p>
            <a:r>
              <a:rPr lang="en-US">
                <a:latin typeface="Arial" charset="0"/>
                <a:ea typeface="ＭＳ Ｐゴシック" charset="0"/>
                <a:cs typeface="ＭＳ Ｐゴシック" charset="0"/>
              </a:rPr>
              <a:t>2x2 contingency table, four possible outcomes</a:t>
            </a:r>
          </a:p>
          <a:p>
            <a:r>
              <a:rPr lang="en-US">
                <a:latin typeface="Arial" charset="0"/>
                <a:ea typeface="ＭＳ Ｐゴシック" charset="0"/>
                <a:cs typeface="ＭＳ Ｐゴシック" charset="0"/>
              </a:rPr>
              <a:t>for precision &amp; recall, you're ignoring bottom corner (where you get O right)</a:t>
            </a:r>
          </a:p>
          <a:p>
            <a:r>
              <a:rPr lang="en-US">
                <a:latin typeface="Arial" charset="0"/>
                <a:ea typeface="ＭＳ Ｐゴシック" charset="0"/>
                <a:cs typeface="ＭＳ Ｐゴシック" charset="0"/>
              </a:rPr>
              <a:t>precision: what proportion of your guesses are correct?</a:t>
            </a:r>
          </a:p>
          <a:p>
            <a:r>
              <a:rPr lang="en-US">
                <a:latin typeface="Arial" charset="0"/>
                <a:ea typeface="ＭＳ Ｐゴシック" charset="0"/>
                <a:cs typeface="ＭＳ Ｐゴシック" charset="0"/>
              </a:rPr>
              <a:t>note that correctness means (a) correct boundaries, and (b) correct label</a:t>
            </a:r>
          </a:p>
          <a:p>
            <a:r>
              <a:rPr lang="en-US">
                <a:latin typeface="Arial" charset="0"/>
                <a:ea typeface="ＭＳ Ｐゴシック" charset="0"/>
                <a:cs typeface="ＭＳ Ｐゴシック" charset="0"/>
              </a:rPr>
              <a:t>recall: what proportion of true entities did you get right?</a:t>
            </a:r>
          </a:p>
          <a:p>
            <a:r>
              <a:rPr lang="en-US">
                <a:latin typeface="Arial" charset="0"/>
                <a:ea typeface="ＭＳ Ｐゴシック" charset="0"/>
                <a:cs typeface="ＭＳ Ｐゴシック" charset="0"/>
              </a:rPr>
              <a:t>ASK STUDENTS HERE ABOUT WHY NOT TO USE ACCURACY</a:t>
            </a:r>
          </a:p>
          <a:p>
            <a:r>
              <a:rPr lang="en-US">
                <a:latin typeface="Arial" charset="0"/>
                <a:ea typeface="ＭＳ Ｐゴシック" charset="0"/>
                <a:cs typeface="ＭＳ Ｐゴシック" charset="0"/>
              </a:rPr>
              <a:t>[note that there is typically a trade-off between precision and recall!]</a:t>
            </a:r>
          </a:p>
          <a:p>
            <a:r>
              <a:rPr lang="en-US">
                <a:latin typeface="Arial" charset="0"/>
                <a:ea typeface="ＭＳ Ｐゴシック" charset="0"/>
                <a:cs typeface="ＭＳ Ｐゴシック" charset="0"/>
              </a:rPr>
              <a:t>[to get high precision, be very reluctant to make guesses – but then you may have poor recall]</a:t>
            </a:r>
          </a:p>
          <a:p>
            <a:r>
              <a:rPr lang="en-US">
                <a:latin typeface="Arial" charset="0"/>
                <a:ea typeface="ＭＳ Ｐゴシック" charset="0"/>
                <a:cs typeface="ＭＳ Ｐゴシック" charset="0"/>
              </a:rPr>
              <a:t>[to get high recall, be very promiscuous in making guesses – but then you may have poor precision]</a:t>
            </a:r>
          </a:p>
          <a:p>
            <a:endParaRPr lang="en-US">
              <a:latin typeface="Arial"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384C32A9-5A2D-B045-843B-D06D034130F2}" type="slidenum">
              <a:rPr lang="en-US" sz="1200"/>
              <a:pPr eaLnBrk="1" hangingPunct="1"/>
              <a:t>51</a:t>
            </a:fld>
            <a:endParaRPr lang="en-US" sz="1200"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l" eaLnBrk="1" hangingPunct="1">
              <a:buFont typeface="Times" charset="0"/>
              <a:buNone/>
            </a:pPr>
            <a:r>
              <a:rPr lang="en-US" sz="1600" dirty="0">
                <a:latin typeface="Lucida Sans" charset="0"/>
                <a:ea typeface="ＭＳ Ｐゴシック" charset="0"/>
                <a:cs typeface="ＭＳ Ｐゴシック" charset="0"/>
              </a:rPr>
              <a:t>Precision P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fp</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Recall  </a:t>
            </a:r>
            <a:r>
              <a:rPr lang="en-US" dirty="0">
                <a:latin typeface="Lucida Sans" charset="0"/>
                <a:ea typeface="ＭＳ Ｐゴシック" charset="0"/>
                <a:cs typeface="ＭＳ Ｐゴシック" charset="0"/>
              </a:rPr>
              <a:t> </a:t>
            </a:r>
            <a:r>
              <a:rPr lang="en-US" sz="1600" dirty="0">
                <a:latin typeface="Lucida Sans" charset="0"/>
                <a:ea typeface="ＭＳ Ｐゴシック" charset="0"/>
                <a:cs typeface="ＭＳ Ｐゴシック" charset="0"/>
              </a:rPr>
              <a:t>   R = </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a:t>
            </a:r>
            <a:r>
              <a:rPr lang="en-US" sz="1600" dirty="0" err="1">
                <a:latin typeface="Lucida Sans" charset="0"/>
                <a:ea typeface="ＭＳ Ｐゴシック" charset="0"/>
                <a:cs typeface="ＭＳ Ｐゴシック" charset="0"/>
              </a:rPr>
              <a:t>tp</a:t>
            </a:r>
            <a:r>
              <a:rPr lang="en-US" sz="1600" dirty="0">
                <a:latin typeface="Lucida Sans" charset="0"/>
                <a:ea typeface="ＭＳ Ｐゴシック" charset="0"/>
                <a:cs typeface="ＭＳ Ｐゴシック" charset="0"/>
              </a:rPr>
              <a:t> + </a:t>
            </a:r>
            <a:r>
              <a:rPr lang="en-US" sz="1600" dirty="0" err="1">
                <a:latin typeface="Lucida Sans" charset="0"/>
                <a:ea typeface="ＭＳ Ｐゴシック" charset="0"/>
                <a:cs typeface="ＭＳ Ｐゴシック" charset="0"/>
              </a:rPr>
              <a:t>fn</a:t>
            </a:r>
            <a:r>
              <a:rPr lang="en-US" sz="1600" dirty="0">
                <a:latin typeface="Lucida Sans" charset="0"/>
                <a:ea typeface="ＭＳ Ｐゴシック" charset="0"/>
                <a:cs typeface="ＭＳ Ｐゴシック" charset="0"/>
              </a:rPr>
              <a:t>)</a:t>
            </a:r>
          </a:p>
          <a:p>
            <a:pPr algn="l" eaLnBrk="1" hangingPunct="1">
              <a:buFont typeface="Times" charset="0"/>
              <a:buNone/>
            </a:pPr>
            <a:r>
              <a:rPr lang="en-US" sz="1600" dirty="0">
                <a:latin typeface="Lucida Sans" charset="0"/>
                <a:ea typeface="ＭＳ Ｐゴシック" charset="0"/>
                <a:cs typeface="ＭＳ Ｐゴシック" charset="0"/>
              </a:rPr>
              <a:t>Mention precision recall tradeoff.</a:t>
            </a: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precision, recall, f-measure [many have seen before]</a:t>
            </a:r>
          </a:p>
          <a:p>
            <a:r>
              <a:rPr lang="en-US" dirty="0">
                <a:latin typeface="Arial" charset="0"/>
                <a:ea typeface="ＭＳ Ｐゴシック" charset="0"/>
                <a:cs typeface="ＭＳ Ｐゴシック" charset="0"/>
              </a:rPr>
              <a:t>there are two sets: CORRECT entities and SELECTED entities</a:t>
            </a:r>
          </a:p>
          <a:p>
            <a:r>
              <a:rPr lang="en-US" dirty="0">
                <a:latin typeface="Arial" charset="0"/>
                <a:ea typeface="ＭＳ Ｐゴシック" charset="0"/>
                <a:cs typeface="ＭＳ Ｐゴシック" charset="0"/>
              </a:rPr>
              <a:t>2x2 contingency table, four possible outcomes</a:t>
            </a:r>
          </a:p>
          <a:p>
            <a:r>
              <a:rPr lang="en-US" dirty="0">
                <a:latin typeface="Arial" charset="0"/>
                <a:ea typeface="ＭＳ Ｐゴシック" charset="0"/>
                <a:cs typeface="ＭＳ Ｐゴシック" charset="0"/>
              </a:rPr>
              <a:t>for precision &amp; recall, you're ignoring bottom corner (where you get O right)</a:t>
            </a:r>
          </a:p>
          <a:p>
            <a:r>
              <a:rPr lang="en-US" dirty="0">
                <a:latin typeface="Arial" charset="0"/>
                <a:ea typeface="ＭＳ Ｐゴシック" charset="0"/>
                <a:cs typeface="ＭＳ Ｐゴシック" charset="0"/>
              </a:rPr>
              <a:t>precision: what proportion of your guesses are correct?</a:t>
            </a:r>
          </a:p>
          <a:p>
            <a:r>
              <a:rPr lang="en-US" dirty="0">
                <a:latin typeface="Arial" charset="0"/>
                <a:ea typeface="ＭＳ Ｐゴシック" charset="0"/>
                <a:cs typeface="ＭＳ Ｐゴシック" charset="0"/>
              </a:rPr>
              <a:t>note that correctness means (a) correct boundaries, and (b) correct label</a:t>
            </a:r>
          </a:p>
          <a:p>
            <a:r>
              <a:rPr lang="en-US" dirty="0">
                <a:latin typeface="Arial" charset="0"/>
                <a:ea typeface="ＭＳ Ｐゴシック" charset="0"/>
                <a:cs typeface="ＭＳ Ｐゴシック" charset="0"/>
              </a:rPr>
              <a:t>recall: what proportion of true entities did you get right?</a:t>
            </a:r>
          </a:p>
          <a:p>
            <a:r>
              <a:rPr lang="en-US" dirty="0">
                <a:latin typeface="Arial" charset="0"/>
                <a:ea typeface="ＭＳ Ｐゴシック" charset="0"/>
                <a:cs typeface="ＭＳ Ｐゴシック" charset="0"/>
              </a:rPr>
              <a:t>ASK STUDENTS HERE ABOUT WHY NOT TO USE ACCURACY</a:t>
            </a:r>
          </a:p>
          <a:p>
            <a:r>
              <a:rPr lang="en-US" dirty="0">
                <a:latin typeface="Arial" charset="0"/>
                <a:ea typeface="ＭＳ Ｐゴシック" charset="0"/>
                <a:cs typeface="ＭＳ Ｐゴシック" charset="0"/>
              </a:rPr>
              <a:t>[note that there is typically a trade-off between precision and recall!]</a:t>
            </a:r>
          </a:p>
          <a:p>
            <a:r>
              <a:rPr lang="en-US" dirty="0">
                <a:latin typeface="Arial" charset="0"/>
                <a:ea typeface="ＭＳ Ｐゴシック" charset="0"/>
                <a:cs typeface="ＭＳ Ｐゴシック" charset="0"/>
              </a:rPr>
              <a:t>[to get high precision, be very reluctant to make guesses – but then you may have poor recall]</a:t>
            </a:r>
          </a:p>
          <a:p>
            <a:r>
              <a:rPr lang="en-US" dirty="0">
                <a:latin typeface="Arial" charset="0"/>
                <a:ea typeface="ＭＳ Ｐゴシック" charset="0"/>
                <a:cs typeface="ＭＳ Ｐゴシック" charset="0"/>
              </a:rPr>
              <a:t>[to get high recall, be very promiscuous in making guesses – but then you may have poor precision]</a:t>
            </a:r>
          </a:p>
          <a:p>
            <a:endParaRPr lang="en-US" dirty="0">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4000279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846" indent="-285710" eaLnBrk="0" hangingPunct="0">
              <a:defRPr sz="2400">
                <a:solidFill>
                  <a:schemeClr val="tx1"/>
                </a:solidFill>
                <a:latin typeface="Lucida Sans" charset="0"/>
                <a:ea typeface="ＭＳ Ｐゴシック" charset="0"/>
              </a:defRPr>
            </a:lvl2pPr>
            <a:lvl3pPr marL="1142840" indent="-228568" eaLnBrk="0" hangingPunct="0">
              <a:defRPr sz="2400">
                <a:solidFill>
                  <a:schemeClr val="tx1"/>
                </a:solidFill>
                <a:latin typeface="Lucida Sans" charset="0"/>
                <a:ea typeface="ＭＳ Ｐゴシック" charset="0"/>
              </a:defRPr>
            </a:lvl3pPr>
            <a:lvl4pPr marL="1599975" indent="-228568" eaLnBrk="0" hangingPunct="0">
              <a:defRPr sz="2400">
                <a:solidFill>
                  <a:schemeClr val="tx1"/>
                </a:solidFill>
                <a:latin typeface="Lucida Sans" charset="0"/>
                <a:ea typeface="ＭＳ Ｐゴシック" charset="0"/>
              </a:defRPr>
            </a:lvl4pPr>
            <a:lvl5pPr marL="2057111" indent="-228568" eaLnBrk="0" hangingPunct="0">
              <a:defRPr sz="2400">
                <a:solidFill>
                  <a:schemeClr val="tx1"/>
                </a:solidFill>
                <a:latin typeface="Lucida Sans" charset="0"/>
                <a:ea typeface="ＭＳ Ｐゴシック" charset="0"/>
              </a:defRPr>
            </a:lvl5pPr>
            <a:lvl6pPr marL="2514247" indent="-228568" eaLnBrk="0" fontAlgn="base" hangingPunct="0">
              <a:spcBef>
                <a:spcPct val="0"/>
              </a:spcBef>
              <a:spcAft>
                <a:spcPct val="0"/>
              </a:spcAft>
              <a:defRPr sz="2400">
                <a:solidFill>
                  <a:schemeClr val="tx1"/>
                </a:solidFill>
                <a:latin typeface="Lucida Sans" charset="0"/>
                <a:ea typeface="ＭＳ Ｐゴシック" charset="0"/>
              </a:defRPr>
            </a:lvl6pPr>
            <a:lvl7pPr marL="2971383" indent="-228568" eaLnBrk="0" fontAlgn="base" hangingPunct="0">
              <a:spcBef>
                <a:spcPct val="0"/>
              </a:spcBef>
              <a:spcAft>
                <a:spcPct val="0"/>
              </a:spcAft>
              <a:defRPr sz="2400">
                <a:solidFill>
                  <a:schemeClr val="tx1"/>
                </a:solidFill>
                <a:latin typeface="Lucida Sans" charset="0"/>
                <a:ea typeface="ＭＳ Ｐゴシック" charset="0"/>
              </a:defRPr>
            </a:lvl7pPr>
            <a:lvl8pPr marL="3428519" indent="-228568" eaLnBrk="0" fontAlgn="base" hangingPunct="0">
              <a:spcBef>
                <a:spcPct val="0"/>
              </a:spcBef>
              <a:spcAft>
                <a:spcPct val="0"/>
              </a:spcAft>
              <a:defRPr sz="2400">
                <a:solidFill>
                  <a:schemeClr val="tx1"/>
                </a:solidFill>
                <a:latin typeface="Lucida Sans" charset="0"/>
                <a:ea typeface="ＭＳ Ｐゴシック" charset="0"/>
              </a:defRPr>
            </a:lvl8pPr>
            <a:lvl9pPr marL="3885655" indent="-228568"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CE933F43-4F06-6E4C-A88E-635F26D155D2}" type="slidenum">
              <a:rPr lang="en-US" sz="1200"/>
              <a:pPr eaLnBrk="1" hangingPunct="1"/>
              <a:t>52</a:t>
            </a:fld>
            <a:endParaRPr lang="en-US" sz="1200"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atin typeface="Arial" charset="0"/>
                <a:ea typeface="ＭＳ Ｐゴシック" charset="0"/>
                <a:cs typeface="ＭＳ Ｐゴシック" charset="0"/>
              </a:rPr>
              <a:t>a combined measure: F-measure: weighted harmonic mean between precision and recall</a:t>
            </a:r>
          </a:p>
          <a:p>
            <a:r>
              <a:rPr lang="en-US">
                <a:latin typeface="Arial" charset="0"/>
                <a:ea typeface="ＭＳ Ｐゴシック" charset="0"/>
                <a:cs typeface="ＭＳ Ｐゴシック" charset="0"/>
              </a:rPr>
              <a:t>[why weighted?  in some applications you may care more about P or R]</a:t>
            </a:r>
          </a:p>
          <a:p>
            <a:r>
              <a:rPr lang="en-US">
                <a:latin typeface="Arial" charset="0"/>
                <a:ea typeface="ＭＳ Ｐゴシック" charset="0"/>
                <a:cs typeface="ＭＳ Ｐゴシック" charset="0"/>
              </a:rPr>
              <a:t>[why harmonic?  it's conservative -- lower than arith or geo mean]</a:t>
            </a:r>
          </a:p>
          <a:p>
            <a:r>
              <a:rPr lang="en-US">
                <a:latin typeface="Arial" charset="0"/>
                <a:ea typeface="ＭＳ Ｐゴシック" charset="0"/>
                <a:cs typeface="ＭＳ Ｐゴシック" charset="0"/>
              </a:rPr>
              <a:t>[if P and R are far apart, F tends to be near lower value]</a:t>
            </a:r>
          </a:p>
          <a:p>
            <a:r>
              <a:rPr lang="en-US">
                <a:latin typeface="Arial" charset="0"/>
                <a:ea typeface="ＭＳ Ｐゴシック" charset="0"/>
                <a:cs typeface="ＭＳ Ｐゴシック" charset="0"/>
              </a:rPr>
              <a:t>[in order to do well on F1, need to do well on BOTH P and R]</a:t>
            </a:r>
          </a:p>
          <a:p>
            <a:r>
              <a:rPr lang="en-US">
                <a:latin typeface="Arial" charset="0"/>
                <a:ea typeface="ＭＳ Ｐゴシック" charset="0"/>
                <a:cs typeface="ＭＳ Ｐゴシック" charset="0"/>
              </a:rPr>
              <a:t>[this way, can't beat the system by being either too reluctant or too promiscuous]</a:t>
            </a:r>
          </a:p>
          <a:p>
            <a:endParaRPr lang="en-US">
              <a:latin typeface="Arial" charset="0"/>
              <a:ea typeface="ＭＳ Ｐゴシック" charset="0"/>
              <a:cs typeface="ＭＳ Ｐゴシック" charset="0"/>
            </a:endParaRPr>
          </a:p>
          <a:p>
            <a:r>
              <a:rPr lang="en-US">
                <a:latin typeface="Arial" charset="0"/>
                <a:ea typeface="ＭＳ Ｐゴシック" charset="0"/>
                <a:cs typeface="ＭＳ Ｐゴシック" charset="0"/>
              </a:rPr>
              <a:t>Comment: when ppl say f-measure w/o specifying beta, they mean balanced, and this is by far the most common way of doing it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53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f1 ignores true </a:t>
            </a:r>
            <a:r>
              <a:rPr lang="en-US" dirty="0" err="1"/>
              <a:t>negs</a:t>
            </a:r>
            <a:r>
              <a:rPr lang="en-US" baseline="0" dirty="0"/>
              <a:t> </a:t>
            </a:r>
            <a:r>
              <a:rPr lang="en-US" dirty="0"/>
              <a:t>and its magnitude is mostly determined by the number of true positives, large classes dominate small classes in </a:t>
            </a:r>
            <a:r>
              <a:rPr lang="en-US" dirty="0" err="1"/>
              <a:t>microaverage</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62</a:t>
            </a:fld>
            <a:endParaRPr lang="en-US"/>
          </a:p>
        </p:txBody>
      </p:sp>
    </p:spTree>
    <p:extLst>
      <p:ext uri="{BB962C8B-B14F-4D97-AF65-F5344CB8AC3E}">
        <p14:creationId xmlns:p14="http://schemas.microsoft.com/office/powerpoint/2010/main" val="653478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19</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2813" y="4463296"/>
            <a:ext cx="5707062" cy="4228386"/>
          </a:xfrm>
          <a:solidFill>
            <a:srgbClr val="FFFFFF"/>
          </a:solidFill>
          <a:ln>
            <a:solidFill>
              <a:srgbClr val="000000"/>
            </a:solidFill>
          </a:ln>
        </p:spPr>
        <p:txBody>
          <a:bodyPr lIns="91337" tIns="45668" rIns="91337" bIns="45668"/>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781451" y="165818"/>
            <a:ext cx="2647549" cy="4768132"/>
          </a:xfrm>
          <a:prstGeom prst="rect">
            <a:avLst/>
          </a:prstGeom>
        </p:spPr>
      </p:pic>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285750"/>
            <a:ext cx="2114550" cy="440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619125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68580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5181600" y="4705350"/>
            <a:ext cx="1981200" cy="342900"/>
          </a:xfrm>
          <a:ln/>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2286000" y="4705350"/>
            <a:ext cx="2895600" cy="342900"/>
          </a:xfrm>
          <a:ln/>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8177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Text Placeholder 2"/>
          <p:cNvSpPr>
            <a:spLocks noGrp="1"/>
          </p:cNvSpPr>
          <p:nvPr>
            <p:ph type="body"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p14="http://schemas.microsoft.com/office/powerpoint/2010/main" val="31752627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0"/>
            <a:ext cx="8077200" cy="742950"/>
          </a:xfrm>
        </p:spPr>
        <p:txBody>
          <a:bodyPr/>
          <a:lstStyle/>
          <a:p>
            <a:r>
              <a:rPr lang="en-US"/>
              <a:t>Click to edit Master title style</a:t>
            </a:r>
          </a:p>
        </p:txBody>
      </p:sp>
      <p:sp>
        <p:nvSpPr>
          <p:cNvPr id="3" name="Content Placeholder 2"/>
          <p:cNvSpPr>
            <a:spLocks noGrp="1"/>
          </p:cNvSpPr>
          <p:nvPr>
            <p:ph sz="half" idx="1"/>
          </p:nvPr>
        </p:nvSpPr>
        <p:spPr>
          <a:xfrm>
            <a:off x="685800" y="1314450"/>
            <a:ext cx="38100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1445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200400"/>
            <a:ext cx="3810000" cy="177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p14="http://schemas.microsoft.com/office/powerpoint/2010/main" val="38047699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04800" y="1352550"/>
            <a:ext cx="8534400" cy="3333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dt" sz="half" idx="10"/>
          </p:nvPr>
        </p:nvSpPr>
        <p:spPr>
          <a:xfrm>
            <a:off x="6858000" y="4705350"/>
            <a:ext cx="1981200" cy="3429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4705350"/>
            <a:ext cx="2895600" cy="3429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48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7200" y="1314450"/>
            <a:ext cx="3810000" cy="337185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5"/>
          <p:cNvSpPr>
            <a:spLocks noGrp="1" noChangeArrowheads="1"/>
          </p:cNvSpPr>
          <p:nvPr>
            <p:ph type="dt" sz="half" idx="10"/>
          </p:nvPr>
        </p:nvSpPr>
        <p:spPr>
          <a:xfrm>
            <a:off x="6096000" y="4705350"/>
            <a:ext cx="1981200" cy="3429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667000" y="4686300"/>
            <a:ext cx="2895600" cy="342900"/>
          </a:xfrm>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0"/>
            <a:ext cx="3008313" cy="871538"/>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343150"/>
            <a:ext cx="3008313" cy="22514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371600" y="381000"/>
            <a:ext cx="74676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9" name="Rectangle 4"/>
          <p:cNvSpPr>
            <a:spLocks noGrp="1" noChangeArrowheads="1"/>
          </p:cNvSpPr>
          <p:nvPr>
            <p:ph type="body" idx="1"/>
          </p:nvPr>
        </p:nvSpPr>
        <p:spPr bwMode="auto">
          <a:xfrm>
            <a:off x="304800" y="1352550"/>
            <a:ext cx="77724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4805" name="Rectangle 5"/>
          <p:cNvSpPr>
            <a:spLocks noGrp="1" noChangeArrowheads="1"/>
          </p:cNvSpPr>
          <p:nvPr>
            <p:ph type="dt" sz="half" idx="2"/>
          </p:nvPr>
        </p:nvSpPr>
        <p:spPr bwMode="auto">
          <a:xfrm>
            <a:off x="60960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743200" y="4686300"/>
            <a:ext cx="28956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4705350"/>
            <a:ext cx="19812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8"/>
          <a:stretch>
            <a:fillRect/>
          </a:stretch>
        </p:blipFill>
        <p:spPr>
          <a:xfrm>
            <a:off x="274056" y="325348"/>
            <a:ext cx="868944" cy="874802"/>
          </a:xfrm>
          <a:prstGeom prst="rect">
            <a:avLst/>
          </a:prstGeom>
        </p:spPr>
      </p:pic>
      <p:sp>
        <p:nvSpPr>
          <p:cNvPr id="8" name="TextBox 7"/>
          <p:cNvSpPr txBox="1"/>
          <p:nvPr/>
        </p:nvSpPr>
        <p:spPr>
          <a:xfrm>
            <a:off x="76200" y="8750"/>
            <a:ext cx="1295400" cy="261610"/>
          </a:xfrm>
          <a:prstGeom prst="rect">
            <a:avLst/>
          </a:prstGeom>
          <a:noFill/>
        </p:spPr>
        <p:txBody>
          <a:bodyPr wrap="square" lIns="0" rIns="0" rtlCol="0">
            <a:spAutoFit/>
          </a:bodyPr>
          <a:lstStyle/>
          <a:p>
            <a:pPr algn="ctr"/>
            <a:r>
              <a:rPr lang="en-US" sz="1100" dirty="0">
                <a:solidFill>
                  <a:srgbClr val="A4001D"/>
                </a:solidFill>
                <a:latin typeface="+mn-lt"/>
              </a:rPr>
              <a:t>Dan Jurafsky</a:t>
            </a: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1" r:id="rId13"/>
    <p:sldLayoutId id="2147483712" r:id="rId14"/>
    <p:sldLayoutId id="2147483713" r:id="rId15"/>
    <p:sldLayoutId id="2147483714" r:id="rId16"/>
  </p:sldLayoutIdLst>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emf"/><Relationship Id="rId5" Type="http://schemas.openxmlformats.org/officeDocument/2006/relationships/oleObject" Target="../embeddings/oleObject3.bin"/><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6.bin"/><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9.bin"/><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emf"/><Relationship Id="rId5" Type="http://schemas.openxmlformats.org/officeDocument/2006/relationships/oleObject" Target="../embeddings/oleObject11.bin"/><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emf"/><Relationship Id="rId5" Type="http://schemas.openxmlformats.org/officeDocument/2006/relationships/oleObject" Target="../embeddings/oleObject14.bin"/><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4.emf"/><Relationship Id="rId5" Type="http://schemas.openxmlformats.org/officeDocument/2006/relationships/oleObject" Target="../embeddings/oleObject17.bin"/><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26.emf"/><Relationship Id="rId5" Type="http://schemas.openxmlformats.org/officeDocument/2006/relationships/oleObject" Target="../embeddings/oleObject19.bin"/><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22.bin"/><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31.emf"/><Relationship Id="rId5" Type="http://schemas.openxmlformats.org/officeDocument/2006/relationships/oleObject" Target="../embeddings/oleObject24.bin"/><Relationship Id="rId4" Type="http://schemas.openxmlformats.org/officeDocument/2006/relationships/image" Target="../media/image30.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3.emf"/><Relationship Id="rId5" Type="http://schemas.openxmlformats.org/officeDocument/2006/relationships/oleObject" Target="../embeddings/oleObject26.bin"/><Relationship Id="rId4" Type="http://schemas.openxmlformats.org/officeDocument/2006/relationships/image" Target="../media/image32.emf"/><Relationship Id="rId9"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35.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31.bin"/><Relationship Id="rId4" Type="http://schemas.openxmlformats.org/officeDocument/2006/relationships/image" Target="../media/image36.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467600" cy="742950"/>
          </a:xfrm>
        </p:spPr>
        <p:txBody>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361950"/>
            <a:ext cx="7467600" cy="742950"/>
          </a:xfrm>
        </p:spPr>
        <p:txBody>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a:solidFill>
                  <a:srgbClr val="A4001D"/>
                </a:solidFill>
                <a:latin typeface="Calibri"/>
                <a:ea typeface="ＭＳ Ｐゴシック" charset="0"/>
                <a:cs typeface="Calibri"/>
              </a:rPr>
              <a:t>The Task of Text Classification</a:t>
            </a:r>
            <a:endParaRPr lang="en-US" sz="3600" dirty="0">
              <a:solidFill>
                <a:srgbClr val="A4001D"/>
              </a:solidFill>
              <a:latin typeface="Calibri"/>
              <a:ea typeface="ＭＳ Ｐゴシック" charset="0"/>
              <a:cs typeface="Calibri"/>
            </a:endParaRPr>
          </a:p>
        </p:txBody>
      </p:sp>
    </p:spTree>
    <p:extLst>
      <p:ext uri="{BB962C8B-B14F-4D97-AF65-F5344CB8AC3E}">
        <p14:creationId xmlns:p14="http://schemas.microsoft.com/office/powerpoint/2010/main" val="93944607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sz="quarter" idx="1"/>
          </p:nvPr>
        </p:nvSpPr>
        <p:spPr>
          <a:xfrm>
            <a:off x="304800" y="1352550"/>
            <a:ext cx="8153400" cy="3333750"/>
          </a:xfrm>
        </p:spPr>
        <p:txBody>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8149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3371851"/>
            <a:ext cx="184666" cy="461665"/>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150975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 </a:t>
            </a:r>
            <a:br>
              <a:rPr lang="en-US" dirty="0"/>
            </a:br>
            <a:r>
              <a:rPr lang="en-US" dirty="0"/>
              <a:t>using a subset of words</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2901899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71600" y="285750"/>
            <a:ext cx="7467600" cy="742950"/>
          </a:xfrm>
        </p:spPr>
        <p:txBody>
          <a:bodyPr/>
          <a:lstStyle/>
          <a:p>
            <a:r>
              <a:rPr lang="en-US" dirty="0"/>
              <a:t>The bag of words representation</a:t>
            </a:r>
          </a:p>
        </p:txBody>
      </p:sp>
      <p:sp>
        <p:nvSpPr>
          <p:cNvPr id="32772" name="Rectangle 4"/>
          <p:cNvSpPr>
            <a:spLocks noChangeArrowheads="1"/>
          </p:cNvSpPr>
          <p:nvPr/>
        </p:nvSpPr>
        <p:spPr bwMode="auto">
          <a:xfrm>
            <a:off x="1905000" y="1352550"/>
            <a:ext cx="4876800" cy="32766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0" y="1733550"/>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1838801"/>
            <a:ext cx="2182534"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352550"/>
          <a:ext cx="4876800" cy="3284222"/>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4267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great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4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love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9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laugh</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8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Courier"/>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4248150"/>
            <a:ext cx="558800" cy="503632"/>
          </a:xfrm>
          <a:prstGeom prst="rect">
            <a:avLst/>
          </a:prstGeom>
        </p:spPr>
      </p:pic>
      <p:pic>
        <p:nvPicPr>
          <p:cNvPr id="10" name="Picture 9"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3562350"/>
            <a:ext cx="591828" cy="5333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10397" y="2612231"/>
            <a:ext cx="1107996"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a:latin typeface="Palatino" charset="0"/>
              </a:rPr>
              <a:t>Planning</a:t>
            </a:r>
          </a:p>
        </p:txBody>
      </p:sp>
      <p:sp>
        <p:nvSpPr>
          <p:cNvPr id="25603" name="Text Box 3"/>
          <p:cNvSpPr txBox="1">
            <a:spLocks noChangeArrowheads="1"/>
          </p:cNvSpPr>
          <p:nvPr/>
        </p:nvSpPr>
        <p:spPr bwMode="auto">
          <a:xfrm>
            <a:off x="8446533" y="2612231"/>
            <a:ext cx="618153"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a:latin typeface="Palatino" charset="0"/>
              </a:rPr>
              <a:t>GUI</a:t>
            </a:r>
          </a:p>
        </p:txBody>
      </p:sp>
      <p:sp>
        <p:nvSpPr>
          <p:cNvPr id="25604" name="Text Box 4"/>
          <p:cNvSpPr txBox="1">
            <a:spLocks noChangeArrowheads="1"/>
          </p:cNvSpPr>
          <p:nvPr/>
        </p:nvSpPr>
        <p:spPr bwMode="auto">
          <a:xfrm>
            <a:off x="5771150" y="2612231"/>
            <a:ext cx="1239250" cy="444224"/>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a:latin typeface="Palatino" charset="0"/>
              </a:rPr>
              <a:t>Garbage</a:t>
            </a:r>
          </a:p>
          <a:p>
            <a:pPr eaLnBrk="0" hangingPunct="0">
              <a:lnSpc>
                <a:spcPct val="80000"/>
              </a:lnSpc>
            </a:pPr>
            <a:r>
              <a:rPr lang="en-US" sz="1400" dirty="0">
                <a:latin typeface="Palatino" charset="0"/>
              </a:rPr>
              <a:t>Collection</a:t>
            </a:r>
          </a:p>
        </p:txBody>
      </p:sp>
      <p:sp>
        <p:nvSpPr>
          <p:cNvPr id="25606" name="Text Box 6"/>
          <p:cNvSpPr txBox="1">
            <a:spLocks noChangeArrowheads="1"/>
          </p:cNvSpPr>
          <p:nvPr/>
        </p:nvSpPr>
        <p:spPr bwMode="auto">
          <a:xfrm>
            <a:off x="3505201" y="249555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a:latin typeface="Palatino" charset="0"/>
              </a:rPr>
              <a:t>Machine Learning</a:t>
            </a:r>
          </a:p>
        </p:txBody>
      </p:sp>
      <p:sp>
        <p:nvSpPr>
          <p:cNvPr id="25607" name="Text Box 7"/>
          <p:cNvSpPr txBox="1">
            <a:spLocks noChangeArrowheads="1"/>
          </p:cNvSpPr>
          <p:nvPr/>
        </p:nvSpPr>
        <p:spPr bwMode="auto">
          <a:xfrm>
            <a:off x="4819712" y="2612231"/>
            <a:ext cx="659155"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a:latin typeface="Palatino" charset="0"/>
              </a:rPr>
              <a:t>NLP</a:t>
            </a:r>
          </a:p>
        </p:txBody>
      </p:sp>
      <p:sp>
        <p:nvSpPr>
          <p:cNvPr id="25608" name="Text Box 8"/>
          <p:cNvSpPr txBox="1">
            <a:spLocks noChangeArrowheads="1"/>
          </p:cNvSpPr>
          <p:nvPr/>
        </p:nvSpPr>
        <p:spPr bwMode="auto">
          <a:xfrm>
            <a:off x="4643812" y="3028950"/>
            <a:ext cx="129667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a:latin typeface="Palatino" charset="0"/>
              </a:rPr>
              <a:t>parser</a:t>
            </a:r>
            <a:endParaRPr lang="en-US" sz="1800" dirty="0">
              <a:latin typeface="Palatino" charset="0"/>
            </a:endParaRPr>
          </a:p>
          <a:p>
            <a:pPr eaLnBrk="0" hangingPunct="0"/>
            <a:r>
              <a:rPr lang="en-US" sz="1800" dirty="0">
                <a:latin typeface="Palatino" charset="0"/>
              </a:rPr>
              <a:t>tag</a:t>
            </a:r>
          </a:p>
          <a:p>
            <a:pPr eaLnBrk="0" hangingPunct="0"/>
            <a:r>
              <a:rPr lang="en-US" sz="1800" dirty="0">
                <a:latin typeface="Palatino" charset="0"/>
              </a:rPr>
              <a:t>training</a:t>
            </a:r>
          </a:p>
          <a:p>
            <a:pPr eaLnBrk="0" hangingPunct="0"/>
            <a:r>
              <a:rPr lang="en-US" sz="1800" u="sng" dirty="0">
                <a:latin typeface="Palatino" charset="0"/>
              </a:rPr>
              <a:t>translation</a:t>
            </a:r>
          </a:p>
          <a:p>
            <a:pPr eaLnBrk="0" hangingPunct="0"/>
            <a:r>
              <a:rPr lang="en-US" sz="1800" u="sng" dirty="0">
                <a:latin typeface="Palatino" charset="0"/>
              </a:rPr>
              <a:t>language</a:t>
            </a:r>
            <a:r>
              <a:rPr lang="en-US" sz="1800" dirty="0">
                <a:latin typeface="Palatino" charset="0"/>
              </a:rPr>
              <a:t>...</a:t>
            </a:r>
          </a:p>
        </p:txBody>
      </p:sp>
      <p:sp>
        <p:nvSpPr>
          <p:cNvPr id="25610" name="Text Box 10"/>
          <p:cNvSpPr txBox="1">
            <a:spLocks noChangeArrowheads="1"/>
          </p:cNvSpPr>
          <p:nvPr/>
        </p:nvSpPr>
        <p:spPr bwMode="auto">
          <a:xfrm>
            <a:off x="3429000" y="3028950"/>
            <a:ext cx="1216086"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a:latin typeface="Palatino" charset="0"/>
              </a:rPr>
              <a:t>shrinkage</a:t>
            </a:r>
          </a:p>
          <a:p>
            <a:pPr eaLnBrk="0" hangingPunct="0"/>
            <a:r>
              <a:rPr lang="en-US" sz="1800" dirty="0">
                <a:latin typeface="Palatino" charset="0"/>
              </a:rPr>
              <a:t>network...</a:t>
            </a:r>
          </a:p>
        </p:txBody>
      </p:sp>
      <p:sp>
        <p:nvSpPr>
          <p:cNvPr id="25611" name="Text Box 11"/>
          <p:cNvSpPr txBox="1">
            <a:spLocks noChangeArrowheads="1"/>
          </p:cNvSpPr>
          <p:nvPr/>
        </p:nvSpPr>
        <p:spPr bwMode="auto">
          <a:xfrm>
            <a:off x="5915612" y="3028950"/>
            <a:ext cx="1496511"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grpSp>
        <p:nvGrpSpPr>
          <p:cNvPr id="2" name="Group 1"/>
          <p:cNvGrpSpPr/>
          <p:nvPr/>
        </p:nvGrpSpPr>
        <p:grpSpPr>
          <a:xfrm>
            <a:off x="609600" y="1885950"/>
            <a:ext cx="1161997" cy="2085439"/>
            <a:chOff x="609600" y="1885950"/>
            <a:chExt cx="1161997" cy="208543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a:p>
            <a:p>
              <a:endParaRPr lang="en-US" sz="1200" dirty="0"/>
            </a:p>
            <a:p>
              <a:r>
                <a:rPr lang="en-US" sz="1200" dirty="0"/>
                <a:t>Test </a:t>
              </a:r>
            </a:p>
            <a:p>
              <a:r>
                <a:rPr lang="en-US" sz="1200" dirty="0"/>
                <a:t>document</a:t>
              </a:r>
            </a:p>
            <a:p>
              <a:endParaRPr lang="en-US" dirty="0"/>
            </a:p>
          </p:txBody>
        </p:sp>
        <p:sp>
          <p:nvSpPr>
            <p:cNvPr id="25613" name="Text Box 13"/>
            <p:cNvSpPr txBox="1">
              <a:spLocks noChangeArrowheads="1"/>
            </p:cNvSpPr>
            <p:nvPr/>
          </p:nvSpPr>
          <p:spPr bwMode="auto">
            <a:xfrm>
              <a:off x="609600" y="2647950"/>
              <a:ext cx="1161997" cy="132343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parser</a:t>
              </a:r>
            </a:p>
            <a:p>
              <a:pPr eaLnBrk="0" hangingPunct="0"/>
              <a:r>
                <a:rPr lang="en-US" sz="1600" dirty="0">
                  <a:latin typeface="Palatino" charset="0"/>
                </a:rPr>
                <a:t>language</a:t>
              </a:r>
            </a:p>
            <a:p>
              <a:pPr eaLnBrk="0" hangingPunct="0"/>
              <a:r>
                <a:rPr lang="en-US" sz="1600" dirty="0">
                  <a:latin typeface="Palatino" charset="0"/>
                </a:rPr>
                <a:t>label</a:t>
              </a:r>
            </a:p>
            <a:p>
              <a:pPr eaLnBrk="0" hangingPunct="0"/>
              <a:r>
                <a:rPr lang="en-US" sz="1600" dirty="0">
                  <a:latin typeface="Palatino" charset="0"/>
                </a:rPr>
                <a:t>translation</a:t>
              </a:r>
            </a:p>
            <a:p>
              <a:pPr eaLnBrk="0" hangingPunct="0"/>
              <a:r>
                <a:rPr lang="en-US" sz="1600" dirty="0">
                  <a:latin typeface="Palatino" charset="0"/>
                </a:rPr>
                <a:t>…</a:t>
              </a:r>
            </a:p>
          </p:txBody>
        </p:sp>
      </p:grpSp>
      <p:sp>
        <p:nvSpPr>
          <p:cNvPr id="25619" name="Rectangle 34"/>
          <p:cNvSpPr>
            <a:spLocks noGrp="1" noChangeArrowheads="1"/>
          </p:cNvSpPr>
          <p:nvPr>
            <p:ph type="title"/>
          </p:nvPr>
        </p:nvSpPr>
        <p:spPr>
          <a:xfrm>
            <a:off x="1371600" y="361950"/>
            <a:ext cx="7467600" cy="742950"/>
          </a:xfrm>
        </p:spPr>
        <p:txBody>
          <a:bodyPr/>
          <a:lstStyle/>
          <a:p>
            <a:r>
              <a:rPr lang="en-US" dirty="0"/>
              <a:t>Bag of words for document classification</a:t>
            </a:r>
          </a:p>
        </p:txBody>
      </p:sp>
      <p:sp>
        <p:nvSpPr>
          <p:cNvPr id="25633" name="Text Box 32"/>
          <p:cNvSpPr txBox="1">
            <a:spLocks noChangeArrowheads="1"/>
          </p:cNvSpPr>
          <p:nvPr/>
        </p:nvSpPr>
        <p:spPr bwMode="auto">
          <a:xfrm>
            <a:off x="8500507" y="3044428"/>
            <a:ext cx="357790"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36" name="Text Box 8"/>
          <p:cNvSpPr txBox="1">
            <a:spLocks noChangeArrowheads="1"/>
          </p:cNvSpPr>
          <p:nvPr/>
        </p:nvSpPr>
        <p:spPr bwMode="auto">
          <a:xfrm>
            <a:off x="7281693" y="3027514"/>
            <a:ext cx="1296674" cy="1625061"/>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planning</a:t>
            </a: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10" name="TextBox 9"/>
          <p:cNvSpPr txBox="1"/>
          <p:nvPr/>
        </p:nvSpPr>
        <p:spPr>
          <a:xfrm>
            <a:off x="5842000" y="1608667"/>
            <a:ext cx="374822" cy="584776"/>
          </a:xfrm>
          <a:prstGeom prst="rect">
            <a:avLst/>
          </a:prstGeom>
          <a:noFill/>
        </p:spPr>
        <p:txBody>
          <a:bodyPr wrap="none" rtlCol="0">
            <a:spAutoFit/>
          </a:bodyPr>
          <a:lstStyle/>
          <a:p>
            <a:r>
              <a:rPr lang="en-US" sz="3200" dirty="0">
                <a:latin typeface="+mn-lt"/>
              </a:rPr>
              <a:t>?</a:t>
            </a: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85800" y="1444713"/>
            <a:ext cx="7871720" cy="3489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12309456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2759075"/>
          <a:ext cx="4421188" cy="1377950"/>
        </p:xfrm>
        <a:graphic>
          <a:graphicData uri="http://schemas.openxmlformats.org/presentationml/2006/ole">
            <mc:AlternateContent xmlns:mc="http://schemas.openxmlformats.org/markup-compatibility/2006">
              <mc:Choice xmlns:v="urn:schemas-microsoft-com:vml" Requires="v">
                <p:oleObj spid="_x0000_s3199" name="Equation" r:id="rId3" imgW="1362240" imgH="411120" progId="Equation.3">
                  <p:embed/>
                </p:oleObj>
              </mc:Choice>
              <mc:Fallback>
                <p:oleObj name="Equation" r:id="rId3" imgW="1362240" imgH="411120" progId="Equation.3">
                  <p:embed/>
                  <p:pic>
                    <p:nvPicPr>
                      <p:cNvPr id="0" name="Picture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9675" y="2759075"/>
                        <a:ext cx="4421188" cy="1377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1"/>
          <p:cNvSpPr>
            <a:spLocks noGrp="1"/>
          </p:cNvSpPr>
          <p:nvPr>
            <p:ph idx="1"/>
          </p:nvPr>
        </p:nvSpPr>
        <p:spPr>
          <a:xfrm>
            <a:off x="304800" y="1428750"/>
            <a:ext cx="8229600" cy="2667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6" y="1633538"/>
          <a:ext cx="4072567" cy="862012"/>
        </p:xfrm>
        <a:graphic>
          <a:graphicData uri="http://schemas.openxmlformats.org/presentationml/2006/ole">
            <mc:AlternateContent xmlns:mc="http://schemas.openxmlformats.org/markup-compatibility/2006">
              <mc:Choice xmlns:v="urn:schemas-microsoft-com:vml" Requires="v">
                <p:oleObj spid="_x0000_s20793" name="Equation" r:id="rId3" imgW="1362240" imgH="283320" progId="Equation.3">
                  <p:embed/>
                </p:oleObj>
              </mc:Choice>
              <mc:Fallback>
                <p:oleObj name="Equation" r:id="rId3" imgW="1362240" imgH="283320" progId="Equation.3">
                  <p:embed/>
                  <p:pic>
                    <p:nvPicPr>
                      <p:cNvPr id="0" name="Picture 30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2596" y="1633538"/>
                        <a:ext cx="4072567"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19" y="2495550"/>
          <a:ext cx="4010581" cy="1219200"/>
        </p:xfrm>
        <a:graphic>
          <a:graphicData uri="http://schemas.openxmlformats.org/presentationml/2006/ole">
            <mc:AlternateContent xmlns:mc="http://schemas.openxmlformats.org/markup-compatibility/2006">
              <mc:Choice xmlns:v="urn:schemas-microsoft-com:vml" Requires="v">
                <p:oleObj spid="_x0000_s20794" name="Equation" r:id="rId5" imgW="1362240" imgH="411120" progId="Equation.3">
                  <p:embed/>
                </p:oleObj>
              </mc:Choice>
              <mc:Fallback>
                <p:oleObj name="Equation" r:id="rId5" imgW="1362240" imgH="411120" progId="Equation.3">
                  <p:embed/>
                  <p:pic>
                    <p:nvPicPr>
                      <p:cNvPr id="0" name="Picture 3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2619" y="2495550"/>
                        <a:ext cx="4010581"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3867150"/>
          <a:ext cx="3886200" cy="838200"/>
        </p:xfrm>
        <a:graphic>
          <a:graphicData uri="http://schemas.openxmlformats.org/presentationml/2006/ole">
            <mc:AlternateContent xmlns:mc="http://schemas.openxmlformats.org/markup-compatibility/2006">
              <mc:Choice xmlns:v="urn:schemas-microsoft-com:vml" Requires="v">
                <p:oleObj spid="_x0000_s20795" name="Equation" r:id="rId7" imgW="1334520" imgH="283320" progId="Equation.3">
                  <p:embed/>
                </p:oleObj>
              </mc:Choice>
              <mc:Fallback>
                <p:oleObj name="Equation" r:id="rId7" imgW="1334520" imgH="283320" progId="Equation.3">
                  <p:embed/>
                  <p:pic>
                    <p:nvPicPr>
                      <p:cNvPr id="0" name="Picture 3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1425" y="3867150"/>
                        <a:ext cx="3886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6"/>
          <p:cNvSpPr txBox="1">
            <a:spLocks noChangeArrowheads="1"/>
          </p:cNvSpPr>
          <p:nvPr/>
        </p:nvSpPr>
        <p:spPr bwMode="auto">
          <a:xfrm>
            <a:off x="6248400" y="1581150"/>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287655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3943350"/>
            <a:ext cx="1676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1581150"/>
          <a:ext cx="4900612" cy="862012"/>
        </p:xfrm>
        <a:graphic>
          <a:graphicData uri="http://schemas.openxmlformats.org/presentationml/2006/ole">
            <mc:AlternateContent xmlns:mc="http://schemas.openxmlformats.org/markup-compatibility/2006">
              <mc:Choice xmlns:v="urn:schemas-microsoft-com:vml" Requires="v">
                <p:oleObj spid="_x0000_s21714" name="Equation" r:id="rId3" imgW="1636560" imgH="283320" progId="Equation.3">
                  <p:embed/>
                </p:oleObj>
              </mc:Choice>
              <mc:Fallback>
                <p:oleObj name="Equation" r:id="rId3" imgW="1636560" imgH="283320" progId="Equation.3">
                  <p:embed/>
                  <p:pic>
                    <p:nvPicPr>
                      <p:cNvPr id="0" name="Picture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81150"/>
                        <a:ext cx="4900612" cy="862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6"/>
          <p:cNvSpPr txBox="1">
            <a:spLocks noChangeArrowheads="1"/>
          </p:cNvSpPr>
          <p:nvPr/>
        </p:nvSpPr>
        <p:spPr bwMode="auto">
          <a:xfrm>
            <a:off x="7239000" y="2571750"/>
            <a:ext cx="1676400" cy="1077218"/>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1295400" y="2724150"/>
          <a:ext cx="5768975" cy="862013"/>
        </p:xfrm>
        <a:graphic>
          <a:graphicData uri="http://schemas.openxmlformats.org/presentationml/2006/ole">
            <mc:AlternateContent xmlns:mc="http://schemas.openxmlformats.org/markup-compatibility/2006">
              <mc:Choice xmlns:v="urn:schemas-microsoft-com:vml" Requires="v">
                <p:oleObj spid="_x0000_s21715" name="Equation" r:id="rId5" imgW="1928880" imgH="283320" progId="Equation.3">
                  <p:embed/>
                </p:oleObj>
              </mc:Choice>
              <mc:Fallback>
                <p:oleObj name="Equation" r:id="rId5" imgW="1928880" imgH="283320" progId="Equation.3">
                  <p:embed/>
                  <p:pic>
                    <p:nvPicPr>
                      <p:cNvPr id="0" name="Picture 2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724150"/>
                        <a:ext cx="5768975"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Na</a:t>
            </a:r>
            <a:r>
              <a:rPr lang="fr-FR" dirty="0" err="1"/>
              <a:t>ï</a:t>
            </a:r>
            <a:r>
              <a:rPr lang="en-US" dirty="0" err="1"/>
              <a:t>ve</a:t>
            </a:r>
            <a:r>
              <a:rPr lang="en-US" dirty="0"/>
              <a:t> Bayes Classifier (IV)</a:t>
            </a:r>
          </a:p>
        </p:txBody>
      </p:sp>
      <p:sp>
        <p:nvSpPr>
          <p:cNvPr id="11" name="Text Box 16"/>
          <p:cNvSpPr txBox="1">
            <a:spLocks noChangeArrowheads="1"/>
          </p:cNvSpPr>
          <p:nvPr/>
        </p:nvSpPr>
        <p:spPr bwMode="auto">
          <a:xfrm>
            <a:off x="6324600" y="2655153"/>
            <a:ext cx="2438400" cy="584776"/>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2644" name="Equation" r:id="rId3" imgW="2221560" imgH="283320" progId="Equation.3">
                  <p:embed/>
                </p:oleObj>
              </mc:Choice>
              <mc:Fallback>
                <p:oleObj name="Equation" r:id="rId3" imgW="2221560" imgH="283320" progId="Equation.3">
                  <p:embed/>
                  <p:pic>
                    <p:nvPicPr>
                      <p:cNvPr id="0"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04950"/>
                        <a:ext cx="6637337"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6"/>
          <p:cNvSpPr txBox="1">
            <a:spLocks noChangeArrowheads="1"/>
          </p:cNvSpPr>
          <p:nvPr/>
        </p:nvSpPr>
        <p:spPr bwMode="auto">
          <a:xfrm>
            <a:off x="1600200" y="2602290"/>
            <a:ext cx="4343400" cy="46166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3645753"/>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3364290"/>
            <a:ext cx="4343400" cy="156966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12395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86038" y="1200150"/>
          <a:ext cx="3205162" cy="636587"/>
        </p:xfrm>
        <a:graphic>
          <a:graphicData uri="http://schemas.openxmlformats.org/presentationml/2006/ole">
            <mc:AlternateContent xmlns:mc="http://schemas.openxmlformats.org/markup-compatibility/2006">
              <mc:Choice xmlns:v="urn:schemas-microsoft-com:vml" Requires="v">
                <p:oleObj spid="_x0000_s24790" name="Equation" r:id="rId3" imgW="1069560" imgH="200880" progId="Equation.3">
                  <p:embed/>
                </p:oleObj>
              </mc:Choice>
              <mc:Fallback>
                <p:oleObj name="Equation" r:id="rId3" imgW="1069560" imgH="200880" progId="Equation.3">
                  <p:embed/>
                  <p:pic>
                    <p:nvPicPr>
                      <p:cNvPr id="0" name="Picture 2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038" y="1200150"/>
                        <a:ext cx="3205162" cy="636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a:spLocks noGrp="1" noChangeArrowheads="1"/>
          </p:cNvSpPr>
          <p:nvPr>
            <p:ph sz="quarter" idx="1"/>
          </p:nvPr>
        </p:nvSpPr>
        <p:spPr>
          <a:xfrm>
            <a:off x="304800" y="2190750"/>
            <a:ext cx="8686800" cy="25908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661988" y="4324350"/>
          <a:ext cx="7826375" cy="482600"/>
        </p:xfrm>
        <a:graphic>
          <a:graphicData uri="http://schemas.openxmlformats.org/presentationml/2006/ole">
            <mc:AlternateContent xmlns:mc="http://schemas.openxmlformats.org/markup-compatibility/2006">
              <mc:Choice xmlns:v="urn:schemas-microsoft-com:vml" Requires="v">
                <p:oleObj spid="_x0000_s24791" name="Equation" r:id="rId5" imgW="3483360" imgH="200880" progId="Equation.3">
                  <p:embed/>
                </p:oleObj>
              </mc:Choice>
              <mc:Fallback>
                <p:oleObj name="Equation" r:id="rId5" imgW="3483360" imgH="200880" progId="Equation.3">
                  <p:embed/>
                  <p:pic>
                    <p:nvPicPr>
                      <p:cNvPr id="0" name="Picture 2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988" y="4324350"/>
                        <a:ext cx="7826375" cy="482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762000" y="1504950"/>
          <a:ext cx="6637337" cy="862013"/>
        </p:xfrm>
        <a:graphic>
          <a:graphicData uri="http://schemas.openxmlformats.org/presentationml/2006/ole">
            <mc:AlternateContent xmlns:mc="http://schemas.openxmlformats.org/markup-compatibility/2006">
              <mc:Choice xmlns:v="urn:schemas-microsoft-com:vml" Requires="v">
                <p:oleObj spid="_x0000_s25810" name="Equation" r:id="rId3" imgW="2221560" imgH="283320" progId="Equation.3">
                  <p:embed/>
                </p:oleObj>
              </mc:Choice>
              <mc:Fallback>
                <p:oleObj name="Equation" r:id="rId3" imgW="2221560" imgH="283320" progId="Equation.3">
                  <p:embed/>
                  <p:pic>
                    <p:nvPicPr>
                      <p:cNvPr id="0" name="Picture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04950"/>
                        <a:ext cx="6637337" cy="862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0" y="2730500"/>
          <a:ext cx="5635625" cy="1136650"/>
        </p:xfrm>
        <a:graphic>
          <a:graphicData uri="http://schemas.openxmlformats.org/presentationml/2006/ole">
            <mc:AlternateContent xmlns:mc="http://schemas.openxmlformats.org/markup-compatibility/2006">
              <mc:Choice xmlns:v="urn:schemas-microsoft-com:vml" Requires="v">
                <p:oleObj spid="_x0000_s25811" name="Equation" r:id="rId5" imgW="1819080" imgH="356400" progId="Equation.3">
                  <p:embed/>
                </p:oleObj>
              </mc:Choice>
              <mc:Fallback>
                <p:oleObj name="Equation" r:id="rId5" imgW="1819080" imgH="356400" progId="Equation.3">
                  <p:embed/>
                  <p:pic>
                    <p:nvPicPr>
                      <p:cNvPr id="0" name="Picture 2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2730500"/>
                        <a:ext cx="5635625"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381000"/>
            <a:ext cx="7620000" cy="742950"/>
          </a:xfrm>
        </p:spPr>
        <p:txBody>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3028950"/>
          <a:ext cx="6045200" cy="1103313"/>
        </p:xfrm>
        <a:graphic>
          <a:graphicData uri="http://schemas.openxmlformats.org/presentationml/2006/ole">
            <mc:AlternateContent xmlns:mc="http://schemas.openxmlformats.org/markup-compatibility/2006">
              <mc:Choice xmlns:v="urn:schemas-microsoft-com:vml" Requires="v">
                <p:oleObj spid="_x0000_s26737" name="Equation" r:id="rId3" imgW="2130120" imgH="383760" progId="Equation.3">
                  <p:embed/>
                </p:oleObj>
              </mc:Choice>
              <mc:Fallback>
                <p:oleObj name="Equation" r:id="rId3" imgW="2130120" imgH="383760" progId="Equation.3">
                  <p:embed/>
                  <p:pic>
                    <p:nvPicPr>
                      <p:cNvPr id="0" name="Picture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28950"/>
                        <a:ext cx="6045200" cy="11033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1581150"/>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21044563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4" name="Rectangle 2"/>
          <p:cNvSpPr>
            <a:spLocks noGrp="1" noChangeArrowheads="1"/>
          </p:cNvSpPr>
          <p:nvPr>
            <p:ph type="title"/>
          </p:nvPr>
        </p:nvSpPr>
        <p:spPr>
          <a:xfrm>
            <a:off x="1219200" y="-17150"/>
            <a:ext cx="7772400" cy="857250"/>
          </a:xfrm>
        </p:spPr>
        <p:txBody>
          <a:bodyPr/>
          <a:lstStyle/>
          <a:p>
            <a:r>
              <a:rPr lang="en-US" dirty="0"/>
              <a:t>Who wrote which Federalist papers?</a:t>
            </a:r>
          </a:p>
        </p:txBody>
      </p:sp>
      <p:sp>
        <p:nvSpPr>
          <p:cNvPr id="1359875" name="Rectangle 3"/>
          <p:cNvSpPr>
            <a:spLocks noGrp="1" noChangeArrowheads="1"/>
          </p:cNvSpPr>
          <p:nvPr>
            <p:ph sz="quarter" idx="1"/>
          </p:nvPr>
        </p:nvSpPr>
        <p:spPr>
          <a:xfrm>
            <a:off x="457200" y="1352550"/>
            <a:ext cx="7162800" cy="3086100"/>
          </a:xfrm>
        </p:spPr>
        <p:txBody>
          <a:bodyPr>
            <a:normAutofit/>
          </a:bodyPr>
          <a:lstStyle/>
          <a:p>
            <a:pPr>
              <a:lnSpc>
                <a:spcPct val="110000"/>
              </a:lnSpc>
              <a:spcAft>
                <a:spcPts val="0"/>
              </a:spcAft>
            </a:pPr>
            <a:r>
              <a:rPr lang="en-US" dirty="0"/>
              <a:t>1787-8: anonymous essays try to convince New York to ratify U.S Constitution:  Jay, Madison, Hamilton.  </a:t>
            </a:r>
          </a:p>
          <a:p>
            <a:pPr>
              <a:lnSpc>
                <a:spcPct val="110000"/>
              </a:lnSpc>
              <a:spcAft>
                <a:spcPts val="0"/>
              </a:spcAft>
            </a:pPr>
            <a:r>
              <a:rPr lang="en-US" dirty="0"/>
              <a:t>Authorship of 12 of the letters in dispute</a:t>
            </a:r>
          </a:p>
          <a:p>
            <a:pPr>
              <a:lnSpc>
                <a:spcPct val="110000"/>
              </a:lnSpc>
              <a:spcAft>
                <a:spcPts val="0"/>
              </a:spcAft>
            </a:pPr>
            <a:r>
              <a:rPr lang="en-US" dirty="0"/>
              <a:t>1963: solved by </a:t>
            </a:r>
            <a:r>
              <a:rPr lang="en-US" dirty="0" err="1"/>
              <a:t>Mosteller</a:t>
            </a:r>
            <a:r>
              <a:rPr lang="en-US" dirty="0"/>
              <a:t> and Wallace using Bayesian methods</a:t>
            </a:r>
          </a:p>
          <a:p>
            <a:pPr>
              <a:lnSpc>
                <a:spcPct val="110000"/>
              </a:lnSpc>
              <a:spcAft>
                <a:spcPts val="0"/>
              </a:spcAft>
            </a:pPr>
            <a:endParaRPr lang="en-US" dirty="0"/>
          </a:p>
        </p:txBody>
      </p:sp>
      <p:pic>
        <p:nvPicPr>
          <p:cNvPr id="12" name="Picture 11" descr="370px-Federalist.jpg"/>
          <p:cNvPicPr>
            <a:picLocks noChangeAspect="1"/>
          </p:cNvPicPr>
          <p:nvPr/>
        </p:nvPicPr>
        <p:blipFill>
          <a:blip r:embed="rId2"/>
          <a:stretch>
            <a:fillRect/>
          </a:stretch>
        </p:blipFill>
        <p:spPr>
          <a:xfrm>
            <a:off x="7797800" y="133350"/>
            <a:ext cx="1270000" cy="2059459"/>
          </a:xfrm>
          <a:prstGeom prst="rect">
            <a:avLst/>
          </a:prstGeom>
        </p:spPr>
      </p:pic>
      <p:pic>
        <p:nvPicPr>
          <p:cNvPr id="2" name="Picture 1" descr="220px-James_Madis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93" y="3714750"/>
            <a:ext cx="907007" cy="1104900"/>
          </a:xfrm>
          <a:prstGeom prst="rect">
            <a:avLst/>
          </a:prstGeom>
        </p:spPr>
      </p:pic>
      <p:pic>
        <p:nvPicPr>
          <p:cNvPr id="3" name="Picture 2" descr="220px-Alexander_Hamilton_portrait_by_John_Trumbull_1806.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718" y="3657600"/>
            <a:ext cx="947391" cy="1123950"/>
          </a:xfrm>
          <a:prstGeom prst="rect">
            <a:avLst/>
          </a:prstGeom>
        </p:spPr>
      </p:pic>
      <p:sp>
        <p:nvSpPr>
          <p:cNvPr id="4" name="TextBox 3"/>
          <p:cNvSpPr txBox="1"/>
          <p:nvPr/>
        </p:nvSpPr>
        <p:spPr>
          <a:xfrm>
            <a:off x="228600" y="4774168"/>
            <a:ext cx="1626016" cy="369332"/>
          </a:xfrm>
          <a:prstGeom prst="rect">
            <a:avLst/>
          </a:prstGeom>
          <a:noFill/>
        </p:spPr>
        <p:txBody>
          <a:bodyPr wrap="none" rtlCol="0">
            <a:spAutoFit/>
          </a:bodyPr>
          <a:lstStyle/>
          <a:p>
            <a:r>
              <a:rPr lang="en-US" sz="1800" dirty="0">
                <a:latin typeface="+mn-lt"/>
              </a:rPr>
              <a:t>James Madison</a:t>
            </a:r>
          </a:p>
        </p:txBody>
      </p:sp>
      <p:sp>
        <p:nvSpPr>
          <p:cNvPr id="15" name="TextBox 14"/>
          <p:cNvSpPr txBox="1"/>
          <p:nvPr/>
        </p:nvSpPr>
        <p:spPr>
          <a:xfrm>
            <a:off x="4724400" y="4793218"/>
            <a:ext cx="2051726" cy="369332"/>
          </a:xfrm>
          <a:prstGeom prst="rect">
            <a:avLst/>
          </a:prstGeom>
          <a:noFill/>
        </p:spPr>
        <p:txBody>
          <a:bodyPr wrap="none" rtlCol="0">
            <a:spAutoFit/>
          </a:bodyPr>
          <a:lstStyle/>
          <a:p>
            <a:r>
              <a:rPr lang="en-US" sz="1800" dirty="0">
                <a:latin typeface="+mn-lt"/>
              </a:rPr>
              <a:t>Alexander Hamilton</a:t>
            </a:r>
          </a:p>
        </p:txBody>
      </p:sp>
    </p:spTree>
    <p:extLst>
      <p:ext uri="{BB962C8B-B14F-4D97-AF65-F5344CB8AC3E}">
        <p14:creationId xmlns:p14="http://schemas.microsoft.com/office/powerpoint/2010/main" val="2403579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210445638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361950"/>
            <a:ext cx="7467600" cy="74295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533400" y="1352550"/>
            <a:ext cx="8077200" cy="14478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1" y="3666504"/>
          <a:ext cx="3870769" cy="1292846"/>
        </p:xfrm>
        <a:graphic>
          <a:graphicData uri="http://schemas.openxmlformats.org/presentationml/2006/ole">
            <mc:AlternateContent xmlns:mc="http://schemas.openxmlformats.org/markup-compatibility/2006">
              <mc:Choice xmlns:v="urn:schemas-microsoft-com:vml" Requires="v">
                <p:oleObj spid="_x0000_s27852" name="Equation" r:id="rId3" imgW="1728000" imgH="576000" progId="Equation.3">
                  <p:embed/>
                </p:oleObj>
              </mc:Choice>
              <mc:Fallback>
                <p:oleObj name="Equation" r:id="rId3" imgW="1728000" imgH="576000" progId="Equation.3">
                  <p:embed/>
                  <p:pic>
                    <p:nvPicPr>
                      <p:cNvPr id="0" name="Picture 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031" y="3666504"/>
                        <a:ext cx="3870769" cy="12928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19" y="2592954"/>
          <a:ext cx="3524249" cy="980695"/>
        </p:xfrm>
        <a:graphic>
          <a:graphicData uri="http://schemas.openxmlformats.org/presentationml/2006/ole">
            <mc:AlternateContent xmlns:mc="http://schemas.openxmlformats.org/markup-compatibility/2006">
              <mc:Choice xmlns:v="urn:schemas-microsoft-com:vml" Requires="v">
                <p:oleObj spid="_x0000_s27853" name="Equation" r:id="rId5" imgW="1572480" imgH="429480" progId="Equation.3">
                  <p:embed/>
                </p:oleObj>
              </mc:Choice>
              <mc:Fallback>
                <p:oleObj name="Equation" r:id="rId5" imgW="1572480" imgH="429480" progId="Equation.3">
                  <p:embed/>
                  <p:pic>
                    <p:nvPicPr>
                      <p:cNvPr id="0" name="Picture 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9519" y="2592954"/>
                        <a:ext cx="3524249" cy="9806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3028950"/>
            <a:ext cx="8305800" cy="16002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1733550"/>
            <a:ext cx="5257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1733550"/>
          <a:ext cx="3192462" cy="1066290"/>
        </p:xfrm>
        <a:graphic>
          <a:graphicData uri="http://schemas.openxmlformats.org/presentationml/2006/ole">
            <mc:AlternateContent xmlns:mc="http://schemas.openxmlformats.org/markup-compatibility/2006">
              <mc:Choice xmlns:v="urn:schemas-microsoft-com:vml" Requires="v">
                <p:oleObj spid="_x0000_s40016" name="Equation" r:id="rId3" imgW="1728000" imgH="576000" progId="Equation.3">
                  <p:embed/>
                </p:oleObj>
              </mc:Choice>
              <mc:Fallback>
                <p:oleObj name="Equation" r:id="rId3" imgW="1728000" imgH="576000" progId="Equation.3">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33550"/>
                        <a:ext cx="3192462" cy="1066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428750"/>
            <a:ext cx="8077200" cy="1771650"/>
          </a:xfrm>
        </p:spPr>
        <p:txBody>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0" y="2370138"/>
          <a:ext cx="5508625" cy="854075"/>
        </p:xfrm>
        <a:graphic>
          <a:graphicData uri="http://schemas.openxmlformats.org/presentationml/2006/ole">
            <mc:AlternateContent xmlns:mc="http://schemas.openxmlformats.org/markup-compatibility/2006">
              <mc:Choice xmlns:v="urn:schemas-microsoft-com:vml" Requires="v">
                <p:oleObj spid="_x0000_s28878" name="Equation" r:id="rId3" imgW="3675240" imgH="557640" progId="Equation.3">
                  <p:embed/>
                </p:oleObj>
              </mc:Choice>
              <mc:Fallback>
                <p:oleObj name="Equation" r:id="rId3" imgW="3675240" imgH="557640" progId="Equation.3">
                  <p:embed/>
                  <p:pic>
                    <p:nvPicPr>
                      <p:cNvPr id="0" name="Picture 20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370138"/>
                        <a:ext cx="5508625"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3" y="4248150"/>
          <a:ext cx="4194175" cy="622300"/>
        </p:xfrm>
        <a:graphic>
          <a:graphicData uri="http://schemas.openxmlformats.org/presentationml/2006/ole">
            <mc:AlternateContent xmlns:mc="http://schemas.openxmlformats.org/markup-compatibility/2006">
              <mc:Choice xmlns:v="urn:schemas-microsoft-com:vml" Requires="v">
                <p:oleObj spid="_x0000_s28879" name="Equation" r:id="rId5" imgW="1956240" imgH="283320" progId="Equation.3">
                  <p:embed/>
                </p:oleObj>
              </mc:Choice>
              <mc:Fallback>
                <p:oleObj name="Equation" r:id="rId5" imgW="1956240" imgH="283320" progId="Equation.3">
                  <p:embed/>
                  <p:pic>
                    <p:nvPicPr>
                      <p:cNvPr id="0" name="Picture 2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248150"/>
                        <a:ext cx="419417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TextBox 24"/>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467600" cy="742950"/>
          </a:xfrm>
        </p:spPr>
        <p:txBody>
          <a:bodyPr/>
          <a:lstStyle/>
          <a:p>
            <a:r>
              <a:rPr lang="en-US" dirty="0"/>
              <a:t>Laplace (add-1) smoothing for Na</a:t>
            </a:r>
            <a:r>
              <a:rPr lang="fr-FR" dirty="0" err="1"/>
              <a:t>ï</a:t>
            </a:r>
            <a:r>
              <a:rPr lang="en-US" dirty="0" err="1"/>
              <a:t>ve</a:t>
            </a:r>
            <a:r>
              <a:rPr lang="en-US" dirty="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3" y="1581150"/>
          <a:ext cx="4505325" cy="1350963"/>
        </p:xfrm>
        <a:graphic>
          <a:graphicData uri="http://schemas.openxmlformats.org/presentationml/2006/ole">
            <mc:AlternateContent xmlns:mc="http://schemas.openxmlformats.org/markup-compatibility/2006">
              <mc:Choice xmlns:v="urn:schemas-microsoft-com:vml" Requires="v">
                <p:oleObj spid="_x0000_s11510" name="Equation" r:id="rId3" imgW="1892520" imgH="557640" progId="Equation.3">
                  <p:embed/>
                </p:oleObj>
              </mc:Choice>
              <mc:Fallback>
                <p:oleObj name="Equation" r:id="rId3" imgW="1892520" imgH="557640" progId="Equation.3">
                  <p:embed/>
                  <p:pic>
                    <p:nvPicPr>
                      <p:cNvPr id="0" name="Picture 2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513" y="1581150"/>
                        <a:ext cx="4505325" cy="135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3176588"/>
          <a:ext cx="3816350" cy="1681162"/>
        </p:xfrm>
        <a:graphic>
          <a:graphicData uri="http://schemas.openxmlformats.org/presentationml/2006/ole">
            <mc:AlternateContent xmlns:mc="http://schemas.openxmlformats.org/markup-compatibility/2006">
              <mc:Choice xmlns:v="urn:schemas-microsoft-com:vml" Requires="v">
                <p:oleObj spid="_x0000_s11511" name="Equation" r:id="rId5" imgW="1599840" imgH="694800" progId="Equation.3">
                  <p:embed/>
                </p:oleObj>
              </mc:Choice>
              <mc:Fallback>
                <p:oleObj name="Equation" r:id="rId5" imgW="1599840" imgH="694800" progId="Equation.3">
                  <p:embed/>
                  <p:pic>
                    <p:nvPicPr>
                      <p:cNvPr id="0" name="Picture 2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0" y="3176588"/>
                        <a:ext cx="3816350" cy="1681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1579109"/>
          <a:ext cx="4084638" cy="1350963"/>
        </p:xfrm>
        <a:graphic>
          <a:graphicData uri="http://schemas.openxmlformats.org/presentationml/2006/ole">
            <mc:AlternateContent xmlns:mc="http://schemas.openxmlformats.org/markup-compatibility/2006">
              <mc:Choice xmlns:v="urn:schemas-microsoft-com:vml" Requires="v">
                <p:oleObj spid="_x0000_s11512" name="Equation" r:id="rId7" imgW="1718640" imgH="557640" progId="Equation.3">
                  <p:embed/>
                </p:oleObj>
              </mc:Choice>
              <mc:Fallback>
                <p:oleObj name="Equation" r:id="rId7" imgW="1718640" imgH="557640" progId="Equation.3">
                  <p:embed/>
                  <p:pic>
                    <p:nvPicPr>
                      <p:cNvPr id="0" name="Picture 2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720" y="1579109"/>
                        <a:ext cx="4084638" cy="1350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14300"/>
            <a:ext cx="7772400" cy="857250"/>
          </a:xfrm>
        </p:spPr>
        <p:txBody>
          <a:bodyPr/>
          <a:lstStyle/>
          <a:p>
            <a:r>
              <a:rPr lang="en-US" dirty="0"/>
              <a:t>Multinomial Naïve Bayes: Learning</a:t>
            </a:r>
          </a:p>
        </p:txBody>
      </p:sp>
      <p:sp>
        <p:nvSpPr>
          <p:cNvPr id="52230" name="Rectangle 4"/>
          <p:cNvSpPr>
            <a:spLocks noGrp="1" noChangeArrowheads="1"/>
          </p:cNvSpPr>
          <p:nvPr>
            <p:ph sz="quarter" idx="1"/>
          </p:nvPr>
        </p:nvSpPr>
        <p:spPr>
          <a:xfrm>
            <a:off x="152400" y="2132543"/>
            <a:ext cx="4572000" cy="2649007"/>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7" y="3486150"/>
          <a:ext cx="3606053" cy="785935"/>
        </p:xfrm>
        <a:graphic>
          <a:graphicData uri="http://schemas.openxmlformats.org/presentationml/2006/ole">
            <mc:AlternateContent xmlns:mc="http://schemas.openxmlformats.org/markup-compatibility/2006">
              <mc:Choice xmlns:v="urn:schemas-microsoft-com:vml" Requires="v">
                <p:oleObj spid="_x0000_s12517" name="Equation" r:id="rId3" imgW="1965600" imgH="420480" progId="Equation.3">
                  <p:embed/>
                </p:oleObj>
              </mc:Choice>
              <mc:Fallback>
                <p:oleObj name="Equation" r:id="rId3" imgW="1965600" imgH="420480" progId="Equation.3">
                  <p:embed/>
                  <p:pic>
                    <p:nvPicPr>
                      <p:cNvPr id="0" name="Picture 2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147" y="3486150"/>
                        <a:ext cx="3606053" cy="7859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3257550"/>
          <a:ext cx="3200400" cy="742122"/>
        </p:xfrm>
        <a:graphic>
          <a:graphicData uri="http://schemas.openxmlformats.org/presentationml/2006/ole">
            <mc:AlternateContent xmlns:mc="http://schemas.openxmlformats.org/markup-compatibility/2006">
              <mc:Choice xmlns:v="urn:schemas-microsoft-com:vml" Requires="v">
                <p:oleObj spid="_x0000_s12518" name="Equation" r:id="rId5" imgW="1737000" imgH="393120" progId="Equation.3">
                  <p:embed/>
                </p:oleObj>
              </mc:Choice>
              <mc:Fallback>
                <p:oleObj name="Equation" r:id="rId5" imgW="1737000" imgH="393120" progId="Equation.3">
                  <p:embed/>
                  <p:pic>
                    <p:nvPicPr>
                      <p:cNvPr id="0" name="Picture 2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257550"/>
                        <a:ext cx="3200400" cy="7421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txBox="1">
            <a:spLocks noChangeArrowheads="1"/>
          </p:cNvSpPr>
          <p:nvPr/>
        </p:nvSpPr>
        <p:spPr bwMode="auto">
          <a:xfrm>
            <a:off x="4038600" y="2114550"/>
            <a:ext cx="57912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1581150"/>
            <a:ext cx="54102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361950"/>
            <a:ext cx="7620000" cy="742950"/>
          </a:xfrm>
        </p:spPr>
        <p:txBody>
          <a:bodyPr/>
          <a:lstStyle/>
          <a:p>
            <a:r>
              <a:rPr lang="en-US" dirty="0"/>
              <a:t>Laplace (add-1) smoothing: unknown words</a:t>
            </a: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5" y="2114550"/>
          <a:ext cx="4479925" cy="1355725"/>
        </p:xfrm>
        <a:graphic>
          <a:graphicData uri="http://schemas.openxmlformats.org/presentationml/2006/ole">
            <mc:AlternateContent xmlns:mc="http://schemas.openxmlformats.org/markup-compatibility/2006">
              <mc:Choice xmlns:v="urn:schemas-microsoft-com:vml" Requires="v">
                <p:oleObj spid="_x0000_s57359" name="Equation" r:id="rId3" imgW="2340360" imgH="694800" progId="Equation.3">
                  <p:embed/>
                </p:oleObj>
              </mc:Choice>
              <mc:Fallback>
                <p:oleObj name="Equation" r:id="rId3" imgW="2340360" imgH="69480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425" y="2114550"/>
                        <a:ext cx="4479925" cy="135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762000" y="1417333"/>
            <a:ext cx="8105454" cy="461665"/>
          </a:xfrm>
          <a:prstGeom prst="rect">
            <a:avLst/>
          </a:prstGeom>
          <a:noFill/>
        </p:spPr>
        <p:txBody>
          <a:bodyPr wrap="none" rtlCol="0">
            <a:spAutoFit/>
          </a:bodyPr>
          <a:lstStyle/>
          <a:p>
            <a:r>
              <a:rPr lang="en-US" dirty="0">
                <a:latin typeface="+mn-lt"/>
              </a:rPr>
              <a:t>Add one extra word to the vocabulary, the “unknown word” </a:t>
            </a:r>
            <a:r>
              <a:rPr lang="en-US" dirty="0" err="1">
                <a:latin typeface="+mn-lt"/>
              </a:rPr>
              <a:t>w</a:t>
            </a:r>
            <a:r>
              <a:rPr lang="en-US" baseline="-25000" dirty="0" err="1">
                <a:latin typeface="+mn-lt"/>
              </a:rPr>
              <a:t>u</a:t>
            </a:r>
            <a:endParaRPr lang="en-US" baseline="-25000" dirty="0">
              <a:latin typeface="+mn-lt"/>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7" y="3578225"/>
          <a:ext cx="3414713" cy="1355725"/>
        </p:xfrm>
        <a:graphic>
          <a:graphicData uri="http://schemas.openxmlformats.org/presentationml/2006/ole">
            <mc:AlternateContent xmlns:mc="http://schemas.openxmlformats.org/markup-compatibility/2006">
              <mc:Choice xmlns:v="urn:schemas-microsoft-com:vml" Requires="v">
                <p:oleObj spid="_x0000_s57360" name="Equation" r:id="rId5" imgW="1782720" imgH="694800" progId="Equation.3">
                  <p:embed/>
                </p:oleObj>
              </mc:Choice>
              <mc:Fallback>
                <p:oleObj name="Equation" r:id="rId5" imgW="1782720" imgH="69480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887" y="3578225"/>
                        <a:ext cx="3414713" cy="1355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Learning</a:t>
            </a:r>
          </a:p>
        </p:txBody>
      </p:sp>
    </p:spTree>
    <p:extLst>
      <p:ext uri="{BB962C8B-B14F-4D97-AF65-F5344CB8AC3E}">
        <p14:creationId xmlns:p14="http://schemas.microsoft.com/office/powerpoint/2010/main" val="363713134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6371313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Generative Model for Multinomial Na</a:t>
            </a:r>
            <a:r>
              <a:rPr lang="fr-FR" sz="2800" dirty="0" err="1"/>
              <a:t>ï</a:t>
            </a:r>
            <a:r>
              <a:rPr lang="en-US" sz="2800" dirty="0" err="1"/>
              <a:t>ve</a:t>
            </a:r>
            <a:r>
              <a:rPr lang="en-US" sz="2800" dirty="0"/>
              <a:t> Bayes</a:t>
            </a:r>
          </a:p>
        </p:txBody>
      </p:sp>
      <p:sp>
        <p:nvSpPr>
          <p:cNvPr id="4" name="Slide Number Placeholder 3"/>
          <p:cNvSpPr>
            <a:spLocks noGrp="1"/>
          </p:cNvSpPr>
          <p:nvPr>
            <p:ph type="sldNum" sz="quarter" idx="12"/>
          </p:nvPr>
        </p:nvSpPr>
        <p:spPr/>
        <p:txBody>
          <a:bodyPr/>
          <a:lstStyle/>
          <a:p>
            <a:fld id="{10F35DC5-7E65-8247-99AB-4E984F8A921E}" type="slidenum">
              <a:rPr lang="en-US" smtClean="0"/>
              <a:pPr/>
              <a:t>39</a:t>
            </a:fld>
            <a:endParaRPr lang="en-US"/>
          </a:p>
        </p:txBody>
      </p:sp>
      <p:sp>
        <p:nvSpPr>
          <p:cNvPr id="32" name="Oval 4"/>
          <p:cNvSpPr>
            <a:spLocks noChangeArrowheads="1"/>
          </p:cNvSpPr>
          <p:nvPr/>
        </p:nvSpPr>
        <p:spPr bwMode="auto">
          <a:xfrm>
            <a:off x="3886200" y="1905000"/>
            <a:ext cx="11430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solidFill>
                  <a:sysClr val="windowText" lastClr="000000"/>
                </a:solidFill>
              </a:rPr>
              <a:t>c</a:t>
            </a:r>
            <a:r>
              <a:rPr kumimoji="0" lang="en-US" sz="1800" b="0" i="0" u="none" strike="noStrike" kern="0" cap="none" spc="0" normalizeH="0" baseline="0" noProof="0" dirty="0">
                <a:ln>
                  <a:noFill/>
                </a:ln>
                <a:solidFill>
                  <a:sysClr val="windowText" lastClr="000000"/>
                </a:solidFill>
                <a:effectLst/>
                <a:uLnTx/>
                <a:uFillTx/>
              </a:rPr>
              <a:t>=China</a:t>
            </a:r>
          </a:p>
        </p:txBody>
      </p:sp>
      <p:sp>
        <p:nvSpPr>
          <p:cNvPr id="33" name="Oval 6"/>
          <p:cNvSpPr>
            <a:spLocks noChangeArrowheads="1"/>
          </p:cNvSpPr>
          <p:nvPr/>
        </p:nvSpPr>
        <p:spPr bwMode="auto">
          <a:xfrm>
            <a:off x="533400" y="3790950"/>
            <a:ext cx="16002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1</a:t>
            </a:r>
            <a:r>
              <a:rPr kumimoji="0" lang="en-US" sz="1800" b="0" i="1" u="none" strike="noStrike" kern="0" cap="none" spc="0" normalizeH="0" baseline="0" noProof="0" dirty="0">
                <a:ln>
                  <a:noFill/>
                </a:ln>
                <a:solidFill>
                  <a:sysClr val="windowText" lastClr="000000"/>
                </a:solidFill>
                <a:effectLst/>
                <a:uLnTx/>
                <a:uFillTx/>
              </a:rPr>
              <a:t>=Shanghai</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39" name="Line 14"/>
          <p:cNvSpPr>
            <a:spLocks noChangeShapeType="1"/>
          </p:cNvSpPr>
          <p:nvPr/>
        </p:nvSpPr>
        <p:spPr bwMode="auto">
          <a:xfrm flipH="1">
            <a:off x="1524000" y="2419350"/>
            <a:ext cx="2590800" cy="13716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5"/>
          <p:cNvSpPr>
            <a:spLocks noChangeShapeType="1"/>
          </p:cNvSpPr>
          <p:nvPr/>
        </p:nvSpPr>
        <p:spPr bwMode="auto">
          <a:xfrm flipH="1">
            <a:off x="3048000" y="2514600"/>
            <a:ext cx="1295400" cy="12763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6"/>
          <p:cNvSpPr>
            <a:spLocks noChangeShapeType="1"/>
          </p:cNvSpPr>
          <p:nvPr/>
        </p:nvSpPr>
        <p:spPr bwMode="auto">
          <a:xfrm flipH="1">
            <a:off x="4419600" y="2495550"/>
            <a:ext cx="762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8"/>
          <p:cNvSpPr>
            <a:spLocks noChangeShapeType="1"/>
          </p:cNvSpPr>
          <p:nvPr/>
        </p:nvSpPr>
        <p:spPr bwMode="auto">
          <a:xfrm>
            <a:off x="4648200" y="2495550"/>
            <a:ext cx="1447800" cy="1295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9"/>
          <p:cNvSpPr>
            <a:spLocks noChangeShapeType="1"/>
          </p:cNvSpPr>
          <p:nvPr/>
        </p:nvSpPr>
        <p:spPr bwMode="auto">
          <a:xfrm>
            <a:off x="4800600" y="2438400"/>
            <a:ext cx="2667000" cy="135255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Oval 6"/>
          <p:cNvSpPr>
            <a:spLocks noChangeArrowheads="1"/>
          </p:cNvSpPr>
          <p:nvPr/>
        </p:nvSpPr>
        <p:spPr bwMode="auto">
          <a:xfrm>
            <a:off x="22860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2</a:t>
            </a:r>
            <a:r>
              <a:rPr kumimoji="0" lang="en-US" sz="1800" b="0" i="1" u="none" strike="noStrike" kern="0" cap="none" spc="0" normalizeH="0" baseline="0" noProof="0" dirty="0">
                <a:ln>
                  <a:noFill/>
                </a:ln>
                <a:solidFill>
                  <a:sysClr val="windowText" lastClr="000000"/>
                </a:solidFill>
                <a:effectLst/>
                <a:uLnTx/>
                <a:uFillTx/>
              </a:rPr>
              <a:t>=and</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2" name="Oval 6"/>
          <p:cNvSpPr>
            <a:spLocks noChangeArrowheads="1"/>
          </p:cNvSpPr>
          <p:nvPr/>
        </p:nvSpPr>
        <p:spPr bwMode="auto">
          <a:xfrm>
            <a:off x="3657600" y="3790950"/>
            <a:ext cx="1676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3</a:t>
            </a:r>
            <a:r>
              <a:rPr kumimoji="0" lang="en-US" sz="1800" b="0" i="1" u="none" strike="noStrike" kern="0" cap="none" spc="0" normalizeH="0" baseline="0" noProof="0" dirty="0">
                <a:ln>
                  <a:noFill/>
                </a:ln>
                <a:solidFill>
                  <a:sysClr val="windowText" lastClr="000000"/>
                </a:solidFill>
                <a:effectLst/>
                <a:uLnTx/>
                <a:uFillTx/>
              </a:rPr>
              <a:t>=Shenzhen</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3" name="Oval 6"/>
          <p:cNvSpPr>
            <a:spLocks noChangeArrowheads="1"/>
          </p:cNvSpPr>
          <p:nvPr/>
        </p:nvSpPr>
        <p:spPr bwMode="auto">
          <a:xfrm>
            <a:off x="54864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4</a:t>
            </a:r>
            <a:r>
              <a:rPr kumimoji="0" lang="en-US" sz="1800" b="0" i="1" u="none" strike="noStrike" kern="0" cap="none" spc="0" normalizeH="0" baseline="0" noProof="0" dirty="0">
                <a:ln>
                  <a:noFill/>
                </a:ln>
                <a:solidFill>
                  <a:sysClr val="windowText" lastClr="000000"/>
                </a:solidFill>
                <a:effectLst/>
                <a:uLnTx/>
                <a:uFillTx/>
              </a:rPr>
              <a:t>=issue</a:t>
            </a:r>
            <a:endParaRPr kumimoji="0" lang="en-US" sz="1800" b="0" i="0" u="none" strike="noStrike" kern="0" cap="none" spc="0" normalizeH="0" baseline="-25000" noProof="0" dirty="0">
              <a:ln>
                <a:noFill/>
              </a:ln>
              <a:solidFill>
                <a:sysClr val="windowText" lastClr="000000"/>
              </a:solidFill>
              <a:effectLst/>
              <a:uLnTx/>
              <a:uFillTx/>
            </a:endParaRPr>
          </a:p>
        </p:txBody>
      </p:sp>
      <p:sp>
        <p:nvSpPr>
          <p:cNvPr id="74" name="Oval 6"/>
          <p:cNvSpPr>
            <a:spLocks noChangeArrowheads="1"/>
          </p:cNvSpPr>
          <p:nvPr/>
        </p:nvSpPr>
        <p:spPr bwMode="auto">
          <a:xfrm>
            <a:off x="6934200" y="3790950"/>
            <a:ext cx="1295400" cy="6096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ysClr val="windowText" lastClr="000000"/>
                </a:solidFill>
                <a:effectLst/>
                <a:uLnTx/>
                <a:uFillTx/>
              </a:rPr>
              <a:t>X</a:t>
            </a:r>
            <a:r>
              <a:rPr kumimoji="0" lang="en-US" sz="1800" b="0" i="1" u="none" strike="noStrike" kern="0" cap="none" spc="0" normalizeH="0" baseline="-25000" noProof="0" dirty="0">
                <a:ln>
                  <a:noFill/>
                </a:ln>
                <a:solidFill>
                  <a:sysClr val="windowText" lastClr="000000"/>
                </a:solidFill>
                <a:effectLst/>
                <a:uLnTx/>
                <a:uFillTx/>
              </a:rPr>
              <a:t>5</a:t>
            </a:r>
            <a:r>
              <a:rPr kumimoji="0" lang="en-US" sz="1800" b="0" i="1" u="none" strike="noStrike" kern="0" cap="none" spc="0" normalizeH="0" baseline="0" noProof="0" dirty="0">
                <a:ln>
                  <a:noFill/>
                </a:ln>
                <a:solidFill>
                  <a:sysClr val="windowText" lastClr="000000"/>
                </a:solidFill>
                <a:effectLst/>
                <a:uLnTx/>
                <a:uFillTx/>
              </a:rPr>
              <a:t>=bonds</a:t>
            </a:r>
            <a:endParaRPr kumimoji="0" lang="en-US" sz="1800" b="0" i="0" u="none" strike="noStrike" kern="0" cap="none" spc="0" normalizeH="0" baseline="-25000" noProof="0" dirty="0">
              <a:ln>
                <a:noFill/>
              </a:ln>
              <a:solidFill>
                <a:sysClr val="windowText" lastClr="000000"/>
              </a:solidFill>
              <a:effectLst/>
              <a:uLnTx/>
              <a:uFillTx/>
            </a:endParaRPr>
          </a:p>
        </p:txBody>
      </p:sp>
    </p:spTree>
    <p:extLst>
      <p:ext uri="{BB962C8B-B14F-4D97-AF65-F5344CB8AC3E}">
        <p14:creationId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3350"/>
            <a:ext cx="7467600" cy="742950"/>
          </a:xfrm>
        </p:spPr>
        <p:txBody>
          <a:bodyPr/>
          <a:lstStyle/>
          <a:p>
            <a:r>
              <a:rPr lang="en-US" dirty="0"/>
              <a:t>Male or female author?</a:t>
            </a:r>
          </a:p>
        </p:txBody>
      </p:sp>
      <p:sp>
        <p:nvSpPr>
          <p:cNvPr id="3" name="Content Placeholder 2"/>
          <p:cNvSpPr>
            <a:spLocks noGrp="1"/>
          </p:cNvSpPr>
          <p:nvPr>
            <p:ph idx="1"/>
          </p:nvPr>
        </p:nvSpPr>
        <p:spPr>
          <a:xfrm>
            <a:off x="304800" y="1200150"/>
            <a:ext cx="8534400" cy="3333750"/>
          </a:xfrm>
        </p:spPr>
        <p:txBody>
          <a:bodyPr/>
          <a:lstStyle/>
          <a:p>
            <a:pPr marL="457200" indent="-457200">
              <a:buFont typeface="+mj-lt"/>
              <a:buAutoNum type="arabicPeriod"/>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marL="457200" indent="-457200">
              <a:buFont typeface="+mj-lt"/>
              <a:buAutoNum type="arabicPeriod"/>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5" name="TextBox 4"/>
          <p:cNvSpPr txBox="1"/>
          <p:nvPr/>
        </p:nvSpPr>
        <p:spPr>
          <a:xfrm>
            <a:off x="0" y="4641245"/>
            <a:ext cx="9144000" cy="461665"/>
          </a:xfrm>
          <a:prstGeom prst="rect">
            <a:avLst/>
          </a:prstGeom>
          <a:noFill/>
        </p:spPr>
        <p:txBody>
          <a:bodyPr wrap="square" rtlCol="0">
            <a:spAutoFit/>
          </a:bodyPr>
          <a:lstStyle/>
          <a:p>
            <a:r>
              <a:rPr lang="en-US" sz="1200" dirty="0">
                <a:latin typeface="+mn-lt"/>
              </a:rPr>
              <a:t>S. </a:t>
            </a:r>
            <a:r>
              <a:rPr lang="en-US" sz="1200" dirty="0" err="1">
                <a:latin typeface="+mn-lt"/>
              </a:rPr>
              <a:t>Argamon</a:t>
            </a:r>
            <a:r>
              <a:rPr lang="en-US" sz="1200" dirty="0">
                <a:latin typeface="+mn-lt"/>
              </a:rPr>
              <a:t>, M. Koppel, J. Fine, A. R. </a:t>
            </a:r>
            <a:r>
              <a:rPr lang="en-US" sz="1200" dirty="0" err="1">
                <a:latin typeface="+mn-lt"/>
              </a:rPr>
              <a:t>Shimoni</a:t>
            </a:r>
            <a:r>
              <a:rPr lang="en-US" sz="1200" dirty="0">
                <a:latin typeface="+mn-lt"/>
              </a:rPr>
              <a:t>, 2003. “Gender, Genre, and Writing Style in Formal Written Texts,” Text, volume 23, number 3, pp. 321–346</a:t>
            </a:r>
          </a:p>
        </p:txBody>
      </p:sp>
    </p:spTree>
    <p:extLst>
      <p:ext uri="{BB962C8B-B14F-4D97-AF65-F5344CB8AC3E}">
        <p14:creationId xmlns:p14="http://schemas.microsoft.com/office/powerpoint/2010/main" val="2624243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a:t>
            </a:r>
            <a:r>
              <a:rPr lang="fr-FR" dirty="0" err="1"/>
              <a:t>ï</a:t>
            </a:r>
            <a:r>
              <a:rPr lang="en-US" dirty="0" err="1"/>
              <a:t>ve</a:t>
            </a:r>
            <a:r>
              <a:rPr lang="en-US" dirty="0"/>
              <a:t> Bayes and Language Modeling</a:t>
            </a:r>
          </a:p>
        </p:txBody>
      </p:sp>
      <p:sp>
        <p:nvSpPr>
          <p:cNvPr id="3" name="Content Placeholder 2"/>
          <p:cNvSpPr>
            <a:spLocks noGrp="1"/>
          </p:cNvSpPr>
          <p:nvPr>
            <p:ph idx="1"/>
          </p:nvPr>
        </p:nvSpPr>
        <p:spPr/>
        <p:txBody>
          <a:bodyPr/>
          <a:lstStyle/>
          <a:p>
            <a:r>
              <a:rPr lang="fr-FR" sz="2800" dirty="0"/>
              <a:t>Naï</a:t>
            </a:r>
            <a:r>
              <a:rPr lang="en-US" sz="2800" dirty="0" err="1"/>
              <a:t>ve</a:t>
            </a:r>
            <a:r>
              <a:rPr lang="en-US" sz="2800" dirty="0"/>
              <a:t> </a:t>
            </a:r>
            <a:r>
              <a:rPr lang="en-US" sz="2800" dirty="0" err="1"/>
              <a:t>bayes</a:t>
            </a:r>
            <a:r>
              <a:rPr lang="en-US" sz="2800" dirty="0"/>
              <a:t> classifiers can use any sort of feature</a:t>
            </a:r>
          </a:p>
          <a:p>
            <a:pPr lvl="1"/>
            <a:r>
              <a:rPr lang="en-US" sz="2400" dirty="0"/>
              <a:t>URL, email address, dictionaries, network features</a:t>
            </a:r>
          </a:p>
          <a:p>
            <a:r>
              <a:rPr lang="en-US" sz="2800" dirty="0"/>
              <a:t>But if, as in the previous slides</a:t>
            </a:r>
          </a:p>
          <a:p>
            <a:pPr lvl="1"/>
            <a:r>
              <a:rPr lang="en-US" sz="2400" dirty="0"/>
              <a:t>We use </a:t>
            </a:r>
            <a:r>
              <a:rPr lang="en-US" sz="2400" b="1" dirty="0"/>
              <a:t>only</a:t>
            </a:r>
            <a:r>
              <a:rPr lang="en-US" sz="2400" dirty="0"/>
              <a:t> word features </a:t>
            </a:r>
          </a:p>
          <a:p>
            <a:pPr lvl="1"/>
            <a:r>
              <a:rPr lang="en-US" sz="2400" dirty="0"/>
              <a:t>we use </a:t>
            </a:r>
            <a:r>
              <a:rPr lang="en-US" sz="2400" b="1" dirty="0"/>
              <a:t>all</a:t>
            </a:r>
            <a:r>
              <a:rPr lang="en-US" sz="2400" dirty="0"/>
              <a:t> of the words in the text (not a subset)</a:t>
            </a:r>
          </a:p>
          <a:p>
            <a:r>
              <a:rPr lang="en-US" sz="2800" dirty="0"/>
              <a:t>Then </a:t>
            </a:r>
          </a:p>
          <a:p>
            <a:pPr lvl="1"/>
            <a:r>
              <a:rPr lang="en-US" sz="2400" dirty="0"/>
              <a:t>Na</a:t>
            </a:r>
            <a:r>
              <a:rPr lang="fr-FR" sz="2400" dirty="0" err="1"/>
              <a:t>ï</a:t>
            </a:r>
            <a:r>
              <a:rPr lang="en-US" sz="2400" dirty="0" err="1"/>
              <a:t>ve</a:t>
            </a:r>
            <a:r>
              <a:rPr lang="en-US" sz="2400" dirty="0"/>
              <a:t> </a:t>
            </a:r>
            <a:r>
              <a:rPr lang="en-US" sz="2400" dirty="0" err="1"/>
              <a:t>bayes</a:t>
            </a:r>
            <a:r>
              <a:rPr lang="en-US" sz="2400" dirty="0"/>
              <a:t> has an important similarity to language modeling.</a:t>
            </a:r>
          </a:p>
        </p:txBody>
      </p:sp>
      <p:sp>
        <p:nvSpPr>
          <p:cNvPr id="4" name="Slide Number Placeholder 3"/>
          <p:cNvSpPr>
            <a:spLocks noGrp="1"/>
          </p:cNvSpPr>
          <p:nvPr>
            <p:ph type="sldNum" sz="quarter" idx="12"/>
          </p:nvPr>
        </p:nvSpPr>
        <p:spPr/>
        <p:txBody>
          <a:bodyPr/>
          <a:lstStyle/>
          <a:p>
            <a:fld id="{10F35DC5-7E65-8247-99AB-4E984F8A921E}" type="slidenum">
              <a:rPr lang="en-US" smtClean="0"/>
              <a:pPr/>
              <a:t>40</a:t>
            </a:fld>
            <a:endParaRPr lang="en-US"/>
          </a:p>
        </p:txBody>
      </p:sp>
    </p:spTree>
    <p:extLst>
      <p:ext uri="{BB962C8B-B14F-4D97-AF65-F5344CB8AC3E}">
        <p14:creationId xmlns:p14="http://schemas.microsoft.com/office/powerpoint/2010/main" val="363664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Each class = a unigram language model</a:t>
            </a:r>
          </a:p>
        </p:txBody>
      </p:sp>
      <p:sp>
        <p:nvSpPr>
          <p:cNvPr id="46082" name="Rectangle 3"/>
          <p:cNvSpPr>
            <a:spLocks noGrp="1" noChangeArrowheads="1"/>
          </p:cNvSpPr>
          <p:nvPr>
            <p:ph type="body" idx="1"/>
          </p:nvPr>
        </p:nvSpPr>
        <p:spPr>
          <a:xfrm>
            <a:off x="685800" y="1314450"/>
            <a:ext cx="7772400" cy="1028700"/>
          </a:xfrm>
        </p:spPr>
        <p:txBody>
          <a:bodyPr/>
          <a:lstStyle/>
          <a:p>
            <a:pPr eaLnBrk="1" hangingPunct="1"/>
            <a:r>
              <a:rPr lang="en-US" dirty="0">
                <a:latin typeface="Calibri"/>
                <a:ea typeface="ＭＳ Ｐゴシック" charset="0"/>
                <a:cs typeface="Calibri"/>
              </a:rPr>
              <a:t>Assigning each word: P(word | c)</a:t>
            </a:r>
          </a:p>
          <a:p>
            <a:pPr eaLnBrk="1" hangingPunct="1"/>
            <a:r>
              <a:rPr lang="en-US" dirty="0">
                <a:latin typeface="Calibri"/>
                <a:ea typeface="ＭＳ Ｐゴシック" charset="0"/>
                <a:cs typeface="Calibri"/>
              </a:rPr>
              <a:t>Assigning each sentence: P(</a:t>
            </a:r>
            <a:r>
              <a:rPr lang="en-US" dirty="0" err="1">
                <a:latin typeface="Calibri"/>
                <a:ea typeface="ＭＳ Ｐゴシック" charset="0"/>
                <a:cs typeface="Calibri"/>
              </a:rPr>
              <a:t>s|c</a:t>
            </a:r>
            <a:r>
              <a:rPr lang="en-US" dirty="0">
                <a:latin typeface="Calibri"/>
                <a:ea typeface="ＭＳ Ｐゴシック" charset="0"/>
                <a:cs typeface="Calibri"/>
              </a:rPr>
              <a:t>)=</a:t>
            </a:r>
            <a:r>
              <a:rPr lang="en-US" dirty="0" err="1">
                <a:latin typeface="Symbol" charset="2"/>
                <a:ea typeface="ＭＳ Ｐゴシック" charset="0"/>
                <a:cs typeface="Symbol" charset="2"/>
              </a:rPr>
              <a:t>Π</a:t>
            </a:r>
            <a:r>
              <a:rPr lang="en-US" dirty="0">
                <a:latin typeface="Calibri"/>
                <a:ea typeface="ＭＳ Ｐゴシック" charset="0"/>
                <a:cs typeface="Calibri"/>
              </a:rPr>
              <a:t> P(</a:t>
            </a:r>
            <a:r>
              <a:rPr lang="en-US" dirty="0" err="1">
                <a:latin typeface="Calibri"/>
                <a:ea typeface="ＭＳ Ｐゴシック" charset="0"/>
                <a:cs typeface="Calibri"/>
              </a:rPr>
              <a:t>word|c</a:t>
            </a:r>
            <a:r>
              <a:rPr lang="en-US" dirty="0">
                <a:latin typeface="Calibri"/>
                <a:ea typeface="ＭＳ Ｐゴシック" charset="0"/>
                <a:cs typeface="Calibri"/>
              </a:rPr>
              <a:t>)</a:t>
            </a:r>
          </a:p>
        </p:txBody>
      </p:sp>
      <p:sp>
        <p:nvSpPr>
          <p:cNvPr id="46083" name="Text Box 4"/>
          <p:cNvSpPr txBox="1">
            <a:spLocks noChangeArrowheads="1"/>
          </p:cNvSpPr>
          <p:nvPr/>
        </p:nvSpPr>
        <p:spPr bwMode="auto">
          <a:xfrm>
            <a:off x="457200" y="2628901"/>
            <a:ext cx="2438400" cy="2708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0.1	I</a:t>
            </a:r>
          </a:p>
          <a:p>
            <a:pPr eaLnBrk="1" hangingPunct="1">
              <a:spcBef>
                <a:spcPct val="50000"/>
              </a:spcBef>
            </a:pPr>
            <a:r>
              <a:rPr lang="en-US" sz="2000" dirty="0">
                <a:latin typeface="Calibri"/>
                <a:cs typeface="Calibri"/>
              </a:rPr>
              <a:t>0.1	love</a:t>
            </a:r>
          </a:p>
          <a:p>
            <a:pPr eaLnBrk="1" hangingPunct="1">
              <a:spcBef>
                <a:spcPct val="50000"/>
              </a:spcBef>
            </a:pPr>
            <a:r>
              <a:rPr lang="en-US" sz="2000" dirty="0">
                <a:latin typeface="Calibri"/>
                <a:cs typeface="Calibri"/>
              </a:rPr>
              <a:t>0.01	this</a:t>
            </a:r>
          </a:p>
          <a:p>
            <a:pPr eaLnBrk="1" hangingPunct="1">
              <a:spcBef>
                <a:spcPct val="50000"/>
              </a:spcBef>
            </a:pPr>
            <a:r>
              <a:rPr lang="en-US" sz="2000" dirty="0">
                <a:latin typeface="Calibri"/>
                <a:cs typeface="Calibri"/>
              </a:rPr>
              <a:t>0.05	fun</a:t>
            </a:r>
          </a:p>
          <a:p>
            <a:pPr eaLnBrk="1" hangingPunct="1">
              <a:spcBef>
                <a:spcPct val="50000"/>
              </a:spcBef>
            </a:pPr>
            <a:r>
              <a:rPr lang="en-US" sz="2000" dirty="0">
                <a:latin typeface="Calibri"/>
                <a:cs typeface="Calibri"/>
              </a:rPr>
              <a:t>0.1	film</a:t>
            </a: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27432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I</a:t>
            </a:r>
          </a:p>
        </p:txBody>
      </p:sp>
      <p:sp>
        <p:nvSpPr>
          <p:cNvPr id="753670" name="Text Box 6"/>
          <p:cNvSpPr txBox="1">
            <a:spLocks noChangeArrowheads="1"/>
          </p:cNvSpPr>
          <p:nvPr/>
        </p:nvSpPr>
        <p:spPr bwMode="auto">
          <a:xfrm>
            <a:off x="4419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love</a:t>
            </a:r>
          </a:p>
        </p:txBody>
      </p:sp>
      <p:sp>
        <p:nvSpPr>
          <p:cNvPr id="753671" name="Text Box 7"/>
          <p:cNvSpPr txBox="1">
            <a:spLocks noChangeArrowheads="1"/>
          </p:cNvSpPr>
          <p:nvPr/>
        </p:nvSpPr>
        <p:spPr bwMode="auto">
          <a:xfrm>
            <a:off x="52578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this</a:t>
            </a:r>
          </a:p>
        </p:txBody>
      </p:sp>
      <p:sp>
        <p:nvSpPr>
          <p:cNvPr id="753672" name="Text Box 8"/>
          <p:cNvSpPr txBox="1">
            <a:spLocks noChangeArrowheads="1"/>
          </p:cNvSpPr>
          <p:nvPr/>
        </p:nvSpPr>
        <p:spPr bwMode="auto">
          <a:xfrm>
            <a:off x="6324600" y="27432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fun</a:t>
            </a:r>
          </a:p>
        </p:txBody>
      </p:sp>
      <p:sp>
        <p:nvSpPr>
          <p:cNvPr id="753673" name="Text Box 9"/>
          <p:cNvSpPr txBox="1">
            <a:spLocks noChangeArrowheads="1"/>
          </p:cNvSpPr>
          <p:nvPr/>
        </p:nvSpPr>
        <p:spPr bwMode="auto">
          <a:xfrm>
            <a:off x="7086600" y="27432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film</a:t>
            </a:r>
          </a:p>
        </p:txBody>
      </p:sp>
      <p:grpSp>
        <p:nvGrpSpPr>
          <p:cNvPr id="2" name="Group 10"/>
          <p:cNvGrpSpPr>
            <a:grpSpLocks/>
          </p:cNvGrpSpPr>
          <p:nvPr/>
        </p:nvGrpSpPr>
        <p:grpSpPr bwMode="auto">
          <a:xfrm>
            <a:off x="3581400" y="3143250"/>
            <a:ext cx="4191000" cy="0"/>
            <a:chOff x="2256" y="2640"/>
            <a:chExt cx="264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3314700"/>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1" name="Text Box 17"/>
          <p:cNvSpPr txBox="1">
            <a:spLocks noChangeArrowheads="1"/>
          </p:cNvSpPr>
          <p:nvPr/>
        </p:nvSpPr>
        <p:spPr bwMode="auto">
          <a:xfrm>
            <a:off x="4419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753682" name="Text Box 18"/>
          <p:cNvSpPr txBox="1">
            <a:spLocks noChangeArrowheads="1"/>
          </p:cNvSpPr>
          <p:nvPr/>
        </p:nvSpPr>
        <p:spPr bwMode="auto">
          <a:xfrm>
            <a:off x="52578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.05</a:t>
            </a:r>
          </a:p>
        </p:txBody>
      </p:sp>
      <p:sp>
        <p:nvSpPr>
          <p:cNvPr id="753683" name="Text Box 19"/>
          <p:cNvSpPr txBox="1">
            <a:spLocks noChangeArrowheads="1"/>
          </p:cNvSpPr>
          <p:nvPr/>
        </p:nvSpPr>
        <p:spPr bwMode="auto">
          <a:xfrm>
            <a:off x="6324600" y="3314700"/>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0.01</a:t>
            </a:r>
          </a:p>
        </p:txBody>
      </p:sp>
      <p:sp>
        <p:nvSpPr>
          <p:cNvPr id="753684" name="Text Box 20"/>
          <p:cNvSpPr txBox="1">
            <a:spLocks noChangeArrowheads="1"/>
          </p:cNvSpPr>
          <p:nvPr/>
        </p:nvSpPr>
        <p:spPr bwMode="auto">
          <a:xfrm>
            <a:off x="7086600" y="33147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0.1</a:t>
            </a:r>
          </a:p>
        </p:txBody>
      </p:sp>
      <p:sp>
        <p:nvSpPr>
          <p:cNvPr id="46096" name="Text Box 24"/>
          <p:cNvSpPr txBox="1">
            <a:spLocks noChangeArrowheads="1"/>
          </p:cNvSpPr>
          <p:nvPr/>
        </p:nvSpPr>
        <p:spPr bwMode="auto">
          <a:xfrm>
            <a:off x="609600" y="222885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Class </a:t>
            </a:r>
            <a:r>
              <a:rPr lang="en-US" i="1" dirty="0" err="1">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4457700"/>
            <a:ext cx="2971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a:latin typeface="Calibri"/>
                <a:cs typeface="Calibri"/>
              </a:rPr>
              <a:t>pos</a:t>
            </a:r>
            <a:r>
              <a:rPr lang="en-US" dirty="0">
                <a:latin typeface="Calibri"/>
                <a:cs typeface="Calibri"/>
              </a:rPr>
              <a:t>) = 0.0000005 </a:t>
            </a:r>
          </a:p>
        </p:txBody>
      </p:sp>
      <p:sp>
        <p:nvSpPr>
          <p:cNvPr id="46098" name="TextBox 26"/>
          <p:cNvSpPr txBox="1">
            <a:spLocks noChangeArrowheads="1"/>
          </p:cNvSpPr>
          <p:nvPr/>
        </p:nvSpPr>
        <p:spPr bwMode="auto">
          <a:xfrm>
            <a:off x="7620001" y="-67479"/>
            <a:ext cx="103916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Na</a:t>
            </a:r>
            <a:r>
              <a:rPr lang="fr-FR" dirty="0" err="1">
                <a:latin typeface="Calibri" charset="0"/>
                <a:ea typeface="ＭＳ Ｐゴシック" charset="0"/>
                <a:cs typeface="ＭＳ Ｐゴシック" charset="0"/>
              </a:rPr>
              <a:t>ï</a:t>
            </a:r>
            <a:r>
              <a:rPr lang="en-US" dirty="0" err="1">
                <a:latin typeface="Calibri" charset="0"/>
                <a:ea typeface="ＭＳ Ｐゴシック" charset="0"/>
                <a:cs typeface="ＭＳ Ｐゴシック" charset="0"/>
              </a:rPr>
              <a:t>ve</a:t>
            </a:r>
            <a:r>
              <a:rPr lang="en-US" dirty="0">
                <a:latin typeface="Calibri" charset="0"/>
                <a:ea typeface="ＭＳ Ｐゴシック" charset="0"/>
                <a:cs typeface="ＭＳ Ｐゴシック" charset="0"/>
              </a:rPr>
              <a:t> Bayes as a Language Model</a:t>
            </a:r>
          </a:p>
        </p:txBody>
      </p:sp>
      <p:sp>
        <p:nvSpPr>
          <p:cNvPr id="47106" name="Rectangle 3"/>
          <p:cNvSpPr>
            <a:spLocks noGrp="1" noChangeArrowheads="1"/>
          </p:cNvSpPr>
          <p:nvPr>
            <p:ph type="body" idx="1"/>
          </p:nvPr>
        </p:nvSpPr>
        <p:spPr>
          <a:xfrm>
            <a:off x="685800" y="1314451"/>
            <a:ext cx="7772400" cy="813197"/>
          </a:xfrm>
        </p:spPr>
        <p:txBody>
          <a:bodyPr/>
          <a:lstStyle/>
          <a:p>
            <a:pPr eaLnBrk="1" hangingPunct="1"/>
            <a:r>
              <a:rPr lang="en-US" dirty="0">
                <a:latin typeface="Calibri"/>
                <a:ea typeface="ＭＳ Ｐゴシック" charset="0"/>
                <a:cs typeface="Calibri"/>
              </a:rPr>
              <a:t>Which class assigns the higher probability to s?</a:t>
            </a:r>
          </a:p>
        </p:txBody>
      </p:sp>
      <p:sp>
        <p:nvSpPr>
          <p:cNvPr id="47107" name="Text Box 4"/>
          <p:cNvSpPr txBox="1">
            <a:spLocks noChangeArrowheads="1"/>
          </p:cNvSpPr>
          <p:nvPr/>
        </p:nvSpPr>
        <p:spPr bwMode="auto">
          <a:xfrm>
            <a:off x="381000" y="2628900"/>
            <a:ext cx="24384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47108" name="Text Box 5"/>
          <p:cNvSpPr txBox="1">
            <a:spLocks noChangeArrowheads="1"/>
          </p:cNvSpPr>
          <p:nvPr/>
        </p:nvSpPr>
        <p:spPr bwMode="auto">
          <a:xfrm>
            <a:off x="533400" y="2114550"/>
            <a:ext cx="1600200" cy="46166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a:t>
            </a:r>
            <a:r>
              <a:rPr lang="en-US" dirty="0" err="1">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114550"/>
            <a:ext cx="1600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000250"/>
            <a:ext cx="2133600" cy="2971800"/>
          </a:xfrm>
          <a:prstGeom prst="rect">
            <a:avLst/>
          </a:prstGeom>
          <a:noFill/>
          <a:ln w="9525">
            <a:solidFill>
              <a:srgbClr val="00E4A8"/>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000250"/>
            <a:ext cx="2133600" cy="2971800"/>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2743200"/>
            <a:ext cx="4953000" cy="401241"/>
            <a:chOff x="2928" y="2304"/>
            <a:chExt cx="3120" cy="337"/>
          </a:xfrm>
        </p:grpSpPr>
        <p:sp>
          <p:nvSpPr>
            <p:cNvPr id="47127" name="Text Box 10"/>
            <p:cNvSpPr txBox="1">
              <a:spLocks noChangeArrowheads="1"/>
            </p:cNvSpPr>
            <p:nvPr/>
          </p:nvSpPr>
          <p:spPr bwMode="auto">
            <a:xfrm>
              <a:off x="5184" y="2304"/>
              <a:ext cx="86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film</a:t>
              </a:r>
            </a:p>
          </p:txBody>
        </p:sp>
        <p:sp>
          <p:nvSpPr>
            <p:cNvPr id="47128" name="Text Box 11"/>
            <p:cNvSpPr txBox="1">
              <a:spLocks noChangeArrowheads="1"/>
            </p:cNvSpPr>
            <p:nvPr/>
          </p:nvSpPr>
          <p:spPr bwMode="auto">
            <a:xfrm>
              <a:off x="3504"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love</a:t>
              </a:r>
            </a:p>
          </p:txBody>
        </p:sp>
        <p:sp>
          <p:nvSpPr>
            <p:cNvPr id="47129" name="Text Box 12"/>
            <p:cNvSpPr txBox="1">
              <a:spLocks noChangeArrowheads="1"/>
            </p:cNvSpPr>
            <p:nvPr/>
          </p:nvSpPr>
          <p:spPr bwMode="auto">
            <a:xfrm>
              <a:off x="4032"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this</a:t>
              </a:r>
            </a:p>
          </p:txBody>
        </p:sp>
        <p:sp>
          <p:nvSpPr>
            <p:cNvPr id="47130" name="Text Box 13"/>
            <p:cNvSpPr txBox="1">
              <a:spLocks noChangeArrowheads="1"/>
            </p:cNvSpPr>
            <p:nvPr/>
          </p:nvSpPr>
          <p:spPr bwMode="auto">
            <a:xfrm>
              <a:off x="4704" y="2304"/>
              <a:ext cx="48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fun</a:t>
              </a:r>
            </a:p>
          </p:txBody>
        </p:sp>
        <p:grpSp>
          <p:nvGrpSpPr>
            <p:cNvPr id="47131"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latin typeface="Calibri"/>
                  <a:cs typeface="Calibri"/>
                </a:rPr>
                <a:t>I</a:t>
              </a:r>
            </a:p>
          </p:txBody>
        </p:sp>
      </p:grpSp>
      <p:grpSp>
        <p:nvGrpSpPr>
          <p:cNvPr id="4" name="Group 21"/>
          <p:cNvGrpSpPr>
            <a:grpSpLocks/>
          </p:cNvGrpSpPr>
          <p:nvPr/>
        </p:nvGrpSpPr>
        <p:grpSpPr bwMode="auto">
          <a:xfrm>
            <a:off x="4648200" y="3314698"/>
            <a:ext cx="4953000" cy="608409"/>
            <a:chOff x="2928" y="2784"/>
            <a:chExt cx="3120" cy="511"/>
          </a:xfrm>
        </p:grpSpPr>
        <p:sp>
          <p:nvSpPr>
            <p:cNvPr id="47117" name="Text Box 22"/>
            <p:cNvSpPr txBox="1">
              <a:spLocks noChangeArrowheads="1"/>
            </p:cNvSpPr>
            <p:nvPr/>
          </p:nvSpPr>
          <p:spPr bwMode="auto">
            <a:xfrm>
              <a:off x="5184" y="2784"/>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8" name="Text Box 23"/>
            <p:cNvSpPr txBox="1">
              <a:spLocks noChangeArrowheads="1"/>
            </p:cNvSpPr>
            <p:nvPr/>
          </p:nvSpPr>
          <p:spPr bwMode="auto">
            <a:xfrm>
              <a:off x="3504"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19" name="Text Box 24"/>
            <p:cNvSpPr txBox="1">
              <a:spLocks noChangeArrowheads="1"/>
            </p:cNvSpPr>
            <p:nvPr/>
          </p:nvSpPr>
          <p:spPr bwMode="auto">
            <a:xfrm>
              <a:off x="4032"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0.01</a:t>
              </a:r>
            </a:p>
          </p:txBody>
        </p:sp>
        <p:sp>
          <p:nvSpPr>
            <p:cNvPr id="47120" name="Text Box 25"/>
            <p:cNvSpPr txBox="1">
              <a:spLocks noChangeArrowheads="1"/>
            </p:cNvSpPr>
            <p:nvPr/>
          </p:nvSpPr>
          <p:spPr bwMode="auto">
            <a:xfrm>
              <a:off x="4704" y="2784"/>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0.05</a:t>
              </a:r>
            </a:p>
          </p:txBody>
        </p:sp>
        <p:sp>
          <p:nvSpPr>
            <p:cNvPr id="47121" name="Text Box 26"/>
            <p:cNvSpPr txBox="1">
              <a:spLocks noChangeArrowheads="1"/>
            </p:cNvSpPr>
            <p:nvPr/>
          </p:nvSpPr>
          <p:spPr bwMode="auto">
            <a:xfrm>
              <a:off x="2928" y="2784"/>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00AB7E"/>
                  </a:solidFill>
                  <a:latin typeface="Calibri"/>
                  <a:cs typeface="Calibri"/>
                </a:rPr>
                <a:t>0.1</a:t>
              </a:r>
            </a:p>
          </p:txBody>
        </p:sp>
        <p:sp>
          <p:nvSpPr>
            <p:cNvPr id="47122" name="Text Box 27"/>
            <p:cNvSpPr txBox="1">
              <a:spLocks noChangeArrowheads="1"/>
            </p:cNvSpPr>
            <p:nvPr/>
          </p:nvSpPr>
          <p:spPr bwMode="auto">
            <a:xfrm>
              <a:off x="5184" y="2985"/>
              <a:ext cx="864"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0.1</a:t>
              </a:r>
            </a:p>
          </p:txBody>
        </p:sp>
        <p:sp>
          <p:nvSpPr>
            <p:cNvPr id="47123" name="Text Box 28"/>
            <p:cNvSpPr txBox="1">
              <a:spLocks noChangeArrowheads="1"/>
            </p:cNvSpPr>
            <p:nvPr/>
          </p:nvSpPr>
          <p:spPr bwMode="auto">
            <a:xfrm>
              <a:off x="3504" y="2985"/>
              <a:ext cx="528"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0.001</a:t>
              </a:r>
            </a:p>
          </p:txBody>
        </p:sp>
        <p:sp>
          <p:nvSpPr>
            <p:cNvPr id="47124" name="Text Box 29"/>
            <p:cNvSpPr txBox="1">
              <a:spLocks noChangeArrowheads="1"/>
            </p:cNvSpPr>
            <p:nvPr/>
          </p:nvSpPr>
          <p:spPr bwMode="auto">
            <a:xfrm>
              <a:off x="4032"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0.01</a:t>
              </a:r>
            </a:p>
          </p:txBody>
        </p:sp>
        <p:sp>
          <p:nvSpPr>
            <p:cNvPr id="47125" name="Text Box 30"/>
            <p:cNvSpPr txBox="1">
              <a:spLocks noChangeArrowheads="1"/>
            </p:cNvSpPr>
            <p:nvPr/>
          </p:nvSpPr>
          <p:spPr bwMode="auto">
            <a:xfrm>
              <a:off x="4704" y="2985"/>
              <a:ext cx="576"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0.005</a:t>
              </a:r>
            </a:p>
          </p:txBody>
        </p:sp>
        <p:sp>
          <p:nvSpPr>
            <p:cNvPr id="47126" name="Text Box 31"/>
            <p:cNvSpPr txBox="1">
              <a:spLocks noChangeArrowheads="1"/>
            </p:cNvSpPr>
            <p:nvPr/>
          </p:nvSpPr>
          <p:spPr bwMode="auto">
            <a:xfrm>
              <a:off x="2928" y="2985"/>
              <a:ext cx="480" cy="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a:solidFill>
                    <a:srgbClr val="FF0000"/>
                  </a:solidFill>
                  <a:latin typeface="Calibri"/>
                  <a:cs typeface="Calibri"/>
                </a:rPr>
                <a:t>0.2</a:t>
              </a:r>
            </a:p>
          </p:txBody>
        </p:sp>
      </p:grpSp>
      <p:sp>
        <p:nvSpPr>
          <p:cNvPr id="754720" name="Text Box 32"/>
          <p:cNvSpPr txBox="1">
            <a:spLocks noChangeArrowheads="1"/>
          </p:cNvSpPr>
          <p:nvPr/>
        </p:nvSpPr>
        <p:spPr bwMode="auto">
          <a:xfrm>
            <a:off x="5410200" y="4286250"/>
            <a:ext cx="2895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a:solidFill>
                  <a:srgbClr val="008000"/>
                </a:solidFill>
                <a:latin typeface="Calibri"/>
                <a:cs typeface="Calibri"/>
              </a:rPr>
              <a:t>pos</a:t>
            </a:r>
            <a:r>
              <a:rPr lang="en-US" dirty="0">
                <a:latin typeface="Calibri"/>
                <a:cs typeface="Calibri"/>
              </a:rPr>
              <a:t>)  &gt;  P(</a:t>
            </a:r>
            <a:r>
              <a:rPr lang="en-US" dirty="0" err="1">
                <a:latin typeface="Calibri"/>
                <a:cs typeface="Calibri"/>
              </a:rPr>
              <a:t>s|</a:t>
            </a:r>
            <a:r>
              <a:rPr lang="en-US" dirty="0" err="1">
                <a:solidFill>
                  <a:srgbClr val="FF0000"/>
                </a:solidFill>
                <a:latin typeface="Calibri"/>
                <a:cs typeface="Calibri"/>
              </a:rPr>
              <a:t>neg</a:t>
            </a:r>
            <a:r>
              <a:rPr lang="en-US" dirty="0">
                <a:latin typeface="Calibri"/>
                <a:cs typeface="Calibri"/>
              </a:rPr>
              <a:t>)</a:t>
            </a:r>
          </a:p>
        </p:txBody>
      </p:sp>
      <p:sp>
        <p:nvSpPr>
          <p:cNvPr id="47115" name="Text Box 33"/>
          <p:cNvSpPr txBox="1">
            <a:spLocks noChangeArrowheads="1"/>
          </p:cNvSpPr>
          <p:nvPr/>
        </p:nvSpPr>
        <p:spPr bwMode="auto">
          <a:xfrm>
            <a:off x="2574925" y="2513410"/>
            <a:ext cx="1545565" cy="23750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47116" name="TextBox 34"/>
          <p:cNvSpPr txBox="1">
            <a:spLocks noChangeArrowheads="1"/>
          </p:cNvSpPr>
          <p:nvPr/>
        </p:nvSpPr>
        <p:spPr bwMode="auto">
          <a:xfrm>
            <a:off x="7620001" y="-67479"/>
            <a:ext cx="122832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Relationship to Language Modeling</a:t>
            </a:r>
          </a:p>
        </p:txBody>
      </p:sp>
    </p:spTree>
    <p:extLst>
      <p:ext uri="{BB962C8B-B14F-4D97-AF65-F5344CB8AC3E}">
        <p14:creationId xmlns:p14="http://schemas.microsoft.com/office/powerpoint/2010/main" val="334804155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9821091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2266950"/>
            <a:ext cx="4038600" cy="2585323"/>
          </a:xfrm>
          <a:prstGeom prst="rect">
            <a:avLst/>
          </a:prstGeom>
          <a:noFill/>
        </p:spPr>
        <p:txBody>
          <a:bodyPr wrap="square" rtlCol="0">
            <a:spAutoFit/>
          </a:bodyPr>
          <a:lstStyle/>
          <a:p>
            <a:r>
              <a:rPr lang="en-US" sz="1800" b="1" dirty="0">
                <a:latin typeface="+mn-lt"/>
              </a:rPr>
              <a:t>Choosing a class:</a:t>
            </a:r>
          </a:p>
          <a:p>
            <a:r>
              <a:rPr lang="en-US" sz="1800" dirty="0">
                <a:latin typeface="+mn-lt"/>
              </a:rPr>
              <a:t>P(c|d5) </a:t>
            </a:r>
          </a:p>
          <a:p>
            <a:endParaRPr lang="en-US" sz="1800" dirty="0">
              <a:latin typeface="+mn-lt"/>
            </a:endParaRPr>
          </a:p>
          <a:p>
            <a:endParaRPr lang="en-US" sz="1800" dirty="0">
              <a:latin typeface="+mn-lt"/>
            </a:endParaRPr>
          </a:p>
          <a:p>
            <a:endParaRPr lang="en-US" sz="1800" dirty="0">
              <a:latin typeface="+mn-lt"/>
            </a:endParaRPr>
          </a:p>
          <a:p>
            <a:r>
              <a:rPr lang="en-US" sz="1800" dirty="0">
                <a:latin typeface="+mn-lt"/>
              </a:rPr>
              <a:t>P(j|d5) </a:t>
            </a:r>
          </a:p>
          <a:p>
            <a:endParaRPr lang="en-US" sz="1800" dirty="0">
              <a:latin typeface="+mn-lt"/>
            </a:endParaRPr>
          </a:p>
          <a:p>
            <a:endParaRPr lang="en-US" sz="1800" dirty="0">
              <a:latin typeface="+mn-lt"/>
            </a:endParaRPr>
          </a:p>
          <a:p>
            <a:endParaRPr lang="en-US" sz="1800" dirty="0">
              <a:latin typeface="+mn-lt"/>
            </a:endParaRPr>
          </a:p>
        </p:txBody>
      </p:sp>
      <p:sp>
        <p:nvSpPr>
          <p:cNvPr id="40" name="TextBox 39"/>
          <p:cNvSpPr txBox="1"/>
          <p:nvPr/>
        </p:nvSpPr>
        <p:spPr>
          <a:xfrm>
            <a:off x="5867400" y="3663374"/>
            <a:ext cx="2158664" cy="584776"/>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62673228"/>
              </p:ext>
            </p:extLst>
          </p:nvPr>
        </p:nvGraphicFramePr>
        <p:xfrm>
          <a:off x="2895600" y="133350"/>
          <a:ext cx="5867400" cy="1676400"/>
        </p:xfrm>
        <a:graphic>
          <a:graphicData uri="http://schemas.openxmlformats.org/drawingml/2006/table">
            <a:tbl>
              <a:tblPr firstRow="1" bandRow="1">
                <a:tableStyleId>{5C22544A-7EE6-4342-B048-85BDC9FD1C3A}</a:tableStyleId>
              </a:tblPr>
              <a:tblGrid>
                <a:gridCol w="995363">
                  <a:extLst>
                    <a:ext uri="{9D8B030D-6E8A-4147-A177-3AD203B41FA5}">
                      <a16:colId xmlns:a16="http://schemas.microsoft.com/office/drawing/2014/main" val="20000"/>
                    </a:ext>
                  </a:extLst>
                </a:gridCol>
                <a:gridCol w="523874">
                  <a:extLst>
                    <a:ext uri="{9D8B030D-6E8A-4147-A177-3AD203B41FA5}">
                      <a16:colId xmlns:a16="http://schemas.microsoft.com/office/drawing/2014/main" val="20001"/>
                    </a:ext>
                  </a:extLst>
                </a:gridCol>
                <a:gridCol w="3586163">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279400">
                <a:tc>
                  <a:txBody>
                    <a:bodyPr/>
                    <a:lstStyle/>
                    <a:p>
                      <a:pPr>
                        <a:lnSpc>
                          <a:spcPct val="70000"/>
                        </a:lnSpc>
                      </a:pPr>
                      <a:endParaRPr lang="en-US" sz="1600" dirty="0"/>
                    </a:p>
                  </a:txBody>
                  <a:tcPr/>
                </a:tc>
                <a:tc>
                  <a:txBody>
                    <a:bodyPr/>
                    <a:lstStyle/>
                    <a:p>
                      <a:pPr>
                        <a:lnSpc>
                          <a:spcPct val="70000"/>
                        </a:lnSpc>
                      </a:pPr>
                      <a:r>
                        <a:rPr lang="en-US" sz="1600" dirty="0"/>
                        <a:t>Doc</a:t>
                      </a:r>
                    </a:p>
                  </a:txBody>
                  <a:tcPr/>
                </a:tc>
                <a:tc>
                  <a:txBody>
                    <a:bodyPr/>
                    <a:lstStyle/>
                    <a:p>
                      <a:pPr>
                        <a:lnSpc>
                          <a:spcPct val="70000"/>
                        </a:lnSpc>
                      </a:pPr>
                      <a:r>
                        <a:rPr lang="en-US" sz="1600" dirty="0"/>
                        <a:t>Words</a:t>
                      </a:r>
                    </a:p>
                  </a:txBody>
                  <a:tcPr/>
                </a:tc>
                <a:tc>
                  <a:txBody>
                    <a:bodyPr/>
                    <a:lstStyle/>
                    <a:p>
                      <a:pPr>
                        <a:lnSpc>
                          <a:spcPct val="70000"/>
                        </a:lnSpc>
                      </a:pPr>
                      <a:r>
                        <a:rPr lang="en-US" sz="1600" dirty="0"/>
                        <a:t>Class</a:t>
                      </a:r>
                    </a:p>
                  </a:txBody>
                  <a:tcPr/>
                </a:tc>
                <a:extLst>
                  <a:ext uri="{0D108BD9-81ED-4DB2-BD59-A6C34878D82A}">
                    <a16:rowId xmlns:a16="http://schemas.microsoft.com/office/drawing/2014/main" val="10000"/>
                  </a:ext>
                </a:extLst>
              </a:tr>
              <a:tr h="279400">
                <a:tc>
                  <a:txBody>
                    <a:bodyPr/>
                    <a:lstStyle/>
                    <a:p>
                      <a:pPr>
                        <a:lnSpc>
                          <a:spcPct val="70000"/>
                        </a:lnSpc>
                      </a:pPr>
                      <a:r>
                        <a:rPr lang="en-US" sz="1600" dirty="0"/>
                        <a:t>Training</a:t>
                      </a:r>
                    </a:p>
                  </a:txBody>
                  <a:tcPr>
                    <a:solidFill>
                      <a:schemeClr val="accent6">
                        <a:lumMod val="20000"/>
                        <a:lumOff val="80000"/>
                      </a:schemeClr>
                    </a:solidFill>
                  </a:tcPr>
                </a:tc>
                <a:tc>
                  <a:txBody>
                    <a:bodyPr/>
                    <a:lstStyle/>
                    <a:p>
                      <a:pPr>
                        <a:lnSpc>
                          <a:spcPct val="70000"/>
                        </a:lnSpc>
                      </a:pPr>
                      <a:r>
                        <a:rPr lang="en-US" sz="1600" dirty="0"/>
                        <a:t>1</a:t>
                      </a:r>
                    </a:p>
                  </a:txBody>
                  <a:tcPr>
                    <a:solidFill>
                      <a:schemeClr val="accent6">
                        <a:lumMod val="20000"/>
                        <a:lumOff val="80000"/>
                      </a:schemeClr>
                    </a:solidFill>
                  </a:tcPr>
                </a:tc>
                <a:tc>
                  <a:txBody>
                    <a:bodyPr/>
                    <a:lstStyle/>
                    <a:p>
                      <a:pPr>
                        <a:lnSpc>
                          <a:spcPct val="70000"/>
                        </a:lnSpc>
                      </a:pPr>
                      <a:r>
                        <a:rPr lang="en-US" sz="1600" dirty="0"/>
                        <a:t>Chinese</a:t>
                      </a:r>
                      <a:r>
                        <a:rPr lang="en-US" sz="1600" baseline="0" dirty="0"/>
                        <a:t> Beijing Chinese</a:t>
                      </a:r>
                      <a:endParaRPr lang="en-US" sz="1600" dirty="0"/>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70000"/>
                        </a:lnSpc>
                      </a:pPr>
                      <a:endParaRPr lang="en-US" sz="1600" dirty="0"/>
                    </a:p>
                  </a:txBody>
                  <a:tcPr>
                    <a:solidFill>
                      <a:schemeClr val="accent6">
                        <a:lumMod val="20000"/>
                        <a:lumOff val="80000"/>
                      </a:schemeClr>
                    </a:solidFill>
                  </a:tcPr>
                </a:tc>
                <a:tc>
                  <a:txBody>
                    <a:bodyPr/>
                    <a:lstStyle/>
                    <a:p>
                      <a:pPr>
                        <a:lnSpc>
                          <a:spcPct val="70000"/>
                        </a:lnSpc>
                      </a:pPr>
                      <a:r>
                        <a:rPr lang="en-US" sz="1600" dirty="0"/>
                        <a:t>2</a:t>
                      </a:r>
                    </a:p>
                  </a:txBody>
                  <a:tcPr>
                    <a:solidFill>
                      <a:schemeClr val="accent6">
                        <a:lumMod val="20000"/>
                        <a:lumOff val="80000"/>
                      </a:schemeClr>
                    </a:solidFill>
                  </a:tcPr>
                </a:tc>
                <a:tc>
                  <a:txBody>
                    <a:bodyPr/>
                    <a:lstStyle/>
                    <a:p>
                      <a:pPr>
                        <a:lnSpc>
                          <a:spcPct val="70000"/>
                        </a:lnSpc>
                      </a:pPr>
                      <a:r>
                        <a:rPr lang="en-US" sz="1600" dirty="0"/>
                        <a:t>Chinese Chinese Shanghai</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3</a:t>
                      </a:r>
                    </a:p>
                  </a:txBody>
                  <a:tcPr>
                    <a:solidFill>
                      <a:schemeClr val="accent6">
                        <a:lumMod val="20000"/>
                        <a:lumOff val="80000"/>
                      </a:schemeClr>
                    </a:solidFill>
                  </a:tcPr>
                </a:tc>
                <a:tc>
                  <a:txBody>
                    <a:bodyPr/>
                    <a:lstStyle/>
                    <a:p>
                      <a:pPr>
                        <a:lnSpc>
                          <a:spcPct val="70000"/>
                        </a:lnSpc>
                      </a:pPr>
                      <a:r>
                        <a:rPr lang="en-US" sz="1600" dirty="0"/>
                        <a:t>Chinese Macao</a:t>
                      </a:r>
                    </a:p>
                  </a:txBody>
                  <a:tcPr>
                    <a:solidFill>
                      <a:schemeClr val="accent6">
                        <a:lumMod val="20000"/>
                        <a:lumOff val="80000"/>
                      </a:schemeClr>
                    </a:solidFill>
                  </a:tcPr>
                </a:tc>
                <a:tc>
                  <a:txBody>
                    <a:bodyPr/>
                    <a:lstStyle/>
                    <a:p>
                      <a:pPr>
                        <a:lnSpc>
                          <a:spcPct val="70000"/>
                        </a:lnSpc>
                      </a:pPr>
                      <a:r>
                        <a:rPr lang="en-US" sz="16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70000"/>
                        </a:lnSpc>
                      </a:pPr>
                      <a:endParaRPr lang="en-US" sz="1600"/>
                    </a:p>
                  </a:txBody>
                  <a:tcPr>
                    <a:solidFill>
                      <a:schemeClr val="accent6">
                        <a:lumMod val="20000"/>
                        <a:lumOff val="80000"/>
                      </a:schemeClr>
                    </a:solidFill>
                  </a:tcPr>
                </a:tc>
                <a:tc>
                  <a:txBody>
                    <a:bodyPr/>
                    <a:lstStyle/>
                    <a:p>
                      <a:pPr>
                        <a:lnSpc>
                          <a:spcPct val="70000"/>
                        </a:lnSpc>
                      </a:pPr>
                      <a:r>
                        <a:rPr lang="en-US" sz="1600" dirty="0"/>
                        <a:t>4</a:t>
                      </a:r>
                    </a:p>
                  </a:txBody>
                  <a:tcPr>
                    <a:solidFill>
                      <a:schemeClr val="accent6">
                        <a:lumMod val="20000"/>
                        <a:lumOff val="80000"/>
                      </a:schemeClr>
                    </a:solidFill>
                  </a:tcPr>
                </a:tc>
                <a:tc>
                  <a:txBody>
                    <a:bodyPr/>
                    <a:lstStyle/>
                    <a:p>
                      <a:pPr>
                        <a:lnSpc>
                          <a:spcPct val="70000"/>
                        </a:lnSpc>
                      </a:pPr>
                      <a:r>
                        <a:rPr lang="en-US" sz="1600" dirty="0"/>
                        <a:t>Tokyo Japan Chinese</a:t>
                      </a:r>
                    </a:p>
                  </a:txBody>
                  <a:tcPr>
                    <a:solidFill>
                      <a:schemeClr val="accent6">
                        <a:lumMod val="20000"/>
                        <a:lumOff val="80000"/>
                      </a:schemeClr>
                    </a:solidFill>
                  </a:tcPr>
                </a:tc>
                <a:tc>
                  <a:txBody>
                    <a:bodyPr/>
                    <a:lstStyle/>
                    <a:p>
                      <a:pPr>
                        <a:lnSpc>
                          <a:spcPct val="70000"/>
                        </a:lnSpc>
                      </a:pPr>
                      <a:r>
                        <a:rPr lang="en-US" sz="16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70000"/>
                        </a:lnSpc>
                      </a:pPr>
                      <a:r>
                        <a:rPr lang="en-US" sz="1600" dirty="0"/>
                        <a:t>Test</a:t>
                      </a:r>
                    </a:p>
                  </a:txBody>
                  <a:tcPr/>
                </a:tc>
                <a:tc>
                  <a:txBody>
                    <a:bodyPr/>
                    <a:lstStyle/>
                    <a:p>
                      <a:pPr>
                        <a:lnSpc>
                          <a:spcPct val="70000"/>
                        </a:lnSpc>
                      </a:pPr>
                      <a:r>
                        <a:rPr lang="en-US" sz="1600" dirty="0"/>
                        <a:t>5</a:t>
                      </a:r>
                    </a:p>
                  </a:txBody>
                  <a:tcPr/>
                </a:tc>
                <a:tc>
                  <a:txBody>
                    <a:bodyPr/>
                    <a:lstStyle/>
                    <a:p>
                      <a:pPr>
                        <a:lnSpc>
                          <a:spcPct val="70000"/>
                        </a:lnSpc>
                      </a:pPr>
                      <a:r>
                        <a:rPr lang="en-US" sz="1600" dirty="0"/>
                        <a:t>Chinese Chinese Chinese Tokyo</a:t>
                      </a:r>
                      <a:r>
                        <a:rPr lang="en-US" sz="1600" baseline="0" dirty="0"/>
                        <a:t> Japan</a:t>
                      </a:r>
                      <a:endParaRPr lang="en-US" sz="1600" dirty="0"/>
                    </a:p>
                  </a:txBody>
                  <a:tcPr/>
                </a:tc>
                <a:tc>
                  <a:txBody>
                    <a:bodyPr/>
                    <a:lstStyle/>
                    <a:p>
                      <a:pPr>
                        <a:lnSpc>
                          <a:spcPct val="70000"/>
                        </a:lnSpc>
                      </a:pPr>
                      <a:r>
                        <a:rPr lang="en-US" sz="1600" dirty="0"/>
                        <a:t>?</a:t>
                      </a: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45</a:t>
            </a:fld>
            <a:endParaRPr lang="en-US"/>
          </a:p>
        </p:txBody>
      </p:sp>
      <p:sp>
        <p:nvSpPr>
          <p:cNvPr id="7" name="TextBox 6"/>
          <p:cNvSpPr txBox="1"/>
          <p:nvPr/>
        </p:nvSpPr>
        <p:spPr>
          <a:xfrm>
            <a:off x="838200" y="3028950"/>
            <a:ext cx="2609195" cy="2031325"/>
          </a:xfrm>
          <a:prstGeom prst="rect">
            <a:avLst/>
          </a:prstGeom>
          <a:noFill/>
        </p:spPr>
        <p:txBody>
          <a:bodyPr wrap="none" rtlCol="0">
            <a:spAutoFit/>
          </a:bodyPr>
          <a:lstStyle/>
          <a:p>
            <a:r>
              <a:rPr lang="en-US" sz="1800" b="1" dirty="0">
                <a:latin typeface="+mn-lt"/>
              </a:rPr>
              <a:t>Conditional Probabilities:</a:t>
            </a:r>
          </a:p>
          <a:p>
            <a:r>
              <a:rPr lang="en-US" sz="1800" dirty="0">
                <a:latin typeface="+mn-lt"/>
              </a:rPr>
              <a:t>P(</a:t>
            </a:r>
            <a:r>
              <a:rPr lang="en-US" sz="1800" dirty="0" err="1">
                <a:latin typeface="+mn-lt"/>
              </a:rPr>
              <a:t>Chinese|</a:t>
            </a:r>
            <a:r>
              <a:rPr lang="en-US" sz="1800" i="1" dirty="0" err="1">
                <a:latin typeface="+mn-lt"/>
              </a:rPr>
              <a:t>c</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c</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c</a:t>
            </a:r>
            <a:r>
              <a:rPr lang="en-US" sz="1800" dirty="0">
                <a:latin typeface="+mn-lt"/>
              </a:rPr>
              <a:t>)     =</a:t>
            </a:r>
          </a:p>
          <a:p>
            <a:r>
              <a:rPr lang="en-US" sz="1800" dirty="0">
                <a:latin typeface="+mn-lt"/>
              </a:rPr>
              <a:t>P(</a:t>
            </a:r>
            <a:r>
              <a:rPr lang="en-US" sz="1800" dirty="0" err="1">
                <a:latin typeface="+mn-lt"/>
              </a:rPr>
              <a:t>Chinese|</a:t>
            </a:r>
            <a:r>
              <a:rPr lang="en-US" sz="1800" i="1" dirty="0" err="1">
                <a:latin typeface="+mn-lt"/>
              </a:rPr>
              <a:t>j</a:t>
            </a:r>
            <a:r>
              <a:rPr lang="en-US" sz="1800" dirty="0">
                <a:latin typeface="+mn-lt"/>
              </a:rPr>
              <a:t>) =</a:t>
            </a:r>
          </a:p>
          <a:p>
            <a:r>
              <a:rPr lang="en-US" sz="1800" dirty="0">
                <a:latin typeface="+mn-lt"/>
              </a:rPr>
              <a:t>P(</a:t>
            </a:r>
            <a:r>
              <a:rPr lang="en-US" sz="1800" dirty="0" err="1">
                <a:latin typeface="+mn-lt"/>
              </a:rPr>
              <a:t>Tokyo|</a:t>
            </a:r>
            <a:r>
              <a:rPr lang="en-US" sz="1800" i="1" dirty="0" err="1">
                <a:latin typeface="+mn-lt"/>
              </a:rPr>
              <a:t>j</a:t>
            </a:r>
            <a:r>
              <a:rPr lang="en-US" sz="1800" dirty="0">
                <a:latin typeface="+mn-lt"/>
              </a:rPr>
              <a:t>)     =</a:t>
            </a:r>
          </a:p>
          <a:p>
            <a:r>
              <a:rPr lang="en-US" sz="1800" dirty="0">
                <a:latin typeface="+mn-lt"/>
              </a:rPr>
              <a:t>P(</a:t>
            </a:r>
            <a:r>
              <a:rPr lang="en-US" sz="1800" dirty="0" err="1">
                <a:latin typeface="+mn-lt"/>
              </a:rPr>
              <a:t>Japan|</a:t>
            </a:r>
            <a:r>
              <a:rPr lang="en-US" sz="1800" i="1" dirty="0" err="1">
                <a:latin typeface="+mn-lt"/>
              </a:rPr>
              <a:t>j</a:t>
            </a:r>
            <a:r>
              <a:rPr lang="en-US" sz="1800" dirty="0">
                <a:latin typeface="+mn-lt"/>
              </a:rPr>
              <a:t>)      = </a:t>
            </a:r>
          </a:p>
        </p:txBody>
      </p:sp>
      <p:sp>
        <p:nvSpPr>
          <p:cNvPr id="8" name="TextBox 7"/>
          <p:cNvSpPr txBox="1"/>
          <p:nvPr/>
        </p:nvSpPr>
        <p:spPr>
          <a:xfrm>
            <a:off x="457200" y="1834574"/>
            <a:ext cx="838199" cy="954107"/>
          </a:xfrm>
          <a:prstGeom prst="rect">
            <a:avLst/>
          </a:prstGeom>
          <a:noFill/>
        </p:spPr>
        <p:txBody>
          <a:bodyPr wrap="square" rtlCol="0">
            <a:spAutoFit/>
          </a:bodyPr>
          <a:lstStyle/>
          <a:p>
            <a:r>
              <a:rPr lang="en-US" sz="1800" b="1" dirty="0">
                <a:latin typeface="+mn-lt"/>
              </a:rPr>
              <a:t>Priors:</a:t>
            </a:r>
          </a:p>
          <a:p>
            <a:r>
              <a:rPr lang="en-US" sz="1800" i="1" dirty="0">
                <a:latin typeface="+mn-lt"/>
              </a:rPr>
              <a:t>P</a:t>
            </a:r>
            <a:r>
              <a:rPr lang="en-US" sz="1800" dirty="0">
                <a:latin typeface="+mn-lt"/>
              </a:rPr>
              <a:t>(</a:t>
            </a:r>
            <a:r>
              <a:rPr lang="en-US" sz="1800" i="1" dirty="0">
                <a:latin typeface="+mn-lt"/>
              </a:rPr>
              <a:t>c</a:t>
            </a:r>
            <a:r>
              <a:rPr lang="en-US" sz="1800" dirty="0">
                <a:latin typeface="+mn-lt"/>
              </a:rPr>
              <a:t>)= </a:t>
            </a:r>
          </a:p>
          <a:p>
            <a:endParaRPr lang="en-US" sz="200" i="1" dirty="0">
              <a:latin typeface="+mn-lt"/>
            </a:endParaRPr>
          </a:p>
          <a:p>
            <a:r>
              <a:rPr lang="en-US" sz="1800" i="1" dirty="0">
                <a:latin typeface="+mn-lt"/>
              </a:rPr>
              <a:t>P</a:t>
            </a:r>
            <a:r>
              <a:rPr lang="en-US" sz="1800" dirty="0">
                <a:latin typeface="+mn-lt"/>
              </a:rPr>
              <a:t>(</a:t>
            </a:r>
            <a:r>
              <a:rPr lang="en-US" sz="1800" i="1" dirty="0">
                <a:latin typeface="+mn-lt"/>
              </a:rPr>
              <a:t>j</a:t>
            </a:r>
            <a:r>
              <a:rPr lang="en-US" sz="1800" dirty="0">
                <a:latin typeface="+mn-lt"/>
              </a:rPr>
              <a:t>)= </a:t>
            </a:r>
          </a:p>
        </p:txBody>
      </p:sp>
      <p:sp>
        <p:nvSpPr>
          <p:cNvPr id="12" name="TextBox 11"/>
          <p:cNvSpPr txBox="1"/>
          <p:nvPr/>
        </p:nvSpPr>
        <p:spPr>
          <a:xfrm>
            <a:off x="1143000" y="2087998"/>
            <a:ext cx="331537" cy="584776"/>
          </a:xfrm>
          <a:prstGeom prst="rect">
            <a:avLst/>
          </a:prstGeom>
          <a:noFill/>
        </p:spPr>
        <p:txBody>
          <a:bodyPr wrap="square" rtlCol="0">
            <a:spAutoFit/>
          </a:bodyPr>
          <a:lstStyle/>
          <a:p>
            <a:r>
              <a:rPr lang="en-US" sz="1600" dirty="0">
                <a:latin typeface="+mn-lt"/>
              </a:rPr>
              <a:t>3</a:t>
            </a:r>
          </a:p>
          <a:p>
            <a:endParaRPr lang="en-US" sz="1600" dirty="0">
              <a:latin typeface="+mn-lt"/>
            </a:endParaRPr>
          </a:p>
        </p:txBody>
      </p:sp>
      <p:sp>
        <p:nvSpPr>
          <p:cNvPr id="13" name="TextBox 12"/>
          <p:cNvSpPr txBox="1"/>
          <p:nvPr/>
        </p:nvSpPr>
        <p:spPr>
          <a:xfrm>
            <a:off x="1143000" y="2312590"/>
            <a:ext cx="304800" cy="338554"/>
          </a:xfrm>
          <a:prstGeom prst="rect">
            <a:avLst/>
          </a:prstGeom>
          <a:noFill/>
        </p:spPr>
        <p:txBody>
          <a:bodyPr wrap="square" rtlCol="0">
            <a:spAutoFit/>
          </a:bodyPr>
          <a:lstStyle/>
          <a:p>
            <a:r>
              <a:rPr lang="en-US" sz="1600" dirty="0">
                <a:latin typeface="+mn-lt"/>
              </a:rPr>
              <a:t>4</a:t>
            </a:r>
          </a:p>
        </p:txBody>
      </p:sp>
      <p:cxnSp>
        <p:nvCxnSpPr>
          <p:cNvPr id="15" name="Straight Connector 14"/>
          <p:cNvCxnSpPr/>
          <p:nvPr/>
        </p:nvCxnSpPr>
        <p:spPr bwMode="auto">
          <a:xfrm>
            <a:off x="1196472" y="238879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371600" y="2291774"/>
            <a:ext cx="331537" cy="584776"/>
          </a:xfrm>
          <a:prstGeom prst="rect">
            <a:avLst/>
          </a:prstGeom>
          <a:noFill/>
        </p:spPr>
        <p:txBody>
          <a:bodyPr wrap="square" rtlCol="0">
            <a:spAutoFit/>
          </a:bodyPr>
          <a:lstStyle/>
          <a:p>
            <a:r>
              <a:rPr lang="en-US" sz="1600" dirty="0">
                <a:latin typeface="+mn-lt"/>
              </a:rPr>
              <a:t>1</a:t>
            </a:r>
          </a:p>
          <a:p>
            <a:endParaRPr lang="en-US" sz="1600" dirty="0">
              <a:latin typeface="+mn-lt"/>
            </a:endParaRPr>
          </a:p>
        </p:txBody>
      </p:sp>
      <p:sp>
        <p:nvSpPr>
          <p:cNvPr id="24" name="TextBox 23"/>
          <p:cNvSpPr txBox="1"/>
          <p:nvPr/>
        </p:nvSpPr>
        <p:spPr>
          <a:xfrm>
            <a:off x="1371600" y="2516366"/>
            <a:ext cx="304800" cy="338554"/>
          </a:xfrm>
          <a:prstGeom prst="rect">
            <a:avLst/>
          </a:prstGeom>
          <a:noFill/>
        </p:spPr>
        <p:txBody>
          <a:bodyPr wrap="square" rtlCol="0">
            <a:spAutoFit/>
          </a:bodyPr>
          <a:lstStyle/>
          <a:p>
            <a:r>
              <a:rPr lang="en-US" sz="1600" dirty="0">
                <a:latin typeface="+mn-lt"/>
              </a:rPr>
              <a:t>4</a:t>
            </a:r>
          </a:p>
        </p:txBody>
      </p:sp>
      <p:cxnSp>
        <p:nvCxnSpPr>
          <p:cNvPr id="25" name="Straight Connector 24"/>
          <p:cNvCxnSpPr/>
          <p:nvPr/>
        </p:nvCxnSpPr>
        <p:spPr bwMode="auto">
          <a:xfrm>
            <a:off x="1425072" y="2592566"/>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p14="http://schemas.microsoft.com/office/powerpoint/2010/main" val="3982358750"/>
              </p:ext>
            </p:extLst>
          </p:nvPr>
        </p:nvGraphicFramePr>
        <p:xfrm>
          <a:off x="228600" y="1123951"/>
          <a:ext cx="2493718" cy="685800"/>
        </p:xfrm>
        <a:graphic>
          <a:graphicData uri="http://schemas.openxmlformats.org/presentationml/2006/ole">
            <mc:AlternateContent xmlns:mc="http://schemas.openxmlformats.org/markup-compatibility/2006">
              <mc:Choice xmlns:v="urn:schemas-microsoft-com:vml" Requires="v">
                <p:oleObj spid="_x0000_s36135" name="Equation" r:id="rId3" imgW="1508400" imgH="411120" progId="Equation.3">
                  <p:embed/>
                </p:oleObj>
              </mc:Choice>
              <mc:Fallback>
                <p:oleObj name="Equation" r:id="rId3" imgW="1508400" imgH="411120" progId="Equation.3">
                  <p:embed/>
                  <p:pic>
                    <p:nvPicPr>
                      <p:cNvPr id="0" name="Picture 2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23951"/>
                        <a:ext cx="249371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
          <p:cNvGraphicFramePr>
            <a:graphicFrameLocks noChangeAspect="1"/>
          </p:cNvGraphicFramePr>
          <p:nvPr>
            <p:extLst>
              <p:ext uri="{D42A27DB-BD31-4B8C-83A1-F6EECF244321}">
                <p14:modId xmlns:p14="http://schemas.microsoft.com/office/powerpoint/2010/main" val="2025775752"/>
              </p:ext>
            </p:extLst>
          </p:nvPr>
        </p:nvGraphicFramePr>
        <p:xfrm>
          <a:off x="1524000" y="306388"/>
          <a:ext cx="1079500" cy="644525"/>
        </p:xfrm>
        <a:graphic>
          <a:graphicData uri="http://schemas.openxmlformats.org/presentationml/2006/ole">
            <mc:AlternateContent xmlns:mc="http://schemas.openxmlformats.org/markup-compatibility/2006">
              <mc:Choice xmlns:v="urn:schemas-microsoft-com:vml" Requires="v">
                <p:oleObj spid="_x0000_s36136" name="Equation" r:id="rId5" imgW="649080" imgH="383760" progId="Equation.3">
                  <p:embed/>
                </p:oleObj>
              </mc:Choice>
              <mc:Fallback>
                <p:oleObj name="Equation" r:id="rId5" imgW="649080" imgH="383760" progId="Equation.3">
                  <p:embed/>
                  <p:pic>
                    <p:nvPicPr>
                      <p:cNvPr id="0" name="Picture 2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06388"/>
                        <a:ext cx="10795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2438400" y="3293646"/>
            <a:ext cx="2558024" cy="369332"/>
          </a:xfrm>
          <a:prstGeom prst="rect">
            <a:avLst/>
          </a:prstGeom>
          <a:noFill/>
        </p:spPr>
        <p:txBody>
          <a:bodyPr wrap="none" rtlCol="0">
            <a:spAutoFit/>
          </a:bodyPr>
          <a:lstStyle/>
          <a:p>
            <a:r>
              <a:rPr lang="en-US" sz="1800" dirty="0">
                <a:latin typeface="+mn-lt"/>
              </a:rPr>
              <a:t>(5+1) / (8+6) = 6/14 = 3/7</a:t>
            </a:r>
          </a:p>
        </p:txBody>
      </p:sp>
      <p:sp>
        <p:nvSpPr>
          <p:cNvPr id="30" name="TextBox 29"/>
          <p:cNvSpPr txBox="1"/>
          <p:nvPr/>
        </p:nvSpPr>
        <p:spPr>
          <a:xfrm>
            <a:off x="2438400" y="3562350"/>
            <a:ext cx="2018501" cy="369332"/>
          </a:xfrm>
          <a:prstGeom prst="rect">
            <a:avLst/>
          </a:prstGeom>
          <a:noFill/>
        </p:spPr>
        <p:txBody>
          <a:bodyPr wrap="none" rtlCol="0">
            <a:spAutoFit/>
          </a:bodyPr>
          <a:lstStyle/>
          <a:p>
            <a:r>
              <a:rPr lang="en-US" sz="1800" dirty="0">
                <a:latin typeface="+mn-lt"/>
              </a:rPr>
              <a:t>(0+1) / (8+6) = 1/14</a:t>
            </a:r>
          </a:p>
        </p:txBody>
      </p:sp>
      <p:sp>
        <p:nvSpPr>
          <p:cNvPr id="32" name="TextBox 31"/>
          <p:cNvSpPr txBox="1"/>
          <p:nvPr/>
        </p:nvSpPr>
        <p:spPr>
          <a:xfrm>
            <a:off x="2438400" y="414521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3" name="TextBox 32"/>
          <p:cNvSpPr txBox="1"/>
          <p:nvPr/>
        </p:nvSpPr>
        <p:spPr>
          <a:xfrm>
            <a:off x="2438400" y="3852082"/>
            <a:ext cx="2018501" cy="369332"/>
          </a:xfrm>
          <a:prstGeom prst="rect">
            <a:avLst/>
          </a:prstGeom>
          <a:noFill/>
        </p:spPr>
        <p:txBody>
          <a:bodyPr wrap="none" rtlCol="0">
            <a:spAutoFit/>
          </a:bodyPr>
          <a:lstStyle/>
          <a:p>
            <a:r>
              <a:rPr lang="en-US" sz="1800" dirty="0">
                <a:latin typeface="+mn-lt"/>
              </a:rPr>
              <a:t>(0+1) / (8+6) = 1/14</a:t>
            </a:r>
          </a:p>
        </p:txBody>
      </p:sp>
      <p:sp>
        <p:nvSpPr>
          <p:cNvPr id="34" name="TextBox 33"/>
          <p:cNvSpPr txBox="1"/>
          <p:nvPr/>
        </p:nvSpPr>
        <p:spPr>
          <a:xfrm>
            <a:off x="2438400" y="4412218"/>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5" name="TextBox 34"/>
          <p:cNvSpPr txBox="1"/>
          <p:nvPr/>
        </p:nvSpPr>
        <p:spPr>
          <a:xfrm>
            <a:off x="2444848" y="4669254"/>
            <a:ext cx="1898552" cy="369332"/>
          </a:xfrm>
          <a:prstGeom prst="rect">
            <a:avLst/>
          </a:prstGeom>
          <a:noFill/>
        </p:spPr>
        <p:txBody>
          <a:bodyPr wrap="none" rtlCol="0">
            <a:spAutoFit/>
          </a:bodyPr>
          <a:lstStyle/>
          <a:p>
            <a:r>
              <a:rPr lang="en-US" altLang="zh-TW" sz="1800" dirty="0">
                <a:latin typeface="Calibri" charset="0"/>
              </a:rPr>
              <a:t>(1+1) / (3+6) = 2/9 </a:t>
            </a:r>
            <a:endParaRPr lang="en-US" sz="1800" dirty="0">
              <a:latin typeface="+mn-lt"/>
            </a:endParaRPr>
          </a:p>
        </p:txBody>
      </p:sp>
      <p:sp>
        <p:nvSpPr>
          <p:cNvPr id="36" name="TextBox 35"/>
          <p:cNvSpPr txBox="1"/>
          <p:nvPr/>
        </p:nvSpPr>
        <p:spPr>
          <a:xfrm>
            <a:off x="5862947" y="2585118"/>
            <a:ext cx="2366653" cy="584776"/>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a:latin typeface="Calibri" charset="0"/>
                <a:ea typeface="Arial" charset="0"/>
                <a:cs typeface="Arial" charset="0"/>
              </a:rPr>
              <a:t>	≈ 0.0003</a:t>
            </a:r>
          </a:p>
        </p:txBody>
      </p:sp>
      <p:graphicFrame>
        <p:nvGraphicFramePr>
          <p:cNvPr id="38" name="Object 2"/>
          <p:cNvGraphicFramePr>
            <a:graphicFrameLocks noChangeAspect="1"/>
          </p:cNvGraphicFramePr>
          <p:nvPr>
            <p:extLst>
              <p:ext uri="{D42A27DB-BD31-4B8C-83A1-F6EECF244321}">
                <p14:modId xmlns:p14="http://schemas.microsoft.com/office/powerpoint/2010/main" val="1024907398"/>
              </p:ext>
            </p:extLst>
          </p:nvPr>
        </p:nvGraphicFramePr>
        <p:xfrm>
          <a:off x="6158832" y="2701422"/>
          <a:ext cx="223838" cy="140494"/>
        </p:xfrm>
        <a:graphic>
          <a:graphicData uri="http://schemas.openxmlformats.org/presentationml/2006/ole">
            <mc:AlternateContent xmlns:mc="http://schemas.openxmlformats.org/markup-compatibility/2006">
              <mc:Choice xmlns:v="urn:schemas-microsoft-com:vml" Requires="v">
                <p:oleObj spid="_x0000_s36137" name="Equation" r:id="rId7" imgW="152216" imgH="126847" progId="Equation.3">
                  <p:embed/>
                </p:oleObj>
              </mc:Choice>
              <mc:Fallback>
                <p:oleObj name="Equation" r:id="rId7" imgW="152216" imgH="126847" progId="Equation.3">
                  <p:embed/>
                  <p:pic>
                    <p:nvPicPr>
                      <p:cNvPr id="0" name="Picture 2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8832" y="27014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3081629764"/>
              </p:ext>
            </p:extLst>
          </p:nvPr>
        </p:nvGraphicFramePr>
        <p:xfrm>
          <a:off x="6096000" y="3768222"/>
          <a:ext cx="223838" cy="140494"/>
        </p:xfrm>
        <a:graphic>
          <a:graphicData uri="http://schemas.openxmlformats.org/presentationml/2006/ole">
            <mc:AlternateContent xmlns:mc="http://schemas.openxmlformats.org/markup-compatibility/2006">
              <mc:Choice xmlns:v="urn:schemas-microsoft-com:vml" Requires="v">
                <p:oleObj spid="_x0000_s36138" name="Equation" r:id="rId9" imgW="152216" imgH="126847" progId="Equation.3">
                  <p:embed/>
                </p:oleObj>
              </mc:Choice>
              <mc:Fallback>
                <p:oleObj name="Equation" r:id="rId9" imgW="152216" imgH="126847" progId="Equation.3">
                  <p:embed/>
                  <p:pic>
                    <p:nvPicPr>
                      <p:cNvPr id="0" name="Picture 2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768222"/>
                        <a:ext cx="223838" cy="14049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1"/>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dirty="0"/>
              <a:t>Na</a:t>
            </a:r>
            <a:r>
              <a:rPr lang="fr-FR" dirty="0" err="1"/>
              <a:t>ï</a:t>
            </a:r>
            <a:r>
              <a:rPr lang="en-GB" dirty="0" err="1"/>
              <a:t>ve</a:t>
            </a:r>
            <a:r>
              <a:rPr lang="en-GB" dirty="0"/>
              <a:t> Bayes in Spam Filtering</a:t>
            </a:r>
            <a:endParaRPr lang="en-US" dirty="0"/>
          </a:p>
        </p:txBody>
      </p:sp>
      <p:sp>
        <p:nvSpPr>
          <p:cNvPr id="74755" name="Rectangle 3"/>
          <p:cNvSpPr>
            <a:spLocks noGrp="1" noChangeArrowheads="1"/>
          </p:cNvSpPr>
          <p:nvPr>
            <p:ph sz="quarter" idx="1"/>
          </p:nvPr>
        </p:nvSpPr>
        <p:spPr/>
        <p:txBody>
          <a:bodyPr/>
          <a:lstStyle/>
          <a:p>
            <a:r>
              <a:rPr lang="en-US" dirty="0" err="1">
                <a:latin typeface="Calibri" charset="0"/>
              </a:rPr>
              <a:t>SpamAssassin</a:t>
            </a:r>
            <a:r>
              <a:rPr lang="en-US" dirty="0">
                <a:latin typeface="Calibri" charset="0"/>
              </a:rPr>
              <a:t> Features:</a:t>
            </a:r>
          </a:p>
          <a:p>
            <a:pPr lvl="1"/>
            <a:r>
              <a:rPr lang="en-US" sz="1600" dirty="0"/>
              <a:t>Mentions Generic Viagra</a:t>
            </a:r>
          </a:p>
          <a:p>
            <a:pPr lvl="1"/>
            <a:r>
              <a:rPr lang="en-US" sz="1600" dirty="0"/>
              <a:t>Online Pharmacy</a:t>
            </a:r>
          </a:p>
          <a:p>
            <a:pPr lvl="1"/>
            <a:r>
              <a:rPr lang="en-US" sz="1600" dirty="0"/>
              <a:t>Mentions millions of (dollar) ((dollar) NN,NNN,NNN.NN)</a:t>
            </a:r>
          </a:p>
          <a:p>
            <a:pPr lvl="1"/>
            <a:r>
              <a:rPr lang="en-US" sz="1600" dirty="0"/>
              <a:t>Phrase: impress ... girl</a:t>
            </a:r>
          </a:p>
          <a:p>
            <a:pPr lvl="1"/>
            <a:r>
              <a:rPr lang="en-US" sz="1600" dirty="0"/>
              <a:t>From: starts with many numbers</a:t>
            </a:r>
          </a:p>
          <a:p>
            <a:pPr lvl="1"/>
            <a:r>
              <a:rPr lang="en-US" sz="1600" dirty="0"/>
              <a:t>Subject is all capitals</a:t>
            </a:r>
          </a:p>
          <a:p>
            <a:pPr lvl="1"/>
            <a:r>
              <a:rPr lang="en-US" sz="1600" dirty="0"/>
              <a:t>HTML has a low ratio of text to image area</a:t>
            </a:r>
          </a:p>
          <a:p>
            <a:pPr lvl="1"/>
            <a:r>
              <a:rPr lang="en-US" sz="1600" dirty="0"/>
              <a:t>One hundred percent guaranteed</a:t>
            </a:r>
          </a:p>
          <a:p>
            <a:pPr lvl="1"/>
            <a:r>
              <a:rPr lang="en-US" sz="1600" dirty="0"/>
              <a:t>Claims you can be removed from the list</a:t>
            </a:r>
          </a:p>
          <a:p>
            <a:pPr lvl="1"/>
            <a:r>
              <a:rPr lang="en-US" sz="1600" dirty="0"/>
              <a:t>'Prestigious Non-Accredited Universities'		</a:t>
            </a:r>
          </a:p>
          <a:p>
            <a:pPr lvl="1"/>
            <a:r>
              <a:rPr lang="en-US" sz="1600" dirty="0">
                <a:hlinkClick r:id="rId2"/>
              </a:rPr>
              <a:t>http://spamassassin.apache.org/tests_3_3_x.html</a:t>
            </a:r>
            <a:endParaRPr lang="en-US" sz="1600" dirty="0"/>
          </a:p>
        </p:txBody>
      </p:sp>
    </p:spTree>
    <p:extLst>
      <p:ext uri="{BB962C8B-B14F-4D97-AF65-F5344CB8AC3E}">
        <p14:creationId xmlns:p14="http://schemas.microsoft.com/office/powerpoint/2010/main" val="49457148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371600" y="209550"/>
            <a:ext cx="7467600" cy="742950"/>
          </a:xfrm>
        </p:spPr>
        <p:txBody>
          <a:bodyPr/>
          <a:lstStyle/>
          <a:p>
            <a:r>
              <a:rPr lang="en-US" dirty="0"/>
              <a:t>Summary: Naive Bayes is Not So Naive</a:t>
            </a:r>
          </a:p>
        </p:txBody>
      </p:sp>
      <p:sp>
        <p:nvSpPr>
          <p:cNvPr id="73731" name="Rectangle 3"/>
          <p:cNvSpPr>
            <a:spLocks noGrp="1" noChangeArrowheads="1"/>
          </p:cNvSpPr>
          <p:nvPr>
            <p:ph sz="quarter" idx="1"/>
          </p:nvPr>
        </p:nvSpPr>
        <p:spPr>
          <a:xfrm>
            <a:off x="152400" y="1143000"/>
            <a:ext cx="8763000" cy="3771900"/>
          </a:xfrm>
        </p:spPr>
        <p:txBody>
          <a:bodyPr/>
          <a:lstStyle/>
          <a:p>
            <a:pPr marL="228600" indent="-228600"/>
            <a:r>
              <a:rPr lang="en-US" dirty="0">
                <a:latin typeface="Calibri" charset="0"/>
              </a:rPr>
              <a:t>Very Fast, low storage requirements</a:t>
            </a:r>
          </a:p>
          <a:p>
            <a:pPr marL="228600" indent="-228600"/>
            <a:r>
              <a:rPr lang="en-US" dirty="0">
                <a:latin typeface="Calibri" charset="0"/>
              </a:rPr>
              <a:t>Robust to Irrelevant Features</a:t>
            </a:r>
          </a:p>
          <a:p>
            <a:pPr marL="571500" lvl="1" indent="-165100">
              <a:lnSpc>
                <a:spcPct val="90000"/>
              </a:lnSpc>
              <a:buFont typeface="Wingdings" charset="2"/>
              <a:buNone/>
            </a:pPr>
            <a:r>
              <a:rPr lang="en-US" dirty="0">
                <a:latin typeface="Calibri" charset="0"/>
              </a:rPr>
              <a:t>	</a:t>
            </a:r>
            <a:r>
              <a:rPr lang="en-US" sz="1800" dirty="0">
                <a:latin typeface="Calibri" charset="0"/>
              </a:rPr>
              <a:t>Irrelevant Features cancel each other without affecting results</a:t>
            </a:r>
          </a:p>
          <a:p>
            <a:pPr marL="228600" indent="-228600"/>
            <a:r>
              <a:rPr lang="en-US" dirty="0">
                <a:latin typeface="Calibri" charset="0"/>
              </a:rPr>
              <a:t>Very good in domains with many equally important features</a:t>
            </a:r>
          </a:p>
          <a:p>
            <a:pPr marL="571500" lvl="1" indent="-165100">
              <a:buFont typeface="Wingdings" charset="2"/>
              <a:buNone/>
            </a:pPr>
            <a:r>
              <a:rPr lang="en-US" dirty="0">
                <a:latin typeface="Calibri" charset="0"/>
              </a:rPr>
              <a:t>	</a:t>
            </a:r>
            <a:r>
              <a:rPr lang="en-US" sz="1800" dirty="0">
                <a:latin typeface="Calibri" charset="0"/>
              </a:rPr>
              <a:t>Decision Trees suffer from </a:t>
            </a:r>
            <a:r>
              <a:rPr lang="en-US" sz="1800" i="1" dirty="0">
                <a:latin typeface="Calibri" charset="0"/>
              </a:rPr>
              <a:t>fragmentation</a:t>
            </a:r>
            <a:r>
              <a:rPr lang="en-US" sz="1800" dirty="0">
                <a:latin typeface="Calibri" charset="0"/>
              </a:rPr>
              <a:t> in such cases – especially if little data</a:t>
            </a:r>
          </a:p>
          <a:p>
            <a:pPr marL="228600" indent="-228600"/>
            <a:r>
              <a:rPr lang="en-US" dirty="0">
                <a:latin typeface="Calibri" charset="0"/>
              </a:rPr>
              <a:t>Optimal if the independence assumptions hold: </a:t>
            </a:r>
            <a:r>
              <a:rPr lang="en-US" sz="2000" dirty="0">
                <a:latin typeface="Calibri" charset="0"/>
              </a:rPr>
              <a:t>If assumed independence is correct, then it is the Bayes Optimal Classifier for problem</a:t>
            </a:r>
            <a:endParaRPr lang="en-US" dirty="0">
              <a:latin typeface="Calibri" charset="0"/>
            </a:endParaRPr>
          </a:p>
          <a:p>
            <a:pPr marL="228600" indent="-228600"/>
            <a:r>
              <a:rPr lang="en-US" dirty="0">
                <a:latin typeface="Calibri" charset="0"/>
              </a:rPr>
              <a:t>A good dependable baseline for text classification</a:t>
            </a:r>
          </a:p>
          <a:p>
            <a:pPr marL="571500" lvl="1"/>
            <a:r>
              <a:rPr lang="en-US" sz="2400" b="1" dirty="0">
                <a:solidFill>
                  <a:srgbClr val="FF0000"/>
                </a:solidFill>
                <a:latin typeface="Calibri" charset="0"/>
              </a:rPr>
              <a:t>But we will see other classifiers that give better accuracy</a:t>
            </a:r>
          </a:p>
          <a:p>
            <a:pPr marL="228600" indent="-228600"/>
            <a:endParaRPr lang="en-US" dirty="0">
              <a:latin typeface="Calibri" charset="0"/>
            </a:endParaRPr>
          </a:p>
        </p:txBody>
      </p:sp>
    </p:spTree>
    <p:extLst>
      <p:ext uri="{BB962C8B-B14F-4D97-AF65-F5344CB8AC3E}">
        <p14:creationId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Multinomial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A Worked Example</a:t>
            </a:r>
          </a:p>
        </p:txBody>
      </p:sp>
    </p:spTree>
    <p:extLst>
      <p:ext uri="{BB962C8B-B14F-4D97-AF65-F5344CB8AC3E}">
        <p14:creationId xmlns:p14="http://schemas.microsoft.com/office/powerpoint/2010/main" val="85261647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668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352550"/>
            <a:ext cx="7924800" cy="333375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a:t>
            </a:fld>
            <a:endParaRPr lang="en-US" dirty="0"/>
          </a:p>
        </p:txBody>
      </p:sp>
      <p:pic>
        <p:nvPicPr>
          <p:cNvPr id="5" name="Picture 4"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181350"/>
            <a:ext cx="558800" cy="503632"/>
          </a:xfrm>
          <a:prstGeom prst="rect">
            <a:avLst/>
          </a:prstGeom>
        </p:spPr>
      </p:pic>
      <p:pic>
        <p:nvPicPr>
          <p:cNvPr id="6" name="Picture 5"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5951"/>
            <a:ext cx="591828" cy="533399"/>
          </a:xfrm>
          <a:prstGeom prst="rect">
            <a:avLst/>
          </a:prstGeom>
        </p:spPr>
      </p:pic>
      <p:pic>
        <p:nvPicPr>
          <p:cNvPr id="7" name="Picture 6" descr="Thumbs-down-ic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52550"/>
            <a:ext cx="558800" cy="503632"/>
          </a:xfrm>
          <a:prstGeom prst="rect">
            <a:avLst/>
          </a:prstGeom>
        </p:spPr>
      </p:pic>
      <p:pic>
        <p:nvPicPr>
          <p:cNvPr id="8" name="Picture 7" descr="Thumbs-up-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95550"/>
            <a:ext cx="591828" cy="5333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The 2-by-2 contingency table</a:t>
            </a:r>
          </a:p>
        </p:txBody>
      </p:sp>
      <p:graphicFrame>
        <p:nvGraphicFramePr>
          <p:cNvPr id="188420" name="Group 4"/>
          <p:cNvGraphicFramePr>
            <a:graphicFrameLocks noGrp="1"/>
          </p:cNvGraphicFramePr>
          <p:nvPr>
            <p:extLst>
              <p:ext uri="{D42A27DB-BD31-4B8C-83A1-F6EECF244321}">
                <p14:modId xmlns:p14="http://schemas.microsoft.com/office/powerpoint/2010/main" val="1175069005"/>
              </p:ext>
            </p:extLst>
          </p:nvPr>
        </p:nvGraphicFramePr>
        <p:xfrm>
          <a:off x="1447800" y="1504950"/>
          <a:ext cx="6172200" cy="130302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tp</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277948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Precision and recall</a:t>
            </a:r>
          </a:p>
        </p:txBody>
      </p:sp>
      <p:sp>
        <p:nvSpPr>
          <p:cNvPr id="65538" name="Rectangle 3"/>
          <p:cNvSpPr>
            <a:spLocks noGrp="1" noChangeArrowheads="1"/>
          </p:cNvSpPr>
          <p:nvPr>
            <p:ph type="body" idx="1"/>
          </p:nvPr>
        </p:nvSpPr>
        <p:spPr/>
        <p:txBody>
          <a:bodyPr/>
          <a:lstStyle/>
          <a:p>
            <a:pPr eaLnBrk="1" hangingPunct="1"/>
            <a:r>
              <a:rPr lang="en-US" b="1" dirty="0">
                <a:ea typeface="ＭＳ Ｐゴシック" charset="0"/>
                <a:cs typeface="ＭＳ Ｐゴシック" charset="0"/>
              </a:rPr>
              <a:t>Precision</a:t>
            </a:r>
            <a:r>
              <a:rPr lang="en-US" dirty="0">
                <a:ea typeface="ＭＳ Ｐゴシック" charset="0"/>
                <a:cs typeface="ＭＳ Ｐゴシック" charset="0"/>
              </a:rPr>
              <a:t>: % of selected items that are correct</a:t>
            </a:r>
            <a:br>
              <a:rPr lang="en-US" dirty="0">
                <a:ea typeface="ＭＳ Ｐゴシック" charset="0"/>
                <a:cs typeface="ＭＳ Ｐゴシック" charset="0"/>
              </a:rPr>
            </a:br>
            <a:r>
              <a:rPr lang="en-US" b="1" dirty="0">
                <a:ea typeface="ＭＳ Ｐゴシック" charset="0"/>
                <a:cs typeface="ＭＳ Ｐゴシック" charset="0"/>
              </a:rPr>
              <a:t>Recall</a:t>
            </a:r>
            <a:r>
              <a:rPr lang="en-US" dirty="0">
                <a:ea typeface="ＭＳ Ｐゴシック" charset="0"/>
                <a:cs typeface="ＭＳ Ｐゴシック" charset="0"/>
              </a:rPr>
              <a:t>: % of correct items that are selected</a:t>
            </a:r>
          </a:p>
          <a:p>
            <a:pPr eaLnBrk="1" hangingPunct="1"/>
            <a:endParaRPr lang="en-US" dirty="0">
              <a:ea typeface="ＭＳ Ｐゴシック" charset="0"/>
              <a:cs typeface="ＭＳ Ｐゴシック" charset="0"/>
            </a:endParaRPr>
          </a:p>
        </p:txBody>
      </p:sp>
      <p:graphicFrame>
        <p:nvGraphicFramePr>
          <p:cNvPr id="188420" name="Group 4"/>
          <p:cNvGraphicFramePr>
            <a:graphicFrameLocks noGrp="1"/>
          </p:cNvGraphicFramePr>
          <p:nvPr>
            <p:extLst>
              <p:ext uri="{D42A27DB-BD31-4B8C-83A1-F6EECF244321}">
                <p14:modId xmlns:p14="http://schemas.microsoft.com/office/powerpoint/2010/main" val="3801760762"/>
              </p:ext>
            </p:extLst>
          </p:nvPr>
        </p:nvGraphicFramePr>
        <p:xfrm>
          <a:off x="1447800" y="3695700"/>
          <a:ext cx="6172200" cy="1120140"/>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correct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correct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tp</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fp</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not selected</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fn</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tn</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6803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dirty="0"/>
              <a:t>A combined measure: F</a:t>
            </a:r>
          </a:p>
        </p:txBody>
      </p:sp>
      <p:sp>
        <p:nvSpPr>
          <p:cNvPr id="67586" name="Rectangle 3"/>
          <p:cNvSpPr>
            <a:spLocks noGrp="1" noChangeArrowheads="1"/>
          </p:cNvSpPr>
          <p:nvPr>
            <p:ph type="body" idx="1"/>
          </p:nvPr>
        </p:nvSpPr>
        <p:spPr/>
        <p:txBody>
          <a:bodyPr/>
          <a:lstStyle/>
          <a:p>
            <a:r>
              <a:rPr lang="en-US" dirty="0"/>
              <a:t>A combined measure that assesses the P/R tradeoff is F measure (weighted harmonic mean):</a:t>
            </a:r>
          </a:p>
          <a:p>
            <a:endParaRPr lang="en-US" dirty="0"/>
          </a:p>
          <a:p>
            <a:endParaRPr lang="en-US" dirty="0"/>
          </a:p>
          <a:p>
            <a:endParaRPr lang="en-US" dirty="0"/>
          </a:p>
          <a:p>
            <a:r>
              <a:rPr lang="en-US" dirty="0"/>
              <a:t>The harmonic mean is a very conservative average; see </a:t>
            </a:r>
            <a:r>
              <a:rPr lang="en-US" i="1" dirty="0"/>
              <a:t>IIR</a:t>
            </a:r>
            <a:r>
              <a:rPr lang="en-US" dirty="0"/>
              <a:t> § 8.3</a:t>
            </a:r>
          </a:p>
          <a:p>
            <a:r>
              <a:rPr lang="en-US" dirty="0"/>
              <a:t>People usually use balanced F1 measure</a:t>
            </a:r>
          </a:p>
          <a:p>
            <a:pPr lvl="1"/>
            <a:r>
              <a:rPr lang="en-US" dirty="0"/>
              <a:t>  i.e., with </a:t>
            </a:r>
            <a:r>
              <a:rPr lang="en-US" dirty="0">
                <a:sym typeface="Symbol" charset="0"/>
              </a:rPr>
              <a:t></a:t>
            </a:r>
            <a:r>
              <a:rPr lang="en-US" dirty="0"/>
              <a:t> = 1 (that is, </a:t>
            </a:r>
            <a:r>
              <a:rPr lang="en-US" dirty="0">
                <a:sym typeface="Symbol" charset="0"/>
              </a:rPr>
              <a:t> = ½):   		     </a:t>
            </a:r>
            <a:r>
              <a:rPr lang="en-US" i="1" dirty="0">
                <a:sym typeface="Symbol" charset="0"/>
              </a:rPr>
              <a:t>F</a:t>
            </a:r>
            <a:r>
              <a:rPr lang="en-US" dirty="0">
                <a:sym typeface="Symbol" charset="0"/>
              </a:rPr>
              <a:t> = 2</a:t>
            </a:r>
            <a:r>
              <a:rPr lang="en-US" i="1" dirty="0">
                <a:sym typeface="Symbol" charset="0"/>
              </a:rPr>
              <a:t>PR</a:t>
            </a:r>
            <a:r>
              <a:rPr lang="en-US" dirty="0">
                <a:sym typeface="Symbol" charset="0"/>
              </a:rPr>
              <a:t>/(</a:t>
            </a:r>
            <a:r>
              <a:rPr lang="en-US" i="1" dirty="0">
                <a:sym typeface="Symbol" charset="0"/>
              </a:rPr>
              <a:t>P</a:t>
            </a:r>
            <a:r>
              <a:rPr lang="en-US" dirty="0">
                <a:sym typeface="Symbol" charset="0"/>
              </a:rPr>
              <a:t>+</a:t>
            </a:r>
            <a:r>
              <a:rPr lang="en-US" i="1" dirty="0">
                <a:sym typeface="Symbol" charset="0"/>
              </a:rPr>
              <a:t>R</a:t>
            </a:r>
            <a:r>
              <a:rPr lang="en-US" dirty="0">
                <a:sym typeface="Symbol" charset="0"/>
              </a:rPr>
              <a:t>)</a:t>
            </a:r>
            <a:endParaRPr lang="en-US" dirty="0"/>
          </a:p>
        </p:txBody>
      </p:sp>
      <p:graphicFrame>
        <p:nvGraphicFramePr>
          <p:cNvPr id="67587" name="Object 2"/>
          <p:cNvGraphicFramePr>
            <a:graphicFrameLocks noChangeAspect="1"/>
          </p:cNvGraphicFramePr>
          <p:nvPr>
            <p:extLst>
              <p:ext uri="{D42A27DB-BD31-4B8C-83A1-F6EECF244321}">
                <p14:modId xmlns:p14="http://schemas.microsoft.com/office/powerpoint/2010/main" val="1204514945"/>
              </p:ext>
            </p:extLst>
          </p:nvPr>
        </p:nvGraphicFramePr>
        <p:xfrm>
          <a:off x="2057400" y="2190750"/>
          <a:ext cx="4191000" cy="1219200"/>
        </p:xfrm>
        <a:graphic>
          <a:graphicData uri="http://schemas.openxmlformats.org/presentationml/2006/ole">
            <mc:AlternateContent xmlns:mc="http://schemas.openxmlformats.org/markup-compatibility/2006">
              <mc:Choice xmlns:v="urn:schemas-microsoft-com:vml" Requires="v">
                <p:oleObj spid="_x0000_s42011" name="Equation" r:id="rId4" imgW="2084400" imgH="594000" progId="Equation.3">
                  <p:embed/>
                </p:oleObj>
              </mc:Choice>
              <mc:Fallback>
                <p:oleObj name="Equation" r:id="rId4" imgW="2084400" imgH="59400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2190750"/>
                        <a:ext cx="4191000" cy="1219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90278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95936" y="438150"/>
            <a:ext cx="4680520" cy="1371600"/>
          </a:xfrm>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subTitle" idx="1"/>
          </p:nvPr>
        </p:nvSpPr>
        <p:spPr/>
        <p:txBody>
          <a:bodyPr/>
          <a:lstStyle/>
          <a:p>
            <a:r>
              <a:rPr lang="en-US" sz="3200" dirty="0">
                <a:solidFill>
                  <a:srgbClr val="A4001D"/>
                </a:solidFill>
                <a:ea typeface="ＭＳ Ｐゴシック" charset="0"/>
                <a:cs typeface="Calibri"/>
              </a:rPr>
              <a:t>Precision, Recall, and the F measure</a:t>
            </a:r>
          </a:p>
        </p:txBody>
      </p:sp>
    </p:spTree>
    <p:extLst>
      <p:ext uri="{BB962C8B-B14F-4D97-AF65-F5344CB8AC3E}">
        <p14:creationId xmlns:p14="http://schemas.microsoft.com/office/powerpoint/2010/main" val="33078542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330915301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55</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Dealing with </a:t>
            </a:r>
            <a:r>
              <a:rPr lang="en-US" dirty="0">
                <a:solidFill>
                  <a:srgbClr val="008000"/>
                </a:solidFill>
                <a:latin typeface="Calibri" charset="0"/>
                <a:ea typeface="ＭＳ Ｐゴシック" charset="0"/>
                <a:cs typeface="ＭＳ Ｐゴシック" charset="0"/>
              </a:rPr>
              <a:t>any-of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a:latin typeface="Calibri" charset="0"/>
                <a:ea typeface="ＭＳ Ｐゴシック" charset="0"/>
              </a:rPr>
              <a:t>A document can belong to 0, 1, or &gt;1 classes.</a:t>
            </a:r>
          </a:p>
          <a:p>
            <a:pPr lvl="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56</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352550"/>
            <a:ext cx="8534400" cy="3581400"/>
          </a:xfrm>
        </p:spPr>
        <p:txBody>
          <a:bodyPr/>
          <a:lstStyle/>
          <a:p>
            <a:pPr eaLnBrk="1" hangingPunct="1"/>
            <a:r>
              <a:rPr lang="en-US" dirty="0">
                <a:solidFill>
                  <a:srgbClr val="008000"/>
                </a:solidFill>
                <a:latin typeface="Calibri" charset="0"/>
                <a:ea typeface="ＭＳ Ｐゴシック" charset="0"/>
                <a:cs typeface="ＭＳ Ｐゴシック" charset="0"/>
              </a:rPr>
              <a:t>One-of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a:latin typeface="Calibri" charset="0"/>
                <a:ea typeface="ＭＳ Ｐゴシック" charset="0"/>
                <a:cs typeface="ＭＳ Ｐゴシック" charset="0"/>
              </a:rPr>
              <a:t>classification</a:t>
            </a:r>
          </a:p>
          <a:p>
            <a:pPr lvl="1" eaLnBrk="1" hangingPunct="1"/>
            <a:r>
              <a:rPr lang="en-US" dirty="0">
                <a:latin typeface="Calibri" charset="0"/>
                <a:ea typeface="ＭＳ Ｐゴシック" charset="0"/>
              </a:rPr>
              <a:t>Classes are mutually exclusive:  each document in exactly one 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the </a:t>
            </a:r>
            <a:r>
              <a:rPr lang="en-US" dirty="0">
                <a:solidFill>
                  <a:srgbClr val="008000"/>
                </a:solidFill>
                <a:latin typeface="Calibri" charset="0"/>
                <a:ea typeface="ＭＳ Ｐゴシック" charset="0"/>
                <a:cs typeface="ＭＳ Ｐゴシック" charset="0"/>
              </a:rPr>
              <a:t>one</a:t>
            </a:r>
            <a:r>
              <a:rPr lang="en-US" dirty="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67479"/>
            <a:ext cx="103365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p14="http://schemas.microsoft.com/office/powerpoint/2010/main" val="225635308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57</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200150"/>
            <a:ext cx="8153400" cy="3657600"/>
          </a:xfrm>
        </p:spPr>
        <p:txBody>
          <a:bodyPr/>
          <a:lstStyle/>
          <a:p>
            <a:pPr eaLnBrk="1" hangingPunct="1"/>
            <a:r>
              <a:rPr lang="en-US" sz="2100" dirty="0">
                <a:latin typeface="Calibri" charset="0"/>
                <a:ea typeface="ＭＳ Ｐゴシック" charset="0"/>
                <a:cs typeface="ＭＳ Ｐゴシック" charset="0"/>
              </a:rPr>
              <a:t>Most (over)used data set, 21,578 docs (each 90 types, 200 </a:t>
            </a:r>
            <a:r>
              <a:rPr lang="en-US" sz="2100" dirty="0" err="1">
                <a:latin typeface="Calibri" charset="0"/>
                <a:ea typeface="ＭＳ Ｐゴシック" charset="0"/>
                <a:cs typeface="ＭＳ Ｐゴシック" charset="0"/>
              </a:rPr>
              <a:t>toknens</a:t>
            </a:r>
            <a:r>
              <a:rPr lang="en-US" sz="2100" dirty="0">
                <a:latin typeface="Calibri" charset="0"/>
                <a:ea typeface="ＭＳ Ｐゴシック" charset="0"/>
                <a:cs typeface="ＭＳ Ｐゴシック" charset="0"/>
              </a:rPr>
              <a:t>)</a:t>
            </a: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a:latin typeface="Calibri" charset="0"/>
                <a:ea typeface="ＭＳ Ｐゴシック" charset="0"/>
              </a:rPr>
              <a:t>Learn 118 binary category distinctions</a:t>
            </a:r>
          </a:p>
          <a:p>
            <a:pPr eaLnBrk="1" hangingPunct="1"/>
            <a:r>
              <a:rPr lang="en-US" sz="2200" dirty="0">
                <a:latin typeface="Calibri" charset="0"/>
                <a:ea typeface="ＭＳ Ｐゴシック" charset="0"/>
                <a:cs typeface="ＭＳ Ｐゴシック" charset="0"/>
              </a:rPr>
              <a:t>Average document (with at least one category) has 1.24 classes</a:t>
            </a:r>
          </a:p>
          <a:p>
            <a:pPr eaLnBrk="1" hangingPunct="1"/>
            <a:r>
              <a:rPr lang="en-US" sz="2200" dirty="0">
                <a:latin typeface="Calibri" charset="0"/>
                <a:ea typeface="ＭＳ Ｐゴシック" charset="0"/>
                <a:cs typeface="ＭＳ Ｐゴシック" charset="0"/>
              </a:rPr>
              <a:t>Only 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5" y="4171951"/>
            <a:ext cx="267846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lstStyle/>
          <a:p>
            <a:pPr eaLnBrk="1" hangingPunct="1"/>
            <a:r>
              <a:rPr lang="en-US" sz="3600" dirty="0">
                <a:latin typeface="Calibri" charset="0"/>
                <a:ea typeface="ＭＳ Ｐゴシック" charset="0"/>
                <a:cs typeface="ＭＳ Ｐゴシック" charset="0"/>
              </a:rPr>
              <a:t>Evaluation: </a:t>
            </a:r>
            <a:br>
              <a:rPr lang="en-US" sz="3600" dirty="0">
                <a:latin typeface="Calibri" charset="0"/>
                <a:ea typeface="ＭＳ Ｐゴシック" charset="0"/>
                <a:cs typeface="ＭＳ Ｐゴシック" charset="0"/>
              </a:rPr>
            </a:br>
            <a:r>
              <a:rPr lang="en-US" sz="3600" dirty="0">
                <a:latin typeface="Calibri" charset="0"/>
                <a:ea typeface="ＭＳ Ｐゴシック" charset="0"/>
                <a:cs typeface="ＭＳ Ｐゴシック" charset="0"/>
              </a:rPr>
              <a:t>Classic 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3867150"/>
            <a:ext cx="3048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3820061"/>
            <a:ext cx="33528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16255538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58</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253788"/>
            <a:ext cx="8748712" cy="390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393017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9550"/>
            <a:ext cx="7467600" cy="742950"/>
          </a:xfrm>
        </p:spPr>
        <p:txBody>
          <a:bodyPr/>
          <a:lstStyle/>
          <a:p>
            <a:r>
              <a:rPr lang="en-US" dirty="0"/>
              <a:t>Confusion matrix c</a:t>
            </a:r>
          </a:p>
        </p:txBody>
      </p:sp>
      <p:sp>
        <p:nvSpPr>
          <p:cNvPr id="3" name="Content Placeholder 2"/>
          <p:cNvSpPr>
            <a:spLocks noGrp="1"/>
          </p:cNvSpPr>
          <p:nvPr>
            <p:ph idx="1"/>
          </p:nvPr>
        </p:nvSpPr>
        <p:spPr>
          <a:xfrm>
            <a:off x="685800" y="1047750"/>
            <a:ext cx="8534400" cy="3333750"/>
          </a:xfrm>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incorrectly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59</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1597575897"/>
              </p:ext>
            </p:extLst>
          </p:nvPr>
        </p:nvGraphicFramePr>
        <p:xfrm>
          <a:off x="838200" y="2334177"/>
          <a:ext cx="7772400" cy="2731007"/>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799">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143001">
                  <a:extLst>
                    <a:ext uri="{9D8B030D-6E8A-4147-A177-3AD203B41FA5}">
                      <a16:colId xmlns:a16="http://schemas.microsoft.com/office/drawing/2014/main" val="20006"/>
                    </a:ext>
                  </a:extLst>
                </a:gridCol>
              </a:tblGrid>
              <a:tr h="370840">
                <a:tc>
                  <a:txBody>
                    <a:bodyPr/>
                    <a:lstStyle/>
                    <a:p>
                      <a:pPr>
                        <a:lnSpc>
                          <a:spcPct val="80000"/>
                        </a:lnSpc>
                      </a:pPr>
                      <a:r>
                        <a:rPr lang="en-US" sz="1700" dirty="0"/>
                        <a:t>Docs in test set</a:t>
                      </a:r>
                    </a:p>
                  </a:txBody>
                  <a:tcPr/>
                </a:tc>
                <a:tc>
                  <a:txBody>
                    <a:bodyPr/>
                    <a:lstStyle/>
                    <a:p>
                      <a:pPr>
                        <a:lnSpc>
                          <a:spcPct val="80000"/>
                        </a:lnSpc>
                      </a:pPr>
                      <a:r>
                        <a:rPr lang="en-US" sz="1700" dirty="0"/>
                        <a:t>Assigned</a:t>
                      </a:r>
                    </a:p>
                    <a:p>
                      <a:pPr>
                        <a:lnSpc>
                          <a:spcPct val="80000"/>
                        </a:lnSpc>
                      </a:pPr>
                      <a:r>
                        <a:rPr lang="en-US" sz="1700" dirty="0"/>
                        <a:t>UK</a:t>
                      </a:r>
                    </a:p>
                  </a:txBody>
                  <a:tcPr/>
                </a:tc>
                <a:tc>
                  <a:txBody>
                    <a:bodyPr/>
                    <a:lstStyle/>
                    <a:p>
                      <a:pPr>
                        <a:lnSpc>
                          <a:spcPct val="80000"/>
                        </a:lnSpc>
                      </a:pPr>
                      <a:r>
                        <a:rPr lang="en-US" sz="1700" dirty="0"/>
                        <a:t>Assigned poultry</a:t>
                      </a:r>
                    </a:p>
                  </a:txBody>
                  <a:tcPr/>
                </a:tc>
                <a:tc>
                  <a:txBody>
                    <a:bodyPr/>
                    <a:lstStyle/>
                    <a:p>
                      <a:pPr>
                        <a:lnSpc>
                          <a:spcPct val="80000"/>
                        </a:lnSpc>
                      </a:pPr>
                      <a:r>
                        <a:rPr lang="en-US" sz="1700" dirty="0"/>
                        <a:t>Assigned </a:t>
                      </a:r>
                      <a:r>
                        <a:rPr lang="en-US" sz="1700" baseline="0" dirty="0"/>
                        <a:t>wheat</a:t>
                      </a:r>
                      <a:endParaRPr lang="en-US" sz="1700" dirty="0"/>
                    </a:p>
                  </a:txBody>
                  <a:tcPr/>
                </a:tc>
                <a:tc>
                  <a:txBody>
                    <a:bodyPr/>
                    <a:lstStyle/>
                    <a:p>
                      <a:pPr>
                        <a:lnSpc>
                          <a:spcPct val="80000"/>
                        </a:lnSpc>
                      </a:pPr>
                      <a:r>
                        <a:rPr lang="en-US" sz="1700" dirty="0"/>
                        <a:t>Assigned coffee</a:t>
                      </a:r>
                    </a:p>
                  </a:txBody>
                  <a:tcPr/>
                </a:tc>
                <a:tc>
                  <a:txBody>
                    <a:bodyPr/>
                    <a:lstStyle/>
                    <a:p>
                      <a:pPr>
                        <a:lnSpc>
                          <a:spcPct val="80000"/>
                        </a:lnSpc>
                      </a:pPr>
                      <a:r>
                        <a:rPr lang="en-US" sz="1700" dirty="0"/>
                        <a:t>Assigned </a:t>
                      </a:r>
                      <a:r>
                        <a:rPr lang="en-US" sz="1700" baseline="0" dirty="0"/>
                        <a:t>interest</a:t>
                      </a:r>
                      <a:endParaRPr lang="en-US" sz="1700" dirty="0"/>
                    </a:p>
                  </a:txBody>
                  <a:tcPr/>
                </a:tc>
                <a:tc>
                  <a:txBody>
                    <a:bodyPr/>
                    <a:lstStyle/>
                    <a:p>
                      <a:pPr>
                        <a:lnSpc>
                          <a:spcPct val="80000"/>
                        </a:lnSpc>
                      </a:pPr>
                      <a:r>
                        <a:rPr lang="en-US" sz="1700" dirty="0"/>
                        <a:t>Assigned trade</a:t>
                      </a:r>
                    </a:p>
                  </a:txBody>
                  <a:tcPr/>
                </a:tc>
                <a:extLst>
                  <a:ext uri="{0D108BD9-81ED-4DB2-BD59-A6C34878D82A}">
                    <a16:rowId xmlns:a16="http://schemas.microsoft.com/office/drawing/2014/main" val="10000"/>
                  </a:ext>
                </a:extLst>
              </a:tr>
              <a:tr h="370840">
                <a:tc>
                  <a:txBody>
                    <a:bodyPr/>
                    <a:lstStyle/>
                    <a:p>
                      <a:pPr>
                        <a:lnSpc>
                          <a:spcPct val="80000"/>
                        </a:lnSpc>
                      </a:pPr>
                      <a:r>
                        <a:rPr lang="en-US" sz="1700" dirty="0"/>
                        <a:t>True UK</a:t>
                      </a:r>
                    </a:p>
                  </a:txBody>
                  <a:tcPr/>
                </a:tc>
                <a:tc>
                  <a:txBody>
                    <a:bodyPr/>
                    <a:lstStyle/>
                    <a:p>
                      <a:pPr>
                        <a:lnSpc>
                          <a:spcPct val="80000"/>
                        </a:lnSpc>
                      </a:pPr>
                      <a:r>
                        <a:rPr lang="en-US" sz="1700" dirty="0"/>
                        <a:t>95</a:t>
                      </a:r>
                    </a:p>
                  </a:txBody>
                  <a:tcPr/>
                </a:tc>
                <a:tc>
                  <a:txBody>
                    <a:bodyPr/>
                    <a:lstStyle/>
                    <a:p>
                      <a:pPr>
                        <a:lnSpc>
                          <a:spcPct val="80000"/>
                        </a:lnSpc>
                      </a:pPr>
                      <a:r>
                        <a:rPr lang="en-US" sz="1700" dirty="0"/>
                        <a:t>1</a:t>
                      </a:r>
                    </a:p>
                  </a:txBody>
                  <a:tcPr/>
                </a:tc>
                <a:tc>
                  <a:txBody>
                    <a:bodyPr/>
                    <a:lstStyle/>
                    <a:p>
                      <a:pPr>
                        <a:lnSpc>
                          <a:spcPct val="80000"/>
                        </a:lnSpc>
                      </a:pPr>
                      <a:r>
                        <a:rPr lang="en-US" sz="1700" dirty="0"/>
                        <a:t>13</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1"/>
                  </a:ext>
                </a:extLst>
              </a:tr>
              <a:tr h="370840">
                <a:tc>
                  <a:txBody>
                    <a:bodyPr/>
                    <a:lstStyle/>
                    <a:p>
                      <a:pPr>
                        <a:lnSpc>
                          <a:spcPct val="80000"/>
                        </a:lnSpc>
                      </a:pPr>
                      <a:r>
                        <a:rPr lang="en-US" sz="1700" dirty="0"/>
                        <a:t>True poultry</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2"/>
                  </a:ext>
                </a:extLst>
              </a:tr>
              <a:tr h="370840">
                <a:tc>
                  <a:txBody>
                    <a:bodyPr/>
                    <a:lstStyle/>
                    <a:p>
                      <a:pPr>
                        <a:lnSpc>
                          <a:spcPct val="80000"/>
                        </a:lnSpc>
                      </a:pPr>
                      <a:r>
                        <a:rPr lang="en-US" sz="1700" dirty="0"/>
                        <a:t>True wheat</a:t>
                      </a:r>
                    </a:p>
                  </a:txBody>
                  <a:tcPr/>
                </a:tc>
                <a:tc>
                  <a:txBody>
                    <a:bodyPr/>
                    <a:lstStyle/>
                    <a:p>
                      <a:pPr>
                        <a:lnSpc>
                          <a:spcPct val="80000"/>
                        </a:lnSpc>
                      </a:pPr>
                      <a:r>
                        <a:rPr lang="en-US" sz="1700" dirty="0"/>
                        <a:t>10</a:t>
                      </a:r>
                    </a:p>
                  </a:txBody>
                  <a:tcPr/>
                </a:tc>
                <a:tc>
                  <a:txBody>
                    <a:bodyPr/>
                    <a:lstStyle/>
                    <a:p>
                      <a:pPr>
                        <a:lnSpc>
                          <a:spcPct val="80000"/>
                        </a:lnSpc>
                      </a:pPr>
                      <a:r>
                        <a:rPr lang="en-US" sz="1700" dirty="0"/>
                        <a:t>90</a:t>
                      </a:r>
                    </a:p>
                  </a:txBody>
                  <a:tcPr/>
                </a:tc>
                <a:tc>
                  <a:txBody>
                    <a:bodyPr/>
                    <a:lstStyle/>
                    <a:p>
                      <a:pPr>
                        <a:lnSpc>
                          <a:spcPct val="80000"/>
                        </a:lnSpc>
                      </a:pPr>
                      <a:r>
                        <a:rPr lang="en-US" sz="1700" dirty="0"/>
                        <a:t>0</a:t>
                      </a:r>
                    </a:p>
                  </a:txBody>
                  <a:tcPr/>
                </a:tc>
                <a:tc>
                  <a:txBody>
                    <a:bodyPr/>
                    <a:lstStyle/>
                    <a:p>
                      <a:pPr>
                        <a:lnSpc>
                          <a:spcPct val="80000"/>
                        </a:lnSpc>
                      </a:pPr>
                      <a:r>
                        <a:rPr lang="en-US" sz="1700" dirty="0"/>
                        <a:t>1</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extLst>
                  <a:ext uri="{0D108BD9-81ED-4DB2-BD59-A6C34878D82A}">
                    <a16:rowId xmlns:a16="http://schemas.microsoft.com/office/drawing/2014/main" val="10003"/>
                  </a:ext>
                </a:extLst>
              </a:tr>
              <a:tr h="370840">
                <a:tc>
                  <a:txBody>
                    <a:bodyPr/>
                    <a:lstStyle/>
                    <a:p>
                      <a:pPr>
                        <a:lnSpc>
                          <a:spcPct val="80000"/>
                        </a:lnSpc>
                      </a:pPr>
                      <a:r>
                        <a:rPr lang="en-US" sz="1700" dirty="0"/>
                        <a:t>True coffee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34</a:t>
                      </a:r>
                    </a:p>
                  </a:txBody>
                  <a:tcPr/>
                </a:tc>
                <a:tc>
                  <a:txBody>
                    <a:bodyPr/>
                    <a:lstStyle/>
                    <a:p>
                      <a:pPr>
                        <a:lnSpc>
                          <a:spcPct val="80000"/>
                        </a:lnSpc>
                      </a:pPr>
                      <a:r>
                        <a:rPr lang="en-US" sz="1700" dirty="0"/>
                        <a:t>3</a:t>
                      </a:r>
                    </a:p>
                  </a:txBody>
                  <a:tcPr/>
                </a:tc>
                <a:tc>
                  <a:txBody>
                    <a:bodyPr/>
                    <a:lstStyle/>
                    <a:p>
                      <a:pPr>
                        <a:lnSpc>
                          <a:spcPct val="80000"/>
                        </a:lnSpc>
                      </a:pPr>
                      <a:r>
                        <a:rPr lang="en-US" sz="1700" dirty="0"/>
                        <a:t>7</a:t>
                      </a:r>
                    </a:p>
                  </a:txBody>
                  <a:tcPr/>
                </a:tc>
                <a:extLst>
                  <a:ext uri="{0D108BD9-81ED-4DB2-BD59-A6C34878D82A}">
                    <a16:rowId xmlns:a16="http://schemas.microsoft.com/office/drawing/2014/main" val="10004"/>
                  </a:ext>
                </a:extLst>
              </a:tr>
              <a:tr h="370840">
                <a:tc>
                  <a:txBody>
                    <a:bodyPr/>
                    <a:lstStyle/>
                    <a:p>
                      <a:pPr>
                        <a:lnSpc>
                          <a:spcPct val="80000"/>
                        </a:lnSpc>
                      </a:pPr>
                      <a:r>
                        <a:rPr lang="en-US" sz="1700" dirty="0"/>
                        <a:t>True interest</a:t>
                      </a:r>
                    </a:p>
                  </a:txBody>
                  <a:tcPr/>
                </a:tc>
                <a:tc>
                  <a:txBody>
                    <a:bodyPr/>
                    <a:lstStyle/>
                    <a:p>
                      <a:pPr>
                        <a:lnSpc>
                          <a:spcPct val="80000"/>
                        </a:lnSpc>
                      </a:pPr>
                      <a:r>
                        <a:rPr lang="en-US" sz="1700" dirty="0"/>
                        <a:t>-</a:t>
                      </a:r>
                    </a:p>
                  </a:txBody>
                  <a:tcPr/>
                </a:tc>
                <a:tc>
                  <a:txBody>
                    <a:bodyPr/>
                    <a:lstStyle/>
                    <a:p>
                      <a:pPr>
                        <a:lnSpc>
                          <a:spcPct val="80000"/>
                        </a:lnSpc>
                      </a:pPr>
                      <a:r>
                        <a:rPr lang="en-US" sz="1700" dirty="0"/>
                        <a:t>1</a:t>
                      </a:r>
                    </a:p>
                  </a:txBody>
                  <a:tcPr/>
                </a:tc>
                <a:tc>
                  <a:txBody>
                    <a:bodyPr/>
                    <a:lstStyle/>
                    <a:p>
                      <a:pPr>
                        <a:lnSpc>
                          <a:spcPct val="80000"/>
                        </a:lnSpc>
                      </a:pPr>
                      <a:r>
                        <a:rPr lang="en-US" sz="1700" dirty="0"/>
                        <a:t>2</a:t>
                      </a:r>
                    </a:p>
                  </a:txBody>
                  <a:tcPr/>
                </a:tc>
                <a:tc>
                  <a:txBody>
                    <a:bodyPr/>
                    <a:lstStyle/>
                    <a:p>
                      <a:pPr>
                        <a:lnSpc>
                          <a:spcPct val="80000"/>
                        </a:lnSpc>
                      </a:pPr>
                      <a:r>
                        <a:rPr lang="en-US" sz="1700" dirty="0"/>
                        <a:t>13</a:t>
                      </a:r>
                    </a:p>
                  </a:txBody>
                  <a:tcPr/>
                </a:tc>
                <a:tc>
                  <a:txBody>
                    <a:bodyPr/>
                    <a:lstStyle/>
                    <a:p>
                      <a:pPr>
                        <a:lnSpc>
                          <a:spcPct val="80000"/>
                        </a:lnSpc>
                      </a:pPr>
                      <a:r>
                        <a:rPr lang="en-US" sz="1700" dirty="0"/>
                        <a:t>26</a:t>
                      </a:r>
                    </a:p>
                  </a:txBody>
                  <a:tcPr/>
                </a:tc>
                <a:tc>
                  <a:txBody>
                    <a:bodyPr/>
                    <a:lstStyle/>
                    <a:p>
                      <a:pPr>
                        <a:lnSpc>
                          <a:spcPct val="80000"/>
                        </a:lnSpc>
                      </a:pPr>
                      <a:r>
                        <a:rPr lang="en-US" sz="1700" dirty="0"/>
                        <a:t>5</a:t>
                      </a:r>
                    </a:p>
                  </a:txBody>
                  <a:tcPr/>
                </a:tc>
                <a:extLst>
                  <a:ext uri="{0D108BD9-81ED-4DB2-BD59-A6C34878D82A}">
                    <a16:rowId xmlns:a16="http://schemas.microsoft.com/office/drawing/2014/main" val="10005"/>
                  </a:ext>
                </a:extLst>
              </a:tr>
              <a:tr h="370840">
                <a:tc>
                  <a:txBody>
                    <a:bodyPr/>
                    <a:lstStyle/>
                    <a:p>
                      <a:pPr>
                        <a:lnSpc>
                          <a:spcPct val="80000"/>
                        </a:lnSpc>
                      </a:pPr>
                      <a:r>
                        <a:rPr lang="en-US" sz="1700" dirty="0"/>
                        <a:t>True trade</a:t>
                      </a:r>
                    </a:p>
                  </a:txBody>
                  <a:tcPr/>
                </a:tc>
                <a:tc>
                  <a:txBody>
                    <a:bodyPr/>
                    <a:lstStyle/>
                    <a:p>
                      <a:pPr>
                        <a:lnSpc>
                          <a:spcPct val="80000"/>
                        </a:lnSpc>
                      </a:pPr>
                      <a:r>
                        <a:rPr lang="en-US" sz="1700" dirty="0"/>
                        <a:t>0</a:t>
                      </a:r>
                    </a:p>
                  </a:txBody>
                  <a:tcPr/>
                </a:tc>
                <a:tc>
                  <a:txBody>
                    <a:bodyPr/>
                    <a:lstStyle/>
                    <a:p>
                      <a:pPr>
                        <a:lnSpc>
                          <a:spcPct val="80000"/>
                        </a:lnSpc>
                      </a:pPr>
                      <a:r>
                        <a:rPr lang="en-US" sz="1700" dirty="0"/>
                        <a:t>0</a:t>
                      </a:r>
                    </a:p>
                  </a:txBody>
                  <a:tcPr/>
                </a:tc>
                <a:tc>
                  <a:txBody>
                    <a:bodyPr/>
                    <a:lstStyle/>
                    <a:p>
                      <a:pPr>
                        <a:lnSpc>
                          <a:spcPct val="80000"/>
                        </a:lnSpc>
                      </a:pPr>
                      <a:r>
                        <a:rPr lang="en-US" sz="1700" dirty="0"/>
                        <a:t>2</a:t>
                      </a:r>
                    </a:p>
                  </a:txBody>
                  <a:tcPr/>
                </a:tc>
                <a:tc>
                  <a:txBody>
                    <a:bodyPr/>
                    <a:lstStyle/>
                    <a:p>
                      <a:pPr>
                        <a:lnSpc>
                          <a:spcPct val="80000"/>
                        </a:lnSpc>
                      </a:pPr>
                      <a:r>
                        <a:rPr lang="en-US" sz="1700" dirty="0"/>
                        <a:t>14</a:t>
                      </a:r>
                    </a:p>
                  </a:txBody>
                  <a:tcPr/>
                </a:tc>
                <a:tc>
                  <a:txBody>
                    <a:bodyPr/>
                    <a:lstStyle/>
                    <a:p>
                      <a:pPr>
                        <a:lnSpc>
                          <a:spcPct val="80000"/>
                        </a:lnSpc>
                      </a:pPr>
                      <a:r>
                        <a:rPr lang="en-US" sz="1700" dirty="0"/>
                        <a:t>5</a:t>
                      </a:r>
                    </a:p>
                  </a:txBody>
                  <a:tcPr/>
                </a:tc>
                <a:tc>
                  <a:txBody>
                    <a:bodyPr/>
                    <a:lstStyle/>
                    <a:p>
                      <a:pPr>
                        <a:lnSpc>
                          <a:spcPct val="80000"/>
                        </a:lnSpc>
                      </a:pPr>
                      <a:r>
                        <a:rPr lang="en-US" sz="1700" dirty="0"/>
                        <a:t>10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390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2571750"/>
            <a:ext cx="1219200" cy="10668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895350"/>
          </a:xfrm>
        </p:spPr>
        <p:txBody>
          <a:bodyPr/>
          <a:lstStyle/>
          <a:p>
            <a:r>
              <a:rPr lang="en-US" dirty="0"/>
              <a:t>What is the subject of this article?</a:t>
            </a:r>
          </a:p>
        </p:txBody>
      </p:sp>
      <p:sp>
        <p:nvSpPr>
          <p:cNvPr id="3" name="Content Placeholder 2"/>
          <p:cNvSpPr>
            <a:spLocks noGrp="1"/>
          </p:cNvSpPr>
          <p:nvPr>
            <p:ph idx="1"/>
          </p:nvPr>
        </p:nvSpPr>
        <p:spPr>
          <a:xfrm>
            <a:off x="4876800" y="1752600"/>
            <a:ext cx="3810000" cy="3333750"/>
          </a:xfrm>
        </p:spPr>
        <p:txBody>
          <a:bodyPr/>
          <a:lstStyle/>
          <a:p>
            <a:r>
              <a:rPr lang="en-US" dirty="0" err="1"/>
              <a:t>Antogonists</a:t>
            </a:r>
            <a:r>
              <a:rPr lang="en-US" dirty="0"/>
              <a:t> and Inhibitors</a:t>
            </a:r>
          </a:p>
          <a:p>
            <a:r>
              <a:rPr lang="en-US" dirty="0"/>
              <a:t>Blood Supply</a:t>
            </a:r>
          </a:p>
          <a:p>
            <a:r>
              <a:rPr lang="en-US" dirty="0"/>
              <a:t>Chemistry</a:t>
            </a:r>
          </a:p>
          <a:p>
            <a:r>
              <a:rPr lang="en-US" dirty="0"/>
              <a:t>Drug Therapy</a:t>
            </a:r>
          </a:p>
          <a:p>
            <a:r>
              <a:rPr lang="en-US" dirty="0"/>
              <a:t>Embryology</a:t>
            </a:r>
          </a:p>
          <a:p>
            <a:r>
              <a:rPr lang="en-US" dirty="0"/>
              <a:t>Epidemiology</a:t>
            </a:r>
          </a:p>
          <a:p>
            <a:r>
              <a:rPr lang="en-US" dirty="0"/>
              <a:t>…</a:t>
            </a:r>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a:p>
        </p:txBody>
      </p:sp>
      <p:sp>
        <p:nvSpPr>
          <p:cNvPr id="6" name="TextBox 5"/>
          <p:cNvSpPr txBox="1"/>
          <p:nvPr/>
        </p:nvSpPr>
        <p:spPr>
          <a:xfrm>
            <a:off x="3945141" y="1276350"/>
            <a:ext cx="5198859" cy="523220"/>
          </a:xfrm>
          <a:prstGeom prst="rect">
            <a:avLst/>
          </a:prstGeom>
          <a:noFill/>
        </p:spPr>
        <p:txBody>
          <a:bodyPr wrap="none" rtlCol="0">
            <a:spAutoFit/>
          </a:bodyPr>
          <a:lstStyle/>
          <a:p>
            <a:r>
              <a:rPr lang="en-US" sz="2800" b="1" dirty="0" err="1">
                <a:latin typeface="+mn-lt"/>
              </a:rPr>
              <a:t>MeSH</a:t>
            </a:r>
            <a:r>
              <a:rPr lang="en-US" sz="2800" b="1" dirty="0">
                <a:latin typeface="+mn-lt"/>
              </a:rPr>
              <a:t> Subject Category Hierarchy</a:t>
            </a:r>
          </a:p>
        </p:txBody>
      </p:sp>
      <p:sp>
        <p:nvSpPr>
          <p:cNvPr id="7" name="TextBox 6"/>
          <p:cNvSpPr txBox="1"/>
          <p:nvPr/>
        </p:nvSpPr>
        <p:spPr>
          <a:xfrm>
            <a:off x="3429001" y="2724150"/>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352550"/>
            <a:ext cx="2133600" cy="646331"/>
          </a:xfrm>
          <a:prstGeom prst="rect">
            <a:avLst/>
          </a:prstGeom>
          <a:noFill/>
        </p:spPr>
        <p:txBody>
          <a:bodyPr wrap="square" rtlCol="0">
            <a:spAutoFit/>
          </a:bodyPr>
          <a:lstStyle/>
          <a:p>
            <a:r>
              <a:rPr lang="en-US" sz="1800" dirty="0">
                <a:latin typeface="Lucida Sans" pitchFamily="-65" charset="0"/>
              </a:rPr>
              <a:t>MEDLINE Article</a:t>
            </a:r>
          </a:p>
          <a:p>
            <a:endParaRPr lang="en-US" sz="1800" dirty="0">
              <a:latin typeface="+mn-lt"/>
            </a:endParaRPr>
          </a:p>
        </p:txBody>
      </p:sp>
      <p:pic>
        <p:nvPicPr>
          <p:cNvPr id="10" name="Picture 9" descr="medlin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09750"/>
            <a:ext cx="2009622" cy="2673350"/>
          </a:xfrm>
          <a:prstGeom prst="rect">
            <a:avLst/>
          </a:prstGeom>
          <a:ln>
            <a:solidFill>
              <a:schemeClr val="tx1"/>
            </a:solidFill>
          </a:ln>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uiExpand="1" build="p"/>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60</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285750"/>
            <a:ext cx="7467600" cy="74295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314450"/>
            <a:ext cx="6324600" cy="3829050"/>
          </a:xfrm>
        </p:spPr>
        <p:txBody>
          <a:bodyPr>
            <a:normAutofit fontScale="850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p>
          <a:p>
            <a:pPr marL="0" indent="0" eaLnBrk="1" hangingPunct="1">
              <a:buNone/>
            </a:pPr>
            <a:r>
              <a:rPr lang="en-US" sz="2800" dirty="0">
                <a:latin typeface="Calibri" charset="0"/>
                <a:ea typeface="ＭＳ Ｐゴシック" charset="0"/>
                <a:cs typeface="ＭＳ Ｐゴシック" charset="0"/>
              </a:rPr>
              <a:t>    Fraction 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p>
          <a:p>
            <a:pPr marL="0" indent="0" eaLnBrk="1" hangingPunct="1">
              <a:buNone/>
            </a:pPr>
            <a:r>
              <a:rPr lang="en-US" sz="26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Fraction 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a:latin typeface="Calibri" charset="0"/>
                <a:ea typeface="ＭＳ Ｐゴシック" charset="0"/>
                <a:cs typeface="ＭＳ Ｐゴシック" charset="0"/>
              </a:rPr>
              <a:t>: (1 - error rate) </a:t>
            </a:r>
            <a:endParaRPr lang="en-US" sz="2800" dirty="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Fraction of docs classified correctly:</a:t>
            </a:r>
          </a:p>
        </p:txBody>
      </p:sp>
      <p:graphicFrame>
        <p:nvGraphicFramePr>
          <p:cNvPr id="48130" name="Object 2"/>
          <p:cNvGraphicFramePr>
            <a:graphicFrameLocks noChangeAspect="1"/>
          </p:cNvGraphicFramePr>
          <p:nvPr>
            <p:extLst>
              <p:ext uri="{D42A27DB-BD31-4B8C-83A1-F6EECF244321}">
                <p14:modId xmlns:p14="http://schemas.microsoft.com/office/powerpoint/2010/main" val="2944944086"/>
              </p:ext>
            </p:extLst>
          </p:nvPr>
        </p:nvGraphicFramePr>
        <p:xfrm>
          <a:off x="7069139" y="3786079"/>
          <a:ext cx="931861" cy="1300271"/>
        </p:xfrm>
        <a:graphic>
          <a:graphicData uri="http://schemas.openxmlformats.org/presentationml/2006/ole">
            <mc:AlternateContent xmlns:mc="http://schemas.openxmlformats.org/markup-compatibility/2006">
              <mc:Choice xmlns:v="urn:schemas-microsoft-com:vml" Requires="v">
                <p:oleObj spid="_x0000_s1097" name="Equation" r:id="rId3" imgW="530280" imgH="749520" progId="Equation.3">
                  <p:embed/>
                </p:oleObj>
              </mc:Choice>
              <mc:Fallback>
                <p:oleObj name="Equation" r:id="rId3" imgW="530280" imgH="749520" progId="Equation.3">
                  <p:embed/>
                  <p:pic>
                    <p:nvPicPr>
                      <p:cNvPr id="0" name="Picture 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9139" y="3786079"/>
                        <a:ext cx="931861" cy="1300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3140319259"/>
              </p:ext>
            </p:extLst>
          </p:nvPr>
        </p:nvGraphicFramePr>
        <p:xfrm>
          <a:off x="7086600" y="2571750"/>
          <a:ext cx="696912" cy="1056609"/>
        </p:xfrm>
        <a:graphic>
          <a:graphicData uri="http://schemas.openxmlformats.org/presentationml/2006/ole">
            <mc:AlternateContent xmlns:mc="http://schemas.openxmlformats.org/markup-compatibility/2006">
              <mc:Choice xmlns:v="urn:schemas-microsoft-com:vml" Requires="v">
                <p:oleObj spid="_x0000_s1098" name="Equation" r:id="rId5" imgW="383760" imgH="585000" progId="Equation.3">
                  <p:embed/>
                </p:oleObj>
              </mc:Choice>
              <mc:Fallback>
                <p:oleObj name="Equation" r:id="rId5" imgW="383760" imgH="585000" progId="Equation.3">
                  <p:embed/>
                  <p:pic>
                    <p:nvPicPr>
                      <p:cNvPr id="0" name="Picture 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2571750"/>
                        <a:ext cx="696912" cy="1056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3219573797"/>
              </p:ext>
            </p:extLst>
          </p:nvPr>
        </p:nvGraphicFramePr>
        <p:xfrm>
          <a:off x="7086600" y="1200150"/>
          <a:ext cx="696912" cy="1091829"/>
        </p:xfrm>
        <a:graphic>
          <a:graphicData uri="http://schemas.openxmlformats.org/presentationml/2006/ole">
            <mc:AlternateContent xmlns:mc="http://schemas.openxmlformats.org/markup-compatibility/2006">
              <mc:Choice xmlns:v="urn:schemas-microsoft-com:vml" Requires="v">
                <p:oleObj spid="_x0000_s1099" name="Equation" r:id="rId7" imgW="365400" imgH="585000" progId="Equation.3">
                  <p:embed/>
                </p:oleObj>
              </mc:Choice>
              <mc:Fallback>
                <p:oleObj name="Equation" r:id="rId7" imgW="365400" imgH="585000" progId="Equation.3">
                  <p:embed/>
                  <p:pic>
                    <p:nvPicPr>
                      <p:cNvPr id="0" name="Picture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1200150"/>
                        <a:ext cx="696912" cy="10918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2831028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61</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a:latin typeface="Calibri" charset="0"/>
                <a:ea typeface="ＭＳ Ｐゴシック" charset="0"/>
                <a:cs typeface="ＭＳ Ｐゴシック" charset="0"/>
              </a:rPr>
              <a:t>If 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p14="http://schemas.microsoft.com/office/powerpoint/2010/main" val="39929667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62</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7" y="285750"/>
            <a:ext cx="7668683" cy="74295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p14="http://schemas.microsoft.com/office/powerpoint/2010/main" val="2173074032"/>
              </p:ext>
            </p:extLst>
          </p:nvPr>
        </p:nvGraphicFramePr>
        <p:xfrm>
          <a:off x="76200" y="1714500"/>
          <a:ext cx="2743200" cy="1363903"/>
        </p:xfrm>
        <a:graphic>
          <a:graphicData uri="http://schemas.openxmlformats.org/drawingml/2006/table">
            <a:tbl>
              <a:tblPr/>
              <a:tblGrid>
                <a:gridCol w="12192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09" name="Group 21"/>
          <p:cNvGraphicFramePr>
            <a:graphicFrameLocks noGrp="1"/>
          </p:cNvGraphicFramePr>
          <p:nvPr>
            <p:ph sz="quarter" idx="2"/>
            <p:extLst>
              <p:ext uri="{D42A27DB-BD31-4B8C-83A1-F6EECF244321}">
                <p14:modId xmlns:p14="http://schemas.microsoft.com/office/powerpoint/2010/main" val="1295538991"/>
              </p:ext>
            </p:extLst>
          </p:nvPr>
        </p:nvGraphicFramePr>
        <p:xfrm>
          <a:off x="2971800" y="1714500"/>
          <a:ext cx="2667000" cy="1363903"/>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36327" name="Group 39"/>
          <p:cNvGraphicFramePr>
            <a:graphicFrameLocks noGrp="1"/>
          </p:cNvGraphicFramePr>
          <p:nvPr>
            <p:ph sz="quarter" idx="3"/>
            <p:extLst>
              <p:ext uri="{D42A27DB-BD31-4B8C-83A1-F6EECF244321}">
                <p14:modId xmlns:p14="http://schemas.microsoft.com/office/powerpoint/2010/main" val="3857356530"/>
              </p:ext>
            </p:extLst>
          </p:nvPr>
        </p:nvGraphicFramePr>
        <p:xfrm>
          <a:off x="5943601" y="1714500"/>
          <a:ext cx="2666998" cy="1363903"/>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234" name="Text Box 57"/>
          <p:cNvSpPr txBox="1">
            <a:spLocks noChangeArrowheads="1"/>
          </p:cNvSpPr>
          <p:nvPr/>
        </p:nvSpPr>
        <p:spPr bwMode="auto">
          <a:xfrm>
            <a:off x="6858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228725"/>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228726"/>
            <a:ext cx="2667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67479"/>
            <a:ext cx="108555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3257550"/>
            <a:ext cx="85344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r>
              <a:rPr lang="en-US" sz="2400" dirty="0" err="1">
                <a:latin typeface="Calibri" charset="0"/>
                <a:ea typeface="ＭＳ Ｐゴシック" charset="0"/>
              </a:rPr>
              <a:t>Macroaveraged</a:t>
            </a:r>
            <a:r>
              <a:rPr lang="en-US" sz="2400" dirty="0">
                <a:latin typeface="Calibri" charset="0"/>
                <a:ea typeface="ＭＳ Ｐゴシック" charset="0"/>
              </a:rPr>
              <a:t> 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p14="http://schemas.microsoft.com/office/powerpoint/2010/main" val="20612044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09550"/>
            <a:ext cx="7772400" cy="742950"/>
          </a:xfrm>
        </p:spPr>
        <p:txBody>
          <a:bodyPr/>
          <a:lstStyle/>
          <a:p>
            <a:r>
              <a:rPr lang="en-US" dirty="0"/>
              <a:t>Development Test Sets and Cross-validation</a:t>
            </a:r>
          </a:p>
        </p:txBody>
      </p:sp>
      <p:sp>
        <p:nvSpPr>
          <p:cNvPr id="63491" name="Rectangle 3"/>
          <p:cNvSpPr>
            <a:spLocks noGrp="1" noChangeArrowheads="1"/>
          </p:cNvSpPr>
          <p:nvPr>
            <p:ph sz="quarter" idx="1"/>
          </p:nvPr>
        </p:nvSpPr>
        <p:spPr>
          <a:xfrm>
            <a:off x="228600" y="1352550"/>
            <a:ext cx="7239000" cy="3790950"/>
          </a:xfrm>
        </p:spPr>
        <p:txBody>
          <a:bodyPr/>
          <a:lstStyle/>
          <a:p>
            <a:pPr>
              <a:lnSpc>
                <a:spcPct val="90000"/>
              </a:lnSpc>
            </a:pPr>
            <a:endParaRPr lang="en-US" sz="2400" i="1" dirty="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r>
              <a:rPr lang="en-US" sz="2400" dirty="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performance</a:t>
            </a:r>
            <a:endParaRPr lang="en-US" sz="2400" dirty="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a:latin typeface="Calibri" charset="0"/>
              </a:rPr>
              <a:t>Handle sampling errors from different datasets</a:t>
            </a:r>
          </a:p>
          <a:p>
            <a:pPr lvl="1">
              <a:lnSpc>
                <a:spcPct val="90000"/>
              </a:lnSpc>
            </a:pPr>
            <a:r>
              <a:rPr lang="en-US" dirty="0">
                <a:latin typeface="Calibri" charset="0"/>
              </a:rPr>
              <a:t>Pool results over each split</a:t>
            </a:r>
          </a:p>
          <a:p>
            <a:pPr lvl="1">
              <a:lnSpc>
                <a:spcPct val="90000"/>
              </a:lnSpc>
            </a:pPr>
            <a:r>
              <a:rPr lang="en-US" dirty="0">
                <a:latin typeface="Calibri" charset="0"/>
              </a:rPr>
              <a:t>Compute pooled </a:t>
            </a:r>
            <a:r>
              <a:rPr lang="en-US" dirty="0" err="1">
                <a:latin typeface="Calibri" charset="0"/>
              </a:rPr>
              <a:t>dev</a:t>
            </a:r>
            <a:r>
              <a:rPr lang="en-US" dirty="0">
                <a:latin typeface="Calibri" charset="0"/>
              </a:rPr>
              <a:t> set performance</a:t>
            </a:r>
          </a:p>
        </p:txBody>
      </p:sp>
      <p:sp>
        <p:nvSpPr>
          <p:cNvPr id="2" name="Rectangle 1"/>
          <p:cNvSpPr/>
          <p:nvPr/>
        </p:nvSpPr>
        <p:spPr bwMode="auto">
          <a:xfrm>
            <a:off x="457200" y="1428750"/>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5" name="Rectangle 4"/>
          <p:cNvSpPr/>
          <p:nvPr/>
        </p:nvSpPr>
        <p:spPr bwMode="auto">
          <a:xfrm>
            <a:off x="3048000" y="1428750"/>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a:ln>
                  <a:noFill/>
                </a:ln>
                <a:solidFill>
                  <a:schemeClr val="tx1"/>
                </a:solidFill>
                <a:effectLst/>
                <a:latin typeface="Calibri"/>
                <a:cs typeface="Calibri"/>
              </a:rPr>
              <a:t>Test</a:t>
            </a:r>
            <a:r>
              <a:rPr kumimoji="0" lang="en-US" sz="2000" b="0" i="0" u="none" strike="noStrike" cap="none" normalizeH="0" dirty="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428750"/>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sp>
        <p:nvSpPr>
          <p:cNvPr id="19" name="Rectangle 18"/>
          <p:cNvSpPr/>
          <p:nvPr/>
        </p:nvSpPr>
        <p:spPr bwMode="auto">
          <a:xfrm>
            <a:off x="7162800" y="4629150"/>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Test Set</a:t>
            </a:r>
          </a:p>
        </p:txBody>
      </p:sp>
      <p:grpSp>
        <p:nvGrpSpPr>
          <p:cNvPr id="3" name="Group 2"/>
          <p:cNvGrpSpPr/>
          <p:nvPr/>
        </p:nvGrpSpPr>
        <p:grpSpPr>
          <a:xfrm>
            <a:off x="6151418" y="2647950"/>
            <a:ext cx="2916382" cy="17526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                         Training Set</a:t>
              </a: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libri"/>
                  <a:cs typeface="Calibri"/>
                </a:rPr>
                <a:t>Training Set</a:t>
              </a: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Calibri"/>
                  <a:cs typeface="Calibri"/>
                </a:rPr>
                <a:t>Dev</a:t>
              </a:r>
              <a:r>
                <a:rPr lang="en-US" sz="2000" dirty="0">
                  <a:latin typeface="Calibri"/>
                  <a:cs typeface="Calibri"/>
                </a:rPr>
                <a:t> 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Evaluation</a:t>
            </a:r>
          </a:p>
        </p:txBody>
      </p:sp>
    </p:spTree>
    <p:extLst>
      <p:ext uri="{BB962C8B-B14F-4D97-AF65-F5344CB8AC3E}">
        <p14:creationId xmlns:p14="http://schemas.microsoft.com/office/powerpoint/2010/main" val="192803162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18100865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66</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I’m building a text classifier for real, now!</a:t>
            </a:r>
          </a:p>
          <a:p>
            <a:pPr eaLnBrk="1" hangingPunct="1"/>
            <a:r>
              <a:rPr lang="en-US" dirty="0">
                <a:latin typeface="Calibri" charset="0"/>
                <a:ea typeface="ＭＳ Ｐゴシック" charset="0"/>
                <a:cs typeface="ＭＳ Ｐゴシック" charset="0"/>
              </a:rPr>
              <a:t>What should I do?</a:t>
            </a:r>
          </a:p>
        </p:txBody>
      </p:sp>
      <p:sp>
        <p:nvSpPr>
          <p:cNvPr id="56325"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329263115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67</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No training data?</a:t>
            </a:r>
            <a:br>
              <a:rPr lang="en-US" dirty="0">
                <a:latin typeface="Calibri (Headings)"/>
                <a:ea typeface="ＭＳ Ｐゴシック" charset="0"/>
                <a:cs typeface="Calibri (Headings)"/>
              </a:rPr>
            </a:br>
            <a:r>
              <a:rPr lang="en-US" dirty="0">
                <a:latin typeface="Calibri (Headings)"/>
                <a:ea typeface="ＭＳ Ｐゴシック" charset="0"/>
                <a:cs typeface="Calibri (Headings)"/>
              </a:rPr>
              <a:t>Manually 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a:solidFill>
                  <a:srgbClr val="008000"/>
                </a:solidFill>
                <a:latin typeface="Calibri" charset="0"/>
                <a:ea typeface="ＭＳ Ｐゴシック" charset="0"/>
              </a:rPr>
              <a:t>If (wheat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grain</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Need careful crafting </a:t>
            </a:r>
          </a:p>
          <a:p>
            <a:pPr lvl="1">
              <a:lnSpc>
                <a:spcPct val="90000"/>
              </a:lnSpc>
            </a:pPr>
            <a:r>
              <a:rPr lang="en-US" sz="2400" dirty="0">
                <a:latin typeface="Calibri" charset="0"/>
                <a:ea typeface="ＭＳ Ｐゴシック" charset="0"/>
                <a:cs typeface="ＭＳ Ｐゴシック" charset="0"/>
              </a:rPr>
              <a:t>Human tuning on development data</a:t>
            </a:r>
          </a:p>
          <a:p>
            <a:pPr lvl="1">
              <a:lnSpc>
                <a:spcPct val="90000"/>
              </a:lnSpc>
            </a:pPr>
            <a:r>
              <a:rPr lang="en-US" sz="2400" dirty="0">
                <a:latin typeface="Calibri" charset="0"/>
                <a:ea typeface="ＭＳ Ｐゴシック" charset="0"/>
                <a:cs typeface="ＭＳ Ｐゴシック" charset="0"/>
              </a:rPr>
              <a:t>Time-consuming: 2 days per class</a:t>
            </a:r>
            <a:endParaRPr lang="en-US" dirty="0">
              <a:latin typeface="Calibri" charset="0"/>
              <a:ea typeface="ＭＳ Ｐゴシック" charset="0"/>
              <a:cs typeface="ＭＳ Ｐゴシック" charset="0"/>
            </a:endParaRPr>
          </a:p>
          <a:p>
            <a:pPr lvl="1">
              <a:lnSpc>
                <a:spcPct val="90000"/>
              </a:lnSpc>
            </a:pPr>
            <a:endParaRPr lang="en-US" sz="1600" dirty="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89203975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68</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352550"/>
            <a:ext cx="8686800" cy="3333750"/>
          </a:xfrm>
        </p:spPr>
        <p:txBody>
          <a:bodyPr/>
          <a:lstStyle/>
          <a:p>
            <a:pPr eaLnBrk="1" hangingPunct="1">
              <a:lnSpc>
                <a:spcPct val="90000"/>
              </a:lnSpc>
            </a:pPr>
            <a:r>
              <a:rPr lang="en-US" sz="2800" dirty="0">
                <a:latin typeface="Calibri" charset="0"/>
                <a:ea typeface="ＭＳ Ｐゴシック" charset="0"/>
                <a:cs typeface="ＭＳ Ｐゴシック" charset="0"/>
              </a:rPr>
              <a:t>Use Na</a:t>
            </a:r>
            <a:r>
              <a:rPr lang="fr-FR" sz="2800" dirty="0" err="1">
                <a:latin typeface="Calibri" charset="0"/>
                <a:ea typeface="ＭＳ Ｐゴシック" charset="0"/>
                <a:cs typeface="ＭＳ Ｐゴシック" charset="0"/>
              </a:rPr>
              <a:t>ï</a:t>
            </a:r>
            <a:r>
              <a:rPr lang="en-US" sz="2800" dirty="0" err="1">
                <a:latin typeface="Calibri" charset="0"/>
                <a:ea typeface="ＭＳ Ｐゴシック" charset="0"/>
                <a:cs typeface="ＭＳ Ｐゴシック" charset="0"/>
              </a:rPr>
              <a:t>ve</a:t>
            </a:r>
            <a:r>
              <a:rPr lang="en-US" sz="2800" dirty="0">
                <a:latin typeface="Calibri" charset="0"/>
                <a:ea typeface="ＭＳ Ｐゴシック" charset="0"/>
                <a:cs typeface="ＭＳ Ｐゴシック" charset="0"/>
              </a:rPr>
              <a:t> Bayes</a:t>
            </a:r>
          </a:p>
          <a:p>
            <a:pPr lvl="1" eaLnBrk="1" hangingPunct="1">
              <a:lnSpc>
                <a:spcPct val="90000"/>
              </a:lnSpc>
            </a:pPr>
            <a:r>
              <a:rPr lang="en-US" sz="2400" dirty="0">
                <a:latin typeface="Calibri" charset="0"/>
                <a:ea typeface="ＭＳ Ｐゴシック" charset="0"/>
              </a:rPr>
              <a:t>Naïve Bayes is a “high-bias” algorithm </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a:latin typeface="Calibri" charset="0"/>
                <a:ea typeface="ＭＳ Ｐゴシック" charset="0"/>
                <a:cs typeface="ＭＳ Ｐゴシック" charset="0"/>
              </a:rPr>
              <a:t>Get more labeled data </a:t>
            </a:r>
          </a:p>
          <a:p>
            <a:pPr lvl="1">
              <a:lnSpc>
                <a:spcPct val="90000"/>
              </a:lnSpc>
            </a:pPr>
            <a:r>
              <a:rPr lang="en-US" sz="2400" dirty="0">
                <a:latin typeface="Calibri" charset="0"/>
                <a:ea typeface="ＭＳ Ｐゴシック" charset="0"/>
              </a:rPr>
              <a:t>Find clever ways to get humans to label data for 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p>
        </p:txBody>
      </p:sp>
      <p:sp>
        <p:nvSpPr>
          <p:cNvPr id="5837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69</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Perfect for all the clever classifiers</a:t>
            </a:r>
          </a:p>
          <a:p>
            <a:pPr lvl="1"/>
            <a:r>
              <a:rPr lang="en-US" sz="2400" dirty="0">
                <a:latin typeface="Calibri" charset="0"/>
                <a:ea typeface="ＭＳ Ｐゴシック" charset="0"/>
                <a:cs typeface="ＭＳ Ｐゴシック" charset="0"/>
              </a:rPr>
              <a:t>SVM</a:t>
            </a:r>
          </a:p>
          <a:p>
            <a:pPr lvl="1"/>
            <a:r>
              <a:rPr lang="en-US" sz="2400" dirty="0">
                <a:latin typeface="Calibri" charset="0"/>
                <a:ea typeface="ＭＳ Ｐゴシック" charset="0"/>
                <a:cs typeface="ＭＳ Ｐゴシック" charset="0"/>
              </a:rPr>
              <a:t>Regularized Logistic Regression</a:t>
            </a:r>
          </a:p>
          <a:p>
            <a:r>
              <a:rPr lang="en-US" sz="2800" dirty="0">
                <a:latin typeface="Calibri" charset="0"/>
                <a:ea typeface="ＭＳ Ｐゴシック" charset="0"/>
                <a:cs typeface="ＭＳ Ｐゴシック" charset="0"/>
              </a:rPr>
              <a:t>You can even use user-interpretable decision trees</a:t>
            </a:r>
          </a:p>
          <a:p>
            <a:pPr lvl="1" eaLnBrk="1" hangingPunct="1"/>
            <a:r>
              <a:rPr lang="en-US" sz="2400" dirty="0">
                <a:latin typeface="Calibri" charset="0"/>
                <a:ea typeface="ＭＳ Ｐゴシック" charset="0"/>
              </a:rPr>
              <a:t>Users like to hack</a:t>
            </a:r>
          </a:p>
          <a:p>
            <a:pPr lvl="1" eaLnBrk="1" hangingPunct="1"/>
            <a:r>
              <a:rPr lang="en-US" sz="2400" dirty="0">
                <a:latin typeface="Calibri" charset="0"/>
                <a:ea typeface="ＭＳ Ｐゴシック" charset="0"/>
              </a:rPr>
              <a:t>Management likes quick fixes</a:t>
            </a:r>
          </a:p>
        </p:txBody>
      </p:sp>
      <p:sp>
        <p:nvSpPr>
          <p:cNvPr id="59397"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428750"/>
            <a:ext cx="7467600" cy="371475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70</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a:latin typeface="Calibri" charset="0"/>
                <a:ea typeface="ＭＳ Ｐゴシック" charset="0"/>
                <a:cs typeface="ＭＳ Ｐゴシック" charset="0"/>
              </a:rPr>
              <a:t>Can achieve high accuracy!</a:t>
            </a:r>
          </a:p>
          <a:p>
            <a:r>
              <a:rPr lang="en-US" sz="2800" dirty="0">
                <a:latin typeface="Calibri" charset="0"/>
                <a:ea typeface="ＭＳ Ｐゴシック" charset="0"/>
                <a:cs typeface="ＭＳ Ｐゴシック" charset="0"/>
              </a:rPr>
              <a:t>At a cost:</a:t>
            </a:r>
          </a:p>
          <a:p>
            <a:pPr lvl="1"/>
            <a:r>
              <a:rPr lang="en-US" sz="2400" dirty="0">
                <a:latin typeface="Calibri" charset="0"/>
                <a:ea typeface="ＭＳ Ｐゴシック" charset="0"/>
                <a:cs typeface="ＭＳ Ｐゴシック" charset="0"/>
              </a:rPr>
              <a:t>SVMs (train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can be too slow</a:t>
            </a:r>
          </a:p>
          <a:p>
            <a:pPr lvl="1"/>
            <a:r>
              <a:rPr lang="en-US" sz="2400" dirty="0">
                <a:latin typeface="Calibri" charset="0"/>
                <a:ea typeface="ＭＳ Ｐゴシック" charset="0"/>
                <a:cs typeface="ＭＳ Ｐゴシック" charset="0"/>
              </a:rPr>
              <a:t>Regularized logistic regression can be somewhat better</a:t>
            </a:r>
          </a:p>
          <a:p>
            <a:pPr eaLnBrk="1" hangingPunct="1"/>
            <a:r>
              <a:rPr lang="en-US" sz="2800" dirty="0">
                <a:latin typeface="Calibri" charset="0"/>
                <a:ea typeface="ＭＳ Ｐゴシック" charset="0"/>
                <a:cs typeface="ＭＳ Ｐゴシック" charset="0"/>
              </a:rPr>
              <a:t>So Naïve Bayes can come back into its own again!</a:t>
            </a:r>
          </a:p>
        </p:txBody>
      </p:sp>
      <p:sp>
        <p:nvSpPr>
          <p:cNvPr id="60421"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71</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1524000" y="23525"/>
            <a:ext cx="7440324" cy="74295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1733550"/>
            <a:ext cx="4495800" cy="3200400"/>
          </a:xfrm>
        </p:spPr>
        <p:txBody>
          <a:bodyPr/>
          <a:lstStyle/>
          <a:p>
            <a:pPr eaLnBrk="1" hangingPunct="1"/>
            <a:r>
              <a:rPr lang="en-US" sz="2800" dirty="0">
                <a:latin typeface="Calibri" charset="0"/>
                <a:ea typeface="ＭＳ Ｐゴシック" charset="0"/>
                <a:cs typeface="ＭＳ Ｐゴシック" charset="0"/>
              </a:rPr>
              <a:t>With enough data</a:t>
            </a:r>
          </a:p>
          <a:p>
            <a:pPr lvl="1"/>
            <a:r>
              <a:rPr lang="en-US" sz="2400" dirty="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a14="http://schemas.microsoft.com/office/drawing/2010/main" val="0"/>
              </a:ext>
            </a:extLst>
          </a:blip>
          <a:srcRect t="308" b="308"/>
          <a:stretch>
            <a:fillRect/>
          </a:stretch>
        </p:blipFill>
        <p:spPr>
          <a:xfrm>
            <a:off x="4572000" y="825246"/>
            <a:ext cx="4191000" cy="4023360"/>
          </a:xfrm>
        </p:spPr>
      </p:pic>
      <p:sp>
        <p:nvSpPr>
          <p:cNvPr id="4" name="TextBox 3"/>
          <p:cNvSpPr txBox="1"/>
          <p:nvPr/>
        </p:nvSpPr>
        <p:spPr>
          <a:xfrm>
            <a:off x="5105400" y="4793218"/>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spelling correction</a:t>
            </a:r>
          </a:p>
        </p:txBody>
      </p:sp>
    </p:spTree>
    <p:extLst>
      <p:ext uri="{BB962C8B-B14F-4D97-AF65-F5344CB8AC3E}">
        <p14:creationId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85750"/>
            <a:ext cx="7391400" cy="742950"/>
          </a:xfrm>
        </p:spPr>
        <p:txBody>
          <a:bodyPr/>
          <a:lstStyle/>
          <a:p>
            <a:r>
              <a:rPr lang="en-US" dirty="0"/>
              <a:t>Real-world systems generally combine:</a:t>
            </a:r>
          </a:p>
        </p:txBody>
      </p:sp>
      <p:sp>
        <p:nvSpPr>
          <p:cNvPr id="3" name="Text Placeholder 2"/>
          <p:cNvSpPr>
            <a:spLocks noGrp="1"/>
          </p:cNvSpPr>
          <p:nvPr>
            <p:ph type="body" sz="half" idx="1"/>
          </p:nvPr>
        </p:nvSpPr>
        <p:spPr>
          <a:xfrm>
            <a:off x="685800" y="1314450"/>
            <a:ext cx="8001000" cy="3390900"/>
          </a:xfrm>
        </p:spPr>
        <p:txBody>
          <a:bodyPr/>
          <a:lstStyle/>
          <a:p>
            <a:pPr marL="342900" lvl="2" indent="-342900"/>
            <a:r>
              <a:rPr lang="en-US" sz="2800" dirty="0">
                <a:latin typeface="Calibri" charset="0"/>
                <a:ea typeface="ＭＳ Ｐゴシック" charset="0"/>
              </a:rPr>
              <a:t>Automatic classification </a:t>
            </a:r>
          </a:p>
          <a:p>
            <a:pPr marL="342900" lvl="2" indent="-342900"/>
            <a:r>
              <a:rPr lang="en-US" sz="2800" dirty="0">
                <a:latin typeface="Calibri" charset="0"/>
                <a:ea typeface="ＭＳ Ｐゴシック" charset="0"/>
              </a:rPr>
              <a:t>Manual review of uncertain/difficult/"new” 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72</a:t>
            </a:fld>
            <a:endParaRPr lang="en-US"/>
          </a:p>
        </p:txBody>
      </p:sp>
    </p:spTree>
    <p:extLst>
      <p:ext uri="{BB962C8B-B14F-4D97-AF65-F5344CB8AC3E}">
        <p14:creationId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a:t>Underflow Prevention: log space</a:t>
            </a:r>
          </a:p>
        </p:txBody>
      </p:sp>
      <p:sp>
        <p:nvSpPr>
          <p:cNvPr id="54276" name="Rectangle 3"/>
          <p:cNvSpPr>
            <a:spLocks noGrp="1" noChangeArrowheads="1"/>
          </p:cNvSpPr>
          <p:nvPr>
            <p:ph sz="quarter" idx="1"/>
          </p:nvPr>
        </p:nvSpPr>
        <p:spPr/>
        <p:txBody>
          <a:bodyPr/>
          <a:lstStyle/>
          <a:p>
            <a:r>
              <a:rPr lang="en-US" sz="2000" dirty="0">
                <a:latin typeface="Calibri" charset="0"/>
              </a:rPr>
              <a:t>Multiplying lots of probabilities can result in floating-point underflow.</a:t>
            </a:r>
          </a:p>
          <a:p>
            <a:r>
              <a:rPr lang="en-US" sz="2000" dirty="0">
                <a:latin typeface="Calibri" charset="0"/>
              </a:rPr>
              <a:t>Since log(</a:t>
            </a:r>
            <a:r>
              <a:rPr lang="en-US" sz="2000" i="1" dirty="0" err="1">
                <a:latin typeface="Calibri" charset="0"/>
              </a:rPr>
              <a:t>xy</a:t>
            </a:r>
            <a:r>
              <a:rPr lang="en-US" sz="2000" dirty="0">
                <a:latin typeface="Calibri" charset="0"/>
              </a:rPr>
              <a:t>) = log(</a:t>
            </a:r>
            <a:r>
              <a:rPr lang="en-US" sz="2000" i="1" dirty="0">
                <a:latin typeface="Calibri" charset="0"/>
              </a:rPr>
              <a:t>x</a:t>
            </a:r>
            <a:r>
              <a:rPr lang="en-US" sz="2000" dirty="0">
                <a:latin typeface="Calibri" charset="0"/>
              </a:rPr>
              <a:t>) + log(</a:t>
            </a:r>
            <a:r>
              <a:rPr lang="en-US" sz="2000" i="1" dirty="0">
                <a:latin typeface="Calibri" charset="0"/>
              </a:rPr>
              <a:t>y</a:t>
            </a:r>
            <a:r>
              <a:rPr lang="en-US" sz="2000" dirty="0">
                <a:latin typeface="Calibri" charset="0"/>
              </a:rPr>
              <a:t>)</a:t>
            </a:r>
          </a:p>
          <a:p>
            <a:pPr lvl="1"/>
            <a:r>
              <a:rPr lang="en-US" sz="1800" dirty="0">
                <a:latin typeface="Calibri" charset="0"/>
              </a:rPr>
              <a:t>Better to sum logs of probabilities instead of multiplying probabilities.</a:t>
            </a:r>
          </a:p>
          <a:p>
            <a:r>
              <a:rPr lang="en-US" sz="2000" dirty="0">
                <a:latin typeface="Calibri" charset="0"/>
              </a:rPr>
              <a:t>Class with highest un-normalized log probability score is still most probable.</a:t>
            </a:r>
          </a:p>
          <a:p>
            <a:endParaRPr lang="en-US" sz="2000" dirty="0">
              <a:latin typeface="Calibri" charset="0"/>
            </a:endParaRPr>
          </a:p>
          <a:p>
            <a:endParaRPr lang="en-US" sz="2000" dirty="0">
              <a:latin typeface="Calibri" charset="0"/>
            </a:endParaRPr>
          </a:p>
          <a:p>
            <a:endParaRPr lang="en-US" sz="2000" dirty="0">
              <a:latin typeface="Calibri" charset="0"/>
            </a:endParaRPr>
          </a:p>
          <a:p>
            <a:r>
              <a:rPr lang="en-US" sz="2000" dirty="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p14="http://schemas.microsoft.com/office/powerpoint/2010/main" val="4063993659"/>
              </p:ext>
            </p:extLst>
          </p:nvPr>
        </p:nvGraphicFramePr>
        <p:xfrm>
          <a:off x="1219200" y="2952750"/>
          <a:ext cx="6354318" cy="929169"/>
        </p:xfrm>
        <a:graphic>
          <a:graphicData uri="http://schemas.openxmlformats.org/presentationml/2006/ole">
            <mc:AlternateContent xmlns:mc="http://schemas.openxmlformats.org/markup-compatibility/2006">
              <mc:Choice xmlns:v="urn:schemas-microsoft-com:vml" Requires="v">
                <p:oleObj spid="_x0000_s55309" name="Equation" r:id="rId3" imgW="2678760" imgH="383760" progId="Equation.3">
                  <p:embed/>
                </p:oleObj>
              </mc:Choice>
              <mc:Fallback>
                <p:oleObj name="Equation" r:id="rId3" imgW="2678760" imgH="38376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52750"/>
                        <a:ext cx="6354318" cy="929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1770503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74</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361950"/>
            <a:ext cx="7467600" cy="742950"/>
          </a:xfrm>
        </p:spPr>
        <p:txBody>
          <a:bodyPr/>
          <a:lstStyle/>
          <a:p>
            <a:pPr eaLnBrk="1" hangingPunct="1"/>
            <a:r>
              <a:rPr lang="en-US" dirty="0">
                <a:latin typeface="Calibri (Headings)"/>
                <a:ea typeface="ＭＳ Ｐゴシック" charset="0"/>
                <a:cs typeface="Calibri (Headings)"/>
              </a:rPr>
              <a:t>How to tweak performance</a:t>
            </a:r>
          </a:p>
        </p:txBody>
      </p:sp>
      <p:sp>
        <p:nvSpPr>
          <p:cNvPr id="63492" name="Rectangle 3"/>
          <p:cNvSpPr>
            <a:spLocks noGrp="1" noChangeArrowheads="1"/>
          </p:cNvSpPr>
          <p:nvPr>
            <p:ph type="body" idx="1"/>
          </p:nvPr>
        </p:nvSpPr>
        <p:spPr>
          <a:xfrm>
            <a:off x="304800" y="1352550"/>
            <a:ext cx="8534400" cy="3581400"/>
          </a:xfrm>
        </p:spPr>
        <p:txBody>
          <a:bodyPr/>
          <a:lstStyle/>
          <a:p>
            <a:pPr marL="342900" lvl="2" indent="-342900"/>
            <a:r>
              <a:rPr lang="en-US" sz="2400" dirty="0">
                <a:latin typeface="Calibri" charset="0"/>
                <a:ea typeface="ＭＳ Ｐゴシック" charset="0"/>
                <a:cs typeface="ＭＳ Ｐゴシック" charset="0"/>
              </a:rPr>
              <a:t>Domain-specific features and weights: </a:t>
            </a:r>
            <a:r>
              <a:rPr lang="en-US" sz="2400" i="1" dirty="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real performance</a:t>
            </a:r>
          </a:p>
          <a:p>
            <a:pPr marL="342900" lvl="2" indent="-342900"/>
            <a:r>
              <a:rPr lang="en-US" sz="2400" dirty="0">
                <a:latin typeface="Calibri" charset="0"/>
                <a:ea typeface="ＭＳ Ｐゴシック" charset="0"/>
                <a:cs typeface="ＭＳ Ｐゴシック" charset="0"/>
              </a:rPr>
              <a:t>Sometimes need to collapse terms:</a:t>
            </a:r>
          </a:p>
          <a:p>
            <a:pPr lvl="1" eaLnBrk="1" hangingPunct="1"/>
            <a:r>
              <a:rPr lang="en-US" dirty="0">
                <a:latin typeface="Calibri" charset="0"/>
                <a:ea typeface="ＭＳ Ｐゴシック" charset="0"/>
              </a:rPr>
              <a:t>Part numbers, chemical formulas, …</a:t>
            </a:r>
            <a:endParaRPr lang="en-US" dirty="0">
              <a:latin typeface="Calibri" charset="0"/>
              <a:ea typeface="ＭＳ Ｐゴシック" charset="0"/>
              <a:cs typeface="ＭＳ Ｐゴシック" charset="0"/>
            </a:endParaRPr>
          </a:p>
          <a:p>
            <a:pPr lvl="1"/>
            <a:r>
              <a:rPr lang="en-US" dirty="0">
                <a:latin typeface="Calibri" charset="0"/>
                <a:ea typeface="ＭＳ Ｐゴシック" charset="0"/>
                <a:cs typeface="ＭＳ Ｐゴシック" charset="0"/>
              </a:rPr>
              <a:t>But stemming generally doesn’t help</a:t>
            </a:r>
          </a:p>
          <a:p>
            <a:r>
              <a:rPr lang="en-US" dirty="0" err="1">
                <a:latin typeface="Calibri" charset="0"/>
                <a:ea typeface="ＭＳ Ｐゴシック" charset="0"/>
                <a:cs typeface="ＭＳ Ｐゴシック" charset="0"/>
              </a:rPr>
              <a:t>Upweighting</a:t>
            </a:r>
            <a:r>
              <a:rPr lang="en-US" dirty="0">
                <a:latin typeface="Calibri" charset="0"/>
                <a:ea typeface="ＭＳ Ｐゴシック" charset="0"/>
                <a:cs typeface="ＭＳ Ｐゴシック" charset="0"/>
              </a:rPr>
              <a:t>: Counting 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1" y="-67479"/>
            <a:ext cx="129324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33350"/>
            <a:ext cx="4800600" cy="1905000"/>
          </a:xfrm>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Text Classification: Practical Issues</a:t>
            </a:r>
          </a:p>
        </p:txBody>
      </p:sp>
    </p:spTree>
    <p:extLst>
      <p:ext uri="{BB962C8B-B14F-4D97-AF65-F5344CB8AC3E}">
        <p14:creationId xmlns:p14="http://schemas.microsoft.com/office/powerpoint/2010/main" val="23974229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t>
            </a:r>
            <a:r>
              <a:rPr lang="en-US" dirty="0" err="1">
                <a:latin typeface="Calibri" charset="0"/>
              </a:rPr>
              <a:t>AND“have</a:t>
            </a:r>
            <a:r>
              <a:rPr lang="en-US" dirty="0">
                <a:latin typeface="Calibri" charset="0"/>
              </a:rPr>
              <a:t>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NLP-jurafsky">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NLP-jurafsky.potx</Template>
  <TotalTime>11757</TotalTime>
  <Words>3703</Words>
  <Application>Microsoft Macintosh PowerPoint</Application>
  <PresentationFormat>On-screen Show (16:9)</PresentationFormat>
  <Paragraphs>713</Paragraphs>
  <Slides>75</Slides>
  <Notes>26</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9" baseType="lpstr">
      <vt:lpstr>Arial</vt:lpstr>
      <vt:lpstr>Calibri</vt:lpstr>
      <vt:lpstr>Calibri (Headings)</vt:lpstr>
      <vt:lpstr>Courier</vt:lpstr>
      <vt:lpstr>Lucida Grande</vt:lpstr>
      <vt:lpstr>Lucida Sans</vt:lpstr>
      <vt:lpstr>Palatino</vt:lpstr>
      <vt:lpstr>Symbol</vt:lpstr>
      <vt:lpstr>Tahoma</vt:lpstr>
      <vt:lpstr>Times</vt:lpstr>
      <vt:lpstr>Times New Roman</vt:lpstr>
      <vt:lpstr>Wingdings</vt:lpstr>
      <vt:lpstr>NLP-jurafsky</vt:lpstr>
      <vt:lpstr>Equation</vt:lpstr>
      <vt:lpstr>Text Classification and Naïve Bayes</vt:lpstr>
      <vt:lpstr>Is this spam?</vt:lpstr>
      <vt:lpstr>Who wrote which Federalist papers?</vt:lpstr>
      <vt:lpstr>Male or female author?</vt:lpstr>
      <vt:lpstr>Positive or negative movie review?</vt:lpstr>
      <vt:lpstr>What is the subject of this article?</vt:lpstr>
      <vt:lpstr>Text Classification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Bag of words for document classification</vt:lpstr>
      <vt:lpstr>Text Classification and Naïve Bayes</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Text Classification and Naïve Bayes</vt:lpstr>
      <vt:lpstr>Text Classification and Naïve Bayes</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Text Classification and Naïve Bayes</vt:lpstr>
      <vt:lpstr>Text Classification and Naïve Bayes</vt:lpstr>
      <vt:lpstr>Generative Model for Multinomial Naïve Bayes</vt:lpstr>
      <vt:lpstr>Naïve Bayes and Language Modeling</vt:lpstr>
      <vt:lpstr>Each class = a unigram language model</vt:lpstr>
      <vt:lpstr>Naïve Bayes as a Language Model</vt:lpstr>
      <vt:lpstr>Text Classification and Naïve Bayes</vt:lpstr>
      <vt:lpstr>Text Classification and Naïve Bayes</vt:lpstr>
      <vt:lpstr>PowerPoint Presentation</vt:lpstr>
      <vt:lpstr>Naïve Bayes in Spam Filtering</vt:lpstr>
      <vt:lpstr>Summary: Naive Bayes is Not So Naive</vt:lpstr>
      <vt:lpstr>Text Classification and Naïve Bayes</vt:lpstr>
      <vt:lpstr>Text Classification and Naïve Bayes</vt:lpstr>
      <vt:lpstr>The 2-by-2 contingency table</vt:lpstr>
      <vt:lpstr>Precision and recall</vt:lpstr>
      <vt:lpstr>A combined measure: F</vt:lpstr>
      <vt:lpstr>Text Classification and Naïve Bayes</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lpstr>Text Classification and Naïve Bayes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Gururajan Narasimhan</cp:lastModifiedBy>
  <cp:revision>220</cp:revision>
  <cp:lastPrinted>2012-03-27T19:39:52Z</cp:lastPrinted>
  <dcterms:created xsi:type="dcterms:W3CDTF">2010-04-19T15:31:24Z</dcterms:created>
  <dcterms:modified xsi:type="dcterms:W3CDTF">2019-08-21T04:33:29Z</dcterms:modified>
</cp:coreProperties>
</file>