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45300" cy="93964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71" d="100"/>
          <a:sy n="171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71010121-C191-4101-91D1-61919131E161}" type="slidenum">
              <a:rPr lang="en-US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1C16181-71E1-4181-B141-0131D1519111}" type="slidenum">
              <a:rPr lang="en-US" sz="1200">
                <a:solidFill>
                  <a:srgbClr val="000000"/>
                </a:solidFill>
                <a:latin typeface="Lucida Sans"/>
                <a:ea typeface="ＭＳ Ｐゴシック"/>
              </a:rPr>
              <a:t>1</a:t>
            </a:fld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92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4388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52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92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4388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52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D1B1F1-B1E1-41B1-A121-7121D1610171}" type="slidenum">
              <a:rPr lang="en-US">
                <a:solidFill>
                  <a:srgbClr val="000000"/>
                </a:solidFill>
                <a:latin typeface="Calibri"/>
              </a:rPr>
              <a:t>‹#›</a:t>
            </a:fld>
            <a:endParaRPr/>
          </a:p>
        </p:txBody>
      </p:sp>
      <p:pic>
        <p:nvPicPr>
          <p:cNvPr id="4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781560" y="165960"/>
            <a:ext cx="2647080" cy="4767840"/>
          </a:xfrm>
          <a:prstGeom prst="rect">
            <a:avLst/>
          </a:prstGeom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191D1F1-C1E1-41C1-B171-A1717121D181}" type="slidenum">
              <a:rPr lang="en-US">
                <a:solidFill>
                  <a:srgbClr val="000000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3" name="CustomShape 6"/>
          <p:cNvSpPr/>
          <p:nvPr/>
        </p:nvSpPr>
        <p:spPr>
          <a:xfrm>
            <a:off x="45720" y="0"/>
            <a:ext cx="5143320" cy="45360"/>
          </a:xfrm>
          <a:prstGeom prst="rect">
            <a:avLst/>
          </a:prstGeom>
          <a:solidFill>
            <a:srgbClr val="A40508"/>
          </a:solidFill>
          <a:ln w="9360">
            <a:solidFill>
              <a:srgbClr val="A4001D"/>
            </a:solidFill>
            <a:miter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ment.christopherpotts.net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495680" y="895320"/>
            <a:ext cx="3890520" cy="13712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CS 124/LINGUIST 180
From Languages to Information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3962520" y="2724120"/>
            <a:ext cx="4876560" cy="1314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Naïve Bayes and Sentiment Analysis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1F497D"/>
                </a:solidFill>
                <a:latin typeface="Calibri"/>
              </a:rPr>
              <a:t>Kevin Nguyen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Agenda Today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i="1">
                <a:solidFill>
                  <a:srgbClr val="000000"/>
                </a:solidFill>
                <a:latin typeface="Calibri"/>
              </a:rPr>
              <a:t>Bayes Rule Naïve Bayes Review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i="1">
                <a:solidFill>
                  <a:srgbClr val="000000"/>
                </a:solidFill>
                <a:latin typeface="Calibri"/>
              </a:rPr>
              <a:t>Conceptual Understanding Questions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i="1">
                <a:solidFill>
                  <a:srgbClr val="000000"/>
                </a:solidFill>
                <a:latin typeface="Calibri"/>
              </a:rPr>
              <a:t>PA3 Overview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i="1">
                <a:solidFill>
                  <a:srgbClr val="000000"/>
                </a:solidFill>
                <a:latin typeface="Calibri"/>
              </a:rPr>
              <a:t>Demos on Sentiment Analysis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i="1">
                <a:solidFill>
                  <a:srgbClr val="000000"/>
                </a:solidFill>
                <a:latin typeface="Calibri"/>
              </a:rPr>
              <a:t>Fun with NLTK!!!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1D12121-4161-41E1-8181-1121C1E1B1B1}" type="slidenum">
              <a:rPr lang="en-US">
                <a:solidFill>
                  <a:srgbClr val="000000"/>
                </a:solidFill>
                <a:latin typeface="Calibri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5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07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Bayes Rule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Deriving Bayes Rule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8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1E19161-8131-41A1-91C1-611181A111E1}" type="slidenum">
              <a:rPr lang="en-US">
                <a:solidFill>
                  <a:srgbClr val="000000"/>
                </a:solidFill>
                <a:latin typeface="Calibri"/>
              </a:rPr>
              <a:t>3</a:t>
            </a:fld>
            <a:endParaRPr/>
          </a:p>
        </p:txBody>
      </p:sp>
      <p:pic>
        <p:nvPicPr>
          <p:cNvPr id="89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62120" y="1809720"/>
            <a:ext cx="3885840" cy="2775600"/>
          </a:xfrm>
          <a:prstGeom prst="rect">
            <a:avLst/>
          </a:prstGeom>
        </p:spPr>
      </p:pic>
      <p:pic>
        <p:nvPicPr>
          <p:cNvPr id="90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010280" y="361800"/>
            <a:ext cx="1641960" cy="1758600"/>
          </a:xfrm>
          <a:prstGeom prst="rect">
            <a:avLst/>
          </a:prstGeom>
        </p:spPr>
      </p:pic>
      <p:pic>
        <p:nvPicPr>
          <p:cNvPr id="91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029200" y="2495520"/>
            <a:ext cx="2895120" cy="2071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Review Questions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Calibri"/>
              </a:rPr>
              <a:t>For Multinomial Naïve Bayes for Text Classification, what training set “state” do we need to keep track of?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Calibri"/>
              </a:rPr>
              <a:t>What are the assumptions of Naïve Bayes?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Calibri"/>
              </a:rPr>
              <a:t>What are some practical things we can do to help Naïve Bayes for text classification, specifically for Sentiment Analysis (preparing the data, etc.)?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Calibri"/>
              </a:rPr>
              <a:t>What is the difference between Multinomial Naïve Bayes, Bernoulli Naïve Bayes, and Binarized Multinomial Naïve Bayes?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Calibri"/>
              </a:rPr>
              <a:t>What is Cross Validation and why do we do it?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4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D13141-91C1-41C1-B1C1-0171D16151D1}" type="slidenum">
              <a:rPr lang="en-US">
                <a:solidFill>
                  <a:srgbClr val="000000"/>
                </a:solidFill>
                <a:latin typeface="Calibri"/>
              </a:r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PA3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Implement Multinomial Naïve Bayes to classify the sentiment of movie reviews (positive or negative)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Use Add One Smoothing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Modify two methods (addExample and classify) as well as initialize data variables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Don’t forget the Short Answer section!</a:t>
            </a:r>
            <a:endParaRPr/>
          </a:p>
        </p:txBody>
      </p:sp>
      <p:sp>
        <p:nvSpPr>
          <p:cNvPr id="97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1F1A1E1-91E1-41D1-B171-3171A101F191}" type="slidenum">
              <a:rPr lang="en-US">
                <a:solidFill>
                  <a:srgbClr val="000000"/>
                </a:solidFill>
                <a:latin typeface="Calibri"/>
              </a:r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Sentiment Analysis Demos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0000FF"/>
                </a:solidFill>
                <a:latin typeface="Calibri"/>
                <a:hlinkClick r:id="rId2"/>
              </a:rPr>
              <a:t>http://sentiment.christopherpotts.net</a:t>
            </a:r>
            <a:r>
              <a:rPr lang="en-US" sz="3200" u="sng">
                <a:solidFill>
                  <a:srgbClr val="0000FF"/>
                </a:solidFill>
                <a:latin typeface="Calibri"/>
                <a:hlinkClick r:id="rId2"/>
              </a:rPr>
              <a:t>/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(Link found on cs124 Schedule Page)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 will look at: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Tokenization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Stemming</a:t>
            </a:r>
            <a:endParaRPr/>
          </a:p>
        </p:txBody>
      </p:sp>
      <p:sp>
        <p:nvSpPr>
          <p:cNvPr id="100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1912191-3141-41A1-8161-D1A101313101}" type="slidenum">
              <a:rPr lang="en-US">
                <a:solidFill>
                  <a:srgbClr val="000000"/>
                </a:solidFill>
                <a:latin typeface="Calibri"/>
              </a:r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NLTK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Natural Language Toolkit for Python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Libraries for classification, tokenization, stemming, tagging, parsing, and semantic reasoning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Really Powerful + Easy to Use = FUN!!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http://nltk.org/</a:t>
            </a:r>
            <a:endParaRPr/>
          </a:p>
        </p:txBody>
      </p:sp>
      <p:sp>
        <p:nvSpPr>
          <p:cNvPr id="103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1E1B1A1-01E1-4101-9161-612111A141E1}" type="slidenum">
              <a:rPr lang="en-US">
                <a:solidFill>
                  <a:srgbClr val="000000"/>
                </a:solidFill>
                <a:latin typeface="Calibri"/>
              </a:r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Let’s Try It Out!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SSH into Corn (Myth does not have nltk installed)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Run “python”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“Import nltk”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6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151E141-6151-4101-A1C1-115191E1B1E1}" type="slidenum">
              <a:rPr lang="en-US">
                <a:solidFill>
                  <a:srgbClr val="000000"/>
                </a:solidFill>
                <a:latin typeface="Calibri"/>
              </a:rPr>
              <a:t>8</a:t>
            </a:fld>
            <a:endParaRPr/>
          </a:p>
        </p:txBody>
      </p:sp>
      <p:pic>
        <p:nvPicPr>
          <p:cNvPr id="107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90720" y="2343240"/>
            <a:ext cx="4114440" cy="2730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Sentiment.py </a:t>
            </a:r>
            <a:r>
              <a:rPr lang="en-US" sz="2700">
                <a:solidFill>
                  <a:srgbClr val="000000"/>
                </a:solidFill>
                <a:latin typeface="Calibri"/>
              </a:rPr>
              <a:t>(Available on Class Schedule page)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Very Similar to Assignment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analyzing the IMDB data using nltk naïve bayes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No real implementation you have to complete, just fun features to try!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Look at comments to see what you can do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Look at README and correspond sections in the comments with sections of the README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Look up cool things to try online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1014101-E111-4181-9141-51E1513191E1}" type="slidenum">
              <a:rPr lang="en-US">
                <a:solidFill>
                  <a:srgbClr val="000000"/>
                </a:solidFill>
                <a:latin typeface="Calibri"/>
              </a:r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Macintosh PowerPoint</Application>
  <PresentationFormat>On-screen Show (16:9)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Lucida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Gururajan Narasimhan</cp:lastModifiedBy>
  <cp:revision>1</cp:revision>
  <dcterms:modified xsi:type="dcterms:W3CDTF">2019-12-12T08:06:31Z</dcterms:modified>
</cp:coreProperties>
</file>