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5" r:id="rId4"/>
    <p:sldId id="27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22" autoAdjust="0"/>
  </p:normalViewPr>
  <p:slideViewPr>
    <p:cSldViewPr>
      <p:cViewPr varScale="1">
        <p:scale>
          <a:sx n="91" d="100"/>
          <a:sy n="91" d="100"/>
        </p:scale>
        <p:origin x="-142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8205-9D61-4277-9F3C-F4BF3C8253AA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E31D-218A-4D11-833E-9D1E6EA0FF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6.</a:t>
            </a:r>
            <a:fld id="{A3E0C7FC-89BB-49E4-B5FC-65F234047DC4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Why some engineers have their own startups while the other do not?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  <a:buNone/>
            </a:pPr>
            <a:endParaRPr lang="en-US" altLang="en-US" dirty="0" smtClean="0"/>
          </a:p>
        </p:txBody>
      </p:sp>
      <p:graphicFrame>
        <p:nvGraphicFramePr>
          <p:cNvPr id="29719" name="Group 23"/>
          <p:cNvGraphicFramePr>
            <a:graphicFrameLocks noGrp="1"/>
          </p:cNvGraphicFramePr>
          <p:nvPr/>
        </p:nvGraphicFramePr>
        <p:xfrm>
          <a:off x="914400" y="2667000"/>
          <a:ext cx="7696200" cy="1980248"/>
        </p:xfrm>
        <a:graphic>
          <a:graphicData uri="http://schemas.openxmlformats.org/drawingml/2006/table">
            <a:tbl>
              <a:tblPr/>
              <a:tblGrid>
                <a:gridCol w="2982913">
                  <a:extLst>
                    <a:ext uri="{9D8B030D-6E8A-4147-A177-3AD203B41FA5}">
                      <a16:colId xmlns="" xmlns:a16="http://schemas.microsoft.com/office/drawing/2014/main" val="3390218882"/>
                    </a:ext>
                  </a:extLst>
                </a:gridCol>
                <a:gridCol w="2427287">
                  <a:extLst>
                    <a:ext uri="{9D8B030D-6E8A-4147-A177-3AD203B41FA5}">
                      <a16:colId xmlns="" xmlns:a16="http://schemas.microsoft.com/office/drawing/2014/main" val="3390852610"/>
                    </a:ext>
                  </a:extLst>
                </a:gridCol>
                <a:gridCol w="2286000">
                  <a:extLst>
                    <a:ext uri="{9D8B030D-6E8A-4147-A177-3AD203B41FA5}">
                      <a16:colId xmlns="" xmlns:a16="http://schemas.microsoft.com/office/drawing/2014/main" val="2817449811"/>
                    </a:ext>
                  </a:extLst>
                </a:gridCol>
              </a:tblGrid>
              <a:tr h="7000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Create startups 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</a:rPr>
                        <a:t>Do not create startups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52931278"/>
                  </a:ext>
                </a:extLst>
              </a:tr>
              <a:tr h="501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 20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Engineering / Science schools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.17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.31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258305"/>
                  </a:ext>
                </a:extLst>
              </a:tr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 top 20 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Engineering / Science Schools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.61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5901897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Joint Probability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6.</a:t>
            </a:r>
            <a:fld id="{6D687B18-5E30-4DB9-9F59-B2A25395A02C}" type="slidenum">
              <a:rPr lang="en-US" altLang="en-US"/>
              <a:pPr/>
              <a:t>2</a:t>
            </a:fld>
            <a:endParaRPr lang="en-US" altLang="en-US"/>
          </a:p>
        </p:txBody>
      </p:sp>
      <p:graphicFrame>
        <p:nvGraphicFramePr>
          <p:cNvPr id="31819" name="Group 75"/>
          <p:cNvGraphicFramePr>
            <a:graphicFrameLocks noGrp="1"/>
          </p:cNvGraphicFramePr>
          <p:nvPr/>
        </p:nvGraphicFramePr>
        <p:xfrm>
          <a:off x="914400" y="2590800"/>
          <a:ext cx="7086600" cy="19065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3265841686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953437793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1834100690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329428623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P(X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13722039"/>
                  </a:ext>
                </a:extLst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.17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.31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48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716240"/>
                  </a:ext>
                </a:extLst>
              </a:tr>
              <a:tr h="458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.61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.52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77573650"/>
                  </a:ext>
                </a:extLst>
              </a:tr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.26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.74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1.00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2243842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Marginal Probability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6.</a:t>
            </a:r>
            <a:fld id="{D4868AB3-348F-43D4-BE27-2E9604AD29E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Conditional </a:t>
            </a:r>
            <a:r>
              <a:rPr lang="en-US" altLang="en-US" dirty="0" smtClean="0"/>
              <a:t>Probability</a:t>
            </a:r>
            <a:endParaRPr lang="en-US" altLang="en-US" dirty="0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P ( Y | X ) . P ( X 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 ( X | Y)  =     ----------------------------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dirty="0" smtClean="0"/>
              <a:t>P ( </a:t>
            </a:r>
            <a:r>
              <a:rPr lang="en-US" dirty="0" smtClean="0"/>
              <a:t>Y 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P </a:t>
            </a:r>
            <a:r>
              <a:rPr lang="en-US" dirty="0" smtClean="0"/>
              <a:t>(X|Y) </a:t>
            </a:r>
            <a:r>
              <a:rPr lang="en-US" dirty="0" smtClean="0"/>
              <a:t>. P </a:t>
            </a:r>
            <a:r>
              <a:rPr lang="en-US" dirty="0" smtClean="0"/>
              <a:t>(Y)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 ( </a:t>
            </a:r>
            <a:r>
              <a:rPr lang="en-US" dirty="0" smtClean="0"/>
              <a:t>Y </a:t>
            </a:r>
            <a:r>
              <a:rPr lang="en-US" dirty="0" smtClean="0"/>
              <a:t>| </a:t>
            </a:r>
            <a:r>
              <a:rPr lang="en-US" dirty="0" smtClean="0"/>
              <a:t>X )  </a:t>
            </a:r>
            <a:r>
              <a:rPr lang="en-US" dirty="0" smtClean="0"/>
              <a:t>=     ----------------------------</a:t>
            </a:r>
          </a:p>
          <a:p>
            <a:pPr>
              <a:buNone/>
            </a:pPr>
            <a:r>
              <a:rPr lang="en-US" dirty="0" smtClean="0"/>
              <a:t>                                         P ( </a:t>
            </a:r>
            <a:r>
              <a:rPr lang="en-US" dirty="0" smtClean="0"/>
              <a:t>X 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/>
              <a:t>6.</a:t>
            </a:r>
            <a:fld id="{287FBB36-6F27-4781-BC3B-1D6D4E6E3DF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Probability…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We want to calculate </a:t>
            </a:r>
            <a:r>
              <a:rPr lang="en-US" altLang="en-US" b="1" smtClean="0"/>
              <a:t>P(B</a:t>
            </a:r>
            <a:r>
              <a:rPr lang="en-US" altLang="en-US" b="1" baseline="-25000" smtClean="0"/>
              <a:t>1</a:t>
            </a:r>
            <a:r>
              <a:rPr lang="en-US" altLang="en-US" b="1" smtClean="0"/>
              <a:t> | A</a:t>
            </a:r>
            <a:r>
              <a:rPr lang="en-US" altLang="en-US" b="1" baseline="-25000" smtClean="0"/>
              <a:t>1</a:t>
            </a:r>
            <a:r>
              <a:rPr lang="en-US" altLang="en-US" b="1" smtClean="0"/>
              <a:t>)</a:t>
            </a: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37895" name="Group 7"/>
          <p:cNvGraphicFramePr>
            <a:graphicFrameLocks noGrp="1"/>
          </p:cNvGraphicFramePr>
          <p:nvPr/>
        </p:nvGraphicFramePr>
        <p:xfrm>
          <a:off x="990600" y="1752600"/>
          <a:ext cx="7086600" cy="190658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1159394895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1811619194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90609942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10134817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P(X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i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979917"/>
                  </a:ext>
                </a:extLst>
              </a:tr>
              <a:tr h="409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.17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.31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48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9022503"/>
                  </a:ext>
                </a:extLst>
              </a:tr>
              <a:tr h="458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2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</a:t>
                      </a: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09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.61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.52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40286216"/>
                  </a:ext>
                </a:extLst>
              </a:tr>
              <a:tr h="374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P(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2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j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.26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.74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</a:rPr>
                        <a:t>1.00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237543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159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Joint Probability</vt:lpstr>
      <vt:lpstr>Marginal Probability</vt:lpstr>
      <vt:lpstr>Conditional Probability</vt:lpstr>
      <vt:lpstr>Conditional Probability…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</dc:creator>
  <cp:lastModifiedBy>Gururaj</cp:lastModifiedBy>
  <cp:revision>14</cp:revision>
  <dcterms:created xsi:type="dcterms:W3CDTF">2018-10-20T05:19:05Z</dcterms:created>
  <dcterms:modified xsi:type="dcterms:W3CDTF">2018-10-20T05:50:32Z</dcterms:modified>
</cp:coreProperties>
</file>