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257" r:id="rId2"/>
    <p:sldId id="258" r:id="rId3"/>
    <p:sldId id="259" r:id="rId4"/>
    <p:sldId id="260" r:id="rId5"/>
    <p:sldId id="261" r:id="rId6"/>
    <p:sldId id="267" r:id="rId7"/>
    <p:sldId id="268" r:id="rId8"/>
    <p:sldId id="269" r:id="rId9"/>
    <p:sldId id="270" r:id="rId10"/>
    <p:sldId id="271" r:id="rId11"/>
    <p:sldId id="262" r:id="rId12"/>
    <p:sldId id="263" r:id="rId13"/>
    <p:sldId id="264" r:id="rId14"/>
    <p:sldId id="265" r:id="rId15"/>
    <p:sldId id="278" r:id="rId16"/>
    <p:sldId id="279" r:id="rId17"/>
    <p:sldId id="280" r:id="rId18"/>
    <p:sldId id="281" r:id="rId19"/>
    <p:sldId id="283" r:id="rId20"/>
    <p:sldId id="284" r:id="rId21"/>
    <p:sldId id="285" r:id="rId22"/>
    <p:sldId id="286" r:id="rId23"/>
    <p:sldId id="287" r:id="rId24"/>
    <p:sldId id="289" r:id="rId25"/>
    <p:sldId id="292" r:id="rId26"/>
    <p:sldId id="295" r:id="rId27"/>
    <p:sldId id="318" r:id="rId28"/>
    <p:sldId id="298" r:id="rId29"/>
    <p:sldId id="322" r:id="rId30"/>
    <p:sldId id="323" r:id="rId31"/>
    <p:sldId id="299" r:id="rId32"/>
    <p:sldId id="301" r:id="rId33"/>
    <p:sldId id="302" r:id="rId34"/>
    <p:sldId id="304" r:id="rId35"/>
    <p:sldId id="306" r:id="rId36"/>
    <p:sldId id="308" r:id="rId37"/>
    <p:sldId id="325" r:id="rId38"/>
    <p:sldId id="327" r:id="rId39"/>
    <p:sldId id="316" r:id="rId40"/>
    <p:sldId id="328" r:id="rId41"/>
    <p:sldId id="329"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99CCFF"/>
    <a:srgbClr val="404040"/>
    <a:srgbClr val="0000FF"/>
    <a:srgbClr val="660099"/>
    <a:srgbClr val="99FFFF"/>
    <a:srgbClr val="CC0099"/>
    <a:srgbClr val="FF0000"/>
    <a:srgbClr val="8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838" autoAdjust="0"/>
    <p:restoredTop sz="95064" autoAdjust="0"/>
  </p:normalViewPr>
  <p:slideViewPr>
    <p:cSldViewPr>
      <p:cViewPr varScale="1">
        <p:scale>
          <a:sx n="91" d="100"/>
          <a:sy n="91" d="100"/>
        </p:scale>
        <p:origin x="-142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6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r>
              <a:rPr lang="en-US" altLang="en-US"/>
              <a:t>Keller: Stats for Mgmt &amp; Econ, 7th Ed</a:t>
            </a:r>
          </a:p>
        </p:txBody>
      </p:sp>
      <p:sp>
        <p:nvSpPr>
          <p:cNvPr id="61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72442806-9A31-48FF-9A32-E7529E4C14BF}" type="datetime4">
              <a:rPr lang="en-US" altLang="en-US"/>
              <a:pPr>
                <a:defRPr/>
              </a:pPr>
              <a:t>October 22, 2018</a:t>
            </a:fld>
            <a:endParaRPr lang="en-US" altLang="en-US"/>
          </a:p>
        </p:txBody>
      </p:sp>
      <p:sp>
        <p:nvSpPr>
          <p:cNvPr id="61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r>
              <a:rPr lang="en-US" altLang="en-US"/>
              <a:t>Copyright © 2006 Brooks/Cole, a division of Thomson Learning, Inc.</a:t>
            </a:r>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2BB7B14-B215-4A4E-993A-8C20D715E85C}"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r>
              <a:rPr lang="en-US" altLang="en-US"/>
              <a:t>Keller: Stats for Mgmt &amp; Econ, 7th Ed</a:t>
            </a: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8B44C570-F667-40D9-86B4-699C2468F45B}" type="datetime4">
              <a:rPr lang="en-US" altLang="en-US"/>
              <a:pPr>
                <a:defRPr/>
              </a:pPr>
              <a:t>October 22, 2018</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r>
              <a:rPr lang="en-US" altLang="en-US"/>
              <a:t>Copyright © 2006 Brooks/Cole, a division of Thomson Learning, Inc.</a:t>
            </a: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833DB80-C2DE-4987-9D5D-4FE37C5DB99C}" type="slidenum">
              <a:rPr lang="en-US" altLang="en-US"/>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81775"/>
            <a:ext cx="4375150" cy="230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lgn="ctr">
              <a:defRPr sz="2400">
                <a:solidFill>
                  <a:schemeClr val="tx1"/>
                </a:solidFill>
                <a:latin typeface="Times" panose="02020603050405020304" pitchFamily="18" charset="0"/>
              </a:defRPr>
            </a:lvl1pPr>
            <a:lvl2pPr marL="742950" indent="-285750" algn="ctr">
              <a:defRPr sz="2400">
                <a:solidFill>
                  <a:schemeClr val="tx1"/>
                </a:solidFill>
                <a:latin typeface="Times" panose="02020603050405020304" pitchFamily="18" charset="0"/>
              </a:defRPr>
            </a:lvl2pPr>
            <a:lvl3pPr marL="1143000" indent="-228600" algn="ctr">
              <a:defRPr sz="2400">
                <a:solidFill>
                  <a:schemeClr val="tx1"/>
                </a:solidFill>
                <a:latin typeface="Times" panose="02020603050405020304" pitchFamily="18" charset="0"/>
              </a:defRPr>
            </a:lvl3pPr>
            <a:lvl4pPr marL="1600200" indent="-228600" algn="ctr">
              <a:defRPr sz="2400">
                <a:solidFill>
                  <a:schemeClr val="tx1"/>
                </a:solidFill>
                <a:latin typeface="Times" panose="02020603050405020304" pitchFamily="18" charset="0"/>
              </a:defRPr>
            </a:lvl4pPr>
            <a:lvl5pPr marL="2057400" indent="-228600" algn="ctr">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a:defRPr/>
            </a:pPr>
            <a:r>
              <a:rPr lang="en-US" altLang="en-US" sz="900">
                <a:latin typeface="Tahoma" panose="020B0604030504040204" pitchFamily="34" charset="0"/>
              </a:rPr>
              <a:t>Copyright © 2005 Brooks/Cole, a division of Thomson Learning, Inc.</a:t>
            </a:r>
          </a:p>
        </p:txBody>
      </p:sp>
      <p:sp>
        <p:nvSpPr>
          <p:cNvPr id="5" name="Line 8"/>
          <p:cNvSpPr>
            <a:spLocks noChangeShapeType="1"/>
          </p:cNvSpPr>
          <p:nvPr userDrawn="1"/>
        </p:nvSpPr>
        <p:spPr bwMode="auto">
          <a:xfrm>
            <a:off x="0" y="6553200"/>
            <a:ext cx="9144000" cy="0"/>
          </a:xfrm>
          <a:prstGeom prst="line">
            <a:avLst/>
          </a:prstGeom>
          <a:noFill/>
          <a:ln w="9525">
            <a:solidFill>
              <a:schemeClr val="tx1"/>
            </a:solidFill>
            <a:round/>
            <a:headEnd/>
            <a:tailEnd/>
          </a:ln>
          <a:effectLst/>
        </p:spPr>
        <p:txBody>
          <a:bodyPr wrap="none" anchor="ctr"/>
          <a:lstStyle/>
          <a:p>
            <a:endParaRPr lang="en-US"/>
          </a:p>
        </p:txBody>
      </p:sp>
      <p:sp>
        <p:nvSpPr>
          <p:cNvPr id="7170" name="Rectangle 2"/>
          <p:cNvSpPr>
            <a:spLocks noGrp="1" noChangeArrowheads="1"/>
          </p:cNvSpPr>
          <p:nvPr>
            <p:ph type="ctrTitle"/>
          </p:nvPr>
        </p:nvSpPr>
        <p:spPr>
          <a:xfrm>
            <a:off x="685800" y="2286000"/>
            <a:ext cx="7772400" cy="1143000"/>
          </a:xfrm>
        </p:spPr>
        <p:txBody>
          <a:bodyPr/>
          <a:lstStyle>
            <a:lvl1pPr algn="ctr">
              <a:defRPr/>
            </a:lvl1pPr>
          </a:lstStyle>
          <a:p>
            <a:pPr lvl="0"/>
            <a:r>
              <a:rPr lang="en-US" altLang="en-US" noProof="0"/>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algn="ctr">
              <a:defRPr>
                <a:latin typeface="Tahoma" panose="020B0604030504040204" pitchFamily="34" charset="0"/>
              </a:defRPr>
            </a:lvl1pPr>
          </a:lstStyle>
          <a:p>
            <a:pPr lvl="0"/>
            <a:r>
              <a:rPr lang="en-US" altLang="en-US" noProof="0"/>
              <a:t>Click to edit Master subtitle style</a:t>
            </a:r>
          </a:p>
        </p:txBody>
      </p:sp>
      <p:sp>
        <p:nvSpPr>
          <p:cNvPr id="6" name="Rectangle 4"/>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r>
              <a:rPr lang="en-US" altLang="en-US"/>
              <a:t>6.</a:t>
            </a:r>
            <a:fld id="{7DF33E04-B7A9-41C0-B3E0-DC0CEBD9778A}"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6.</a:t>
            </a:r>
            <a:fld id="{9FCD9839-991D-493C-8945-B197B9835F43}"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6.</a:t>
            </a:r>
            <a:fld id="{6C191B2E-8B0B-4708-A47F-96F5E895EB22}"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6.</a:t>
            </a:r>
            <a:fld id="{87D29D6F-9BE8-4ABF-AB2C-9C2322A215EF}"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6.</a:t>
            </a:r>
            <a:fld id="{6115C313-056A-4399-AA61-BC089F0B709E}"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41300" y="914400"/>
            <a:ext cx="437515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768850" y="914400"/>
            <a:ext cx="437515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6.</a:t>
            </a:r>
            <a:fld id="{BA12840B-8A8C-4A27-974D-BE10C24FFF6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r>
              <a:rPr lang="en-US" altLang="en-US"/>
              <a:t>6.</a:t>
            </a:r>
            <a:fld id="{F4ED0804-CF13-470B-9EDA-E691EB078695}"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r>
              <a:rPr lang="en-US" altLang="en-US"/>
              <a:t>6.</a:t>
            </a:r>
            <a:fld id="{30C36A2A-F34A-47A5-89E2-D814284FCBD0}"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r>
              <a:rPr lang="en-US" altLang="en-US"/>
              <a:t>6.</a:t>
            </a:r>
            <a:fld id="{530E0012-0996-4A57-A767-0A78ADB7D7F8}"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6.</a:t>
            </a:r>
            <a:fld id="{02A9DBD4-0C9E-4762-9D7A-EA3CE2974579}"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6.</a:t>
            </a:r>
            <a:fld id="{9F247B49-FFC1-451B-A023-0A2BBEEC42EB}"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7630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41300" y="914400"/>
            <a:ext cx="89027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r>
              <a:rPr lang="en-US" altLang="en-US"/>
              <a:t>6.</a:t>
            </a:r>
            <a:fld id="{22286B18-38F0-48EF-80C5-44A16B0D15CD}" type="slidenum">
              <a:rPr lang="en-US" altLang="en-US"/>
              <a:pPr/>
              <a:t>‹#›</a:t>
            </a:fld>
            <a:endParaRPr lang="en-US" altLang="en-US"/>
          </a:p>
        </p:txBody>
      </p:sp>
      <p:sp>
        <p:nvSpPr>
          <p:cNvPr id="1031" name="Rectangle 7"/>
          <p:cNvSpPr>
            <a:spLocks noChangeArrowheads="1"/>
          </p:cNvSpPr>
          <p:nvPr userDrawn="1"/>
        </p:nvSpPr>
        <p:spPr bwMode="auto">
          <a:xfrm>
            <a:off x="0" y="6581775"/>
            <a:ext cx="4375150" cy="230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lgn="ctr">
              <a:defRPr sz="2400">
                <a:solidFill>
                  <a:schemeClr val="tx1"/>
                </a:solidFill>
                <a:latin typeface="Times" panose="02020603050405020304" pitchFamily="18" charset="0"/>
              </a:defRPr>
            </a:lvl1pPr>
            <a:lvl2pPr marL="742950" indent="-285750" algn="ctr">
              <a:defRPr sz="2400">
                <a:solidFill>
                  <a:schemeClr val="tx1"/>
                </a:solidFill>
                <a:latin typeface="Times" panose="02020603050405020304" pitchFamily="18" charset="0"/>
              </a:defRPr>
            </a:lvl2pPr>
            <a:lvl3pPr marL="1143000" indent="-228600" algn="ctr">
              <a:defRPr sz="2400">
                <a:solidFill>
                  <a:schemeClr val="tx1"/>
                </a:solidFill>
                <a:latin typeface="Times" panose="02020603050405020304" pitchFamily="18" charset="0"/>
              </a:defRPr>
            </a:lvl3pPr>
            <a:lvl4pPr marL="1600200" indent="-228600" algn="ctr">
              <a:defRPr sz="2400">
                <a:solidFill>
                  <a:schemeClr val="tx1"/>
                </a:solidFill>
                <a:latin typeface="Times" panose="02020603050405020304" pitchFamily="18" charset="0"/>
              </a:defRPr>
            </a:lvl4pPr>
            <a:lvl5pPr marL="2057400" indent="-228600" algn="ctr">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a:defRPr/>
            </a:pPr>
            <a:r>
              <a:rPr lang="en-US" altLang="en-US" sz="900">
                <a:latin typeface="Tahoma" panose="020B0604030504040204" pitchFamily="34" charset="0"/>
              </a:rPr>
              <a:t>Copyright © 2005 Brooks/Cole, a division of Thomson Learning, Inc.</a:t>
            </a:r>
          </a:p>
        </p:txBody>
      </p:sp>
      <p:sp>
        <p:nvSpPr>
          <p:cNvPr id="1032" name="Line 8"/>
          <p:cNvSpPr>
            <a:spLocks noChangeShapeType="1"/>
          </p:cNvSpPr>
          <p:nvPr userDrawn="1"/>
        </p:nvSpPr>
        <p:spPr bwMode="auto">
          <a:xfrm>
            <a:off x="0" y="6553200"/>
            <a:ext cx="9144000" cy="0"/>
          </a:xfrm>
          <a:prstGeom prst="line">
            <a:avLst/>
          </a:prstGeom>
          <a:noFill/>
          <a:ln w="9525">
            <a:solidFill>
              <a:schemeClr val="tx1"/>
            </a:solidFill>
            <a:round/>
            <a:headEnd/>
            <a:tailEnd/>
          </a:ln>
          <a:effectLst/>
        </p:spPr>
        <p:txBody>
          <a:bodyPr wrap="none" anchor="ctr"/>
          <a:lstStyle/>
          <a:p>
            <a:endParaRPr lang="en-US"/>
          </a:p>
        </p:txBody>
      </p:sp>
      <p:sp>
        <p:nvSpPr>
          <p:cNvPr id="1033" name="Line 10"/>
          <p:cNvSpPr>
            <a:spLocks noChangeShapeType="1"/>
          </p:cNvSpPr>
          <p:nvPr userDrawn="1"/>
        </p:nvSpPr>
        <p:spPr bwMode="auto">
          <a:xfrm>
            <a:off x="228600" y="762000"/>
            <a:ext cx="6781800" cy="0"/>
          </a:xfrm>
          <a:prstGeom prst="line">
            <a:avLst/>
          </a:prstGeom>
          <a:noFill/>
          <a:ln w="31750">
            <a:solidFill>
              <a:srgbClr val="0000FF"/>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defRPr>
      </a:lvl9pPr>
    </p:titleStyle>
    <p:bodyStyle>
      <a:lvl1pPr algn="l" rtl="0" eaLnBrk="0" fontAlgn="base" hangingPunct="0">
        <a:spcBef>
          <a:spcPct val="20000"/>
        </a:spcBef>
        <a:spcAft>
          <a:spcPct val="0"/>
        </a:spcAft>
        <a:defRPr sz="2800" kern="1200">
          <a:solidFill>
            <a:schemeClr val="tx1"/>
          </a:solidFill>
          <a:latin typeface="+mn-lt"/>
          <a:ea typeface="+mn-ea"/>
          <a:cs typeface="+mn-cs"/>
        </a:defRPr>
      </a:lvl1pPr>
      <a:lvl2pPr marL="450850" indent="6350" algn="l" rtl="0" eaLnBrk="0" fontAlgn="base" hangingPunct="0">
        <a:spcBef>
          <a:spcPct val="20000"/>
        </a:spcBef>
        <a:spcAft>
          <a:spcPct val="0"/>
        </a:spcAft>
        <a:defRPr sz="2400" kern="1200">
          <a:solidFill>
            <a:schemeClr val="tx1"/>
          </a:solidFill>
          <a:latin typeface="+mn-lt"/>
          <a:ea typeface="+mn-ea"/>
          <a:cs typeface="+mn-cs"/>
        </a:defRPr>
      </a:lvl2pPr>
      <a:lvl3pPr marL="914400" algn="l" rtl="0" eaLnBrk="0" fontAlgn="base" hangingPunct="0">
        <a:spcBef>
          <a:spcPct val="20000"/>
        </a:spcBef>
        <a:spcAft>
          <a:spcPct val="0"/>
        </a:spcAft>
        <a:defRPr sz="2000" kern="1200">
          <a:solidFill>
            <a:schemeClr val="tx1"/>
          </a:solidFill>
          <a:latin typeface="+mn-lt"/>
          <a:ea typeface="+mn-ea"/>
          <a:cs typeface="+mn-cs"/>
        </a:defRPr>
      </a:lvl3pPr>
      <a:lvl4pPr marL="1371600" algn="l" rtl="0" eaLnBrk="0" fontAlgn="base" hangingPunct="0">
        <a:spcBef>
          <a:spcPct val="20000"/>
        </a:spcBef>
        <a:spcAft>
          <a:spcPct val="0"/>
        </a:spcAft>
        <a:defRPr kern="1200">
          <a:solidFill>
            <a:schemeClr val="tx1"/>
          </a:solidFill>
          <a:latin typeface="+mn-lt"/>
          <a:ea typeface="+mn-ea"/>
          <a:cs typeface="+mn-cs"/>
        </a:defRPr>
      </a:lvl4pPr>
      <a:lvl5pPr marL="1828800" algn="l" rtl="0" eaLnBrk="0" fontAlgn="base" hangingPunct="0">
        <a:spcBef>
          <a:spcPct val="20000"/>
        </a:spcBef>
        <a:spcAft>
          <a:spcPct val="0"/>
        </a:spcAf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file:///E:\TT%20PowerPoint%20slides\References\Venn%20Diagrams.pp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A697B04F-A614-4F95-AB61-214FC8C7F100}" type="slidenum">
              <a:rPr lang="en-US" altLang="en-US"/>
              <a:pPr/>
              <a:t>1</a:t>
            </a:fld>
            <a:endParaRPr lang="en-US" altLang="en-US"/>
          </a:p>
        </p:txBody>
      </p:sp>
      <p:sp>
        <p:nvSpPr>
          <p:cNvPr id="5123" name="Rectangle 2"/>
          <p:cNvSpPr>
            <a:spLocks noGrp="1" noChangeArrowheads="1"/>
          </p:cNvSpPr>
          <p:nvPr>
            <p:ph type="title"/>
          </p:nvPr>
        </p:nvSpPr>
        <p:spPr/>
        <p:txBody>
          <a:bodyPr/>
          <a:lstStyle/>
          <a:p>
            <a:pPr eaLnBrk="1" hangingPunct="1"/>
            <a:r>
              <a:rPr lang="en-US" altLang="en-US" smtClean="0"/>
              <a:t>Random Experiment…</a:t>
            </a:r>
          </a:p>
        </p:txBody>
      </p:sp>
      <p:sp>
        <p:nvSpPr>
          <p:cNvPr id="5124" name="Rectangle 3"/>
          <p:cNvSpPr>
            <a:spLocks noGrp="1" noChangeArrowheads="1"/>
          </p:cNvSpPr>
          <p:nvPr>
            <p:ph type="body" idx="1"/>
          </p:nvPr>
        </p:nvSpPr>
        <p:spPr/>
        <p:txBody>
          <a:bodyPr/>
          <a:lstStyle/>
          <a:p>
            <a:pPr eaLnBrk="1" hangingPunct="1"/>
            <a:r>
              <a:rPr lang="en-US" altLang="en-US" dirty="0" smtClean="0"/>
              <a:t>a </a:t>
            </a:r>
            <a:r>
              <a:rPr lang="en-US" altLang="en-US" b="1" i="1" dirty="0" smtClean="0"/>
              <a:t>random experiment</a:t>
            </a:r>
            <a:r>
              <a:rPr lang="en-US" altLang="en-US" dirty="0" smtClean="0"/>
              <a:t> is an action or process that leads to one of several possible outcomes. For example…:</a:t>
            </a:r>
            <a:endParaRPr lang="en-US" altLang="en-US" dirty="0" smtClean="0"/>
          </a:p>
        </p:txBody>
      </p:sp>
      <p:graphicFrame>
        <p:nvGraphicFramePr>
          <p:cNvPr id="3102" name="Group 30"/>
          <p:cNvGraphicFramePr>
            <a:graphicFrameLocks noGrp="1"/>
          </p:cNvGraphicFramePr>
          <p:nvPr/>
        </p:nvGraphicFramePr>
        <p:xfrm>
          <a:off x="1143000" y="2133600"/>
          <a:ext cx="6858000" cy="4064000"/>
        </p:xfrm>
        <a:graphic>
          <a:graphicData uri="http://schemas.openxmlformats.org/drawingml/2006/table">
            <a:tbl>
              <a:tblPr/>
              <a:tblGrid>
                <a:gridCol w="3429000">
                  <a:extLst>
                    <a:ext uri="{9D8B030D-6E8A-4147-A177-3AD203B41FA5}">
                      <a16:colId xmlns:a16="http://schemas.microsoft.com/office/drawing/2014/main" xmlns="" val="2990978286"/>
                    </a:ext>
                  </a:extLst>
                </a:gridCol>
                <a:gridCol w="3429000">
                  <a:extLst>
                    <a:ext uri="{9D8B030D-6E8A-4147-A177-3AD203B41FA5}">
                      <a16:colId xmlns:a16="http://schemas.microsoft.com/office/drawing/2014/main" xmlns="" val="2261576467"/>
                    </a:ext>
                  </a:extLst>
                </a:gridCol>
              </a:tblGrid>
              <a:tr h="8128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bg1"/>
                          </a:solidFill>
                          <a:effectLst/>
                          <a:latin typeface="Tahoma" panose="020B0604030504040204" pitchFamily="34" charset="0"/>
                        </a:rPr>
                        <a:t>Experiment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bg1"/>
                          </a:solidFill>
                          <a:effectLst/>
                          <a:latin typeface="Tahoma" panose="020B0604030504040204" pitchFamily="34" charset="0"/>
                        </a:rPr>
                        <a:t>Outcomes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3661946577"/>
                  </a:ext>
                </a:extLst>
              </a:tr>
              <a:tr h="8128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panose="02020603050405020304" pitchFamily="18" charset="0"/>
                        </a:rPr>
                        <a:t>Flip a coin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panose="02020603050405020304" pitchFamily="18" charset="0"/>
                        </a:rPr>
                        <a:t>Heads, Tails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32842992"/>
                  </a:ext>
                </a:extLst>
              </a:tr>
              <a:tr h="8128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panose="02020603050405020304" pitchFamily="18" charset="0"/>
                        </a:rPr>
                        <a:t>Exam Marks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panose="02020603050405020304" pitchFamily="18" charset="0"/>
                        </a:rPr>
                        <a:t>Numbers: 0, 1, 2, ..., 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85577785"/>
                  </a:ext>
                </a:extLst>
              </a:tr>
              <a:tr h="8128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panose="02020603050405020304" pitchFamily="18" charset="0"/>
                        </a:rPr>
                        <a:t>Assembly Time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panose="02020603050405020304" pitchFamily="18" charset="0"/>
                        </a:rPr>
                        <a:t>t &gt; 0 seconds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04183813"/>
                  </a:ext>
                </a:extLst>
              </a:tr>
              <a:tr h="8128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panose="02020603050405020304" pitchFamily="18" charset="0"/>
                        </a:rPr>
                        <a:t>Course Grades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panose="02020603050405020304" pitchFamily="18" charset="0"/>
                        </a:rPr>
                        <a:t>F, D, C, B, A, 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10661533"/>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8F075A0C-184E-42FC-BAFF-5F33291ED4C7}" type="slidenum">
              <a:rPr lang="en-US" altLang="en-US"/>
              <a:pPr/>
              <a:t>10</a:t>
            </a:fld>
            <a:endParaRPr lang="en-US" altLang="en-US"/>
          </a:p>
        </p:txBody>
      </p:sp>
      <p:sp>
        <p:nvSpPr>
          <p:cNvPr id="14339" name="Rectangle 2"/>
          <p:cNvSpPr>
            <a:spLocks noGrp="1" noChangeArrowheads="1"/>
          </p:cNvSpPr>
          <p:nvPr>
            <p:ph type="title"/>
          </p:nvPr>
        </p:nvSpPr>
        <p:spPr/>
        <p:txBody>
          <a:bodyPr/>
          <a:lstStyle/>
          <a:p>
            <a:pPr eaLnBrk="1" hangingPunct="1"/>
            <a:r>
              <a:rPr lang="en-US" altLang="en-US" smtClean="0"/>
              <a:t>Subjective Approach…</a:t>
            </a:r>
          </a:p>
        </p:txBody>
      </p:sp>
      <p:sp>
        <p:nvSpPr>
          <p:cNvPr id="14340" name="Rectangle 3"/>
          <p:cNvSpPr>
            <a:spLocks noGrp="1" noChangeArrowheads="1"/>
          </p:cNvSpPr>
          <p:nvPr>
            <p:ph type="body" idx="1"/>
          </p:nvPr>
        </p:nvSpPr>
        <p:spPr/>
        <p:txBody>
          <a:bodyPr/>
          <a:lstStyle/>
          <a:p>
            <a:pPr eaLnBrk="1" hangingPunct="1">
              <a:lnSpc>
                <a:spcPct val="90000"/>
              </a:lnSpc>
            </a:pPr>
            <a:r>
              <a:rPr lang="en-US" altLang="en-US" smtClean="0"/>
              <a:t>“In the subjective approach we define probability as the degree of belief that we hold in the occurrence of an event”</a:t>
            </a:r>
          </a:p>
          <a:p>
            <a:pPr eaLnBrk="1" hangingPunct="1">
              <a:lnSpc>
                <a:spcPct val="90000"/>
              </a:lnSpc>
            </a:pPr>
            <a:endParaRPr lang="en-US" altLang="en-US" smtClean="0"/>
          </a:p>
          <a:p>
            <a:pPr eaLnBrk="1" hangingPunct="1">
              <a:lnSpc>
                <a:spcPct val="90000"/>
              </a:lnSpc>
            </a:pPr>
            <a:r>
              <a:rPr lang="en-US" altLang="en-US" smtClean="0">
                <a:solidFill>
                  <a:srgbClr val="0000FF"/>
                </a:solidFill>
              </a:rPr>
              <a:t>P(you drop this course)</a:t>
            </a:r>
          </a:p>
          <a:p>
            <a:pPr eaLnBrk="1" hangingPunct="1">
              <a:lnSpc>
                <a:spcPct val="90000"/>
              </a:lnSpc>
            </a:pPr>
            <a:endParaRPr lang="en-US" altLang="en-US" smtClean="0">
              <a:solidFill>
                <a:srgbClr val="0000FF"/>
              </a:solidFill>
            </a:endParaRPr>
          </a:p>
          <a:p>
            <a:pPr eaLnBrk="1" hangingPunct="1">
              <a:lnSpc>
                <a:spcPct val="90000"/>
              </a:lnSpc>
            </a:pPr>
            <a:r>
              <a:rPr lang="en-US" altLang="en-US" smtClean="0">
                <a:solidFill>
                  <a:srgbClr val="0000FF"/>
                </a:solidFill>
              </a:rPr>
              <a:t>P(NASA successfully land a man on the moon)</a:t>
            </a:r>
          </a:p>
          <a:p>
            <a:pPr eaLnBrk="1" hangingPunct="1">
              <a:lnSpc>
                <a:spcPct val="90000"/>
              </a:lnSpc>
            </a:pPr>
            <a:endParaRPr lang="en-US" altLang="en-US" smtClean="0">
              <a:solidFill>
                <a:srgbClr val="0000FF"/>
              </a:solidFill>
            </a:endParaRPr>
          </a:p>
          <a:p>
            <a:pPr eaLnBrk="1" hangingPunct="1">
              <a:lnSpc>
                <a:spcPct val="90000"/>
              </a:lnSpc>
            </a:pPr>
            <a:r>
              <a:rPr lang="en-US" altLang="en-US" smtClean="0">
                <a:solidFill>
                  <a:srgbClr val="0000FF"/>
                </a:solidFill>
              </a:rPr>
              <a:t>P(girlfriend says yes when you ask her to marry you)</a:t>
            </a:r>
          </a:p>
          <a:p>
            <a:pPr eaLnBrk="1" hangingPunct="1">
              <a:lnSpc>
                <a:spcPct val="90000"/>
              </a:lnSpc>
            </a:pPr>
            <a:endParaRPr lang="en-US" altLang="en-US" smtClean="0">
              <a:solidFill>
                <a:srgbClr val="0000FF"/>
              </a:solidFill>
            </a:endParaRPr>
          </a:p>
          <a:p>
            <a:pPr eaLnBrk="1" hangingPunct="1">
              <a:lnSpc>
                <a:spcPct val="90000"/>
              </a:lnSpc>
            </a:pPr>
            <a:endParaRPr lang="en-US" altLang="en-US" smtClean="0"/>
          </a:p>
          <a:p>
            <a:pPr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8D1668B5-7533-4FE2-B675-A599713CB272}" type="slidenum">
              <a:rPr lang="en-US" altLang="en-US"/>
              <a:pPr/>
              <a:t>11</a:t>
            </a:fld>
            <a:endParaRPr lang="en-US" altLang="en-US"/>
          </a:p>
        </p:txBody>
      </p:sp>
      <p:sp>
        <p:nvSpPr>
          <p:cNvPr id="15363" name="Rectangle 2"/>
          <p:cNvSpPr>
            <a:spLocks noGrp="1" noChangeArrowheads="1"/>
          </p:cNvSpPr>
          <p:nvPr>
            <p:ph type="title"/>
          </p:nvPr>
        </p:nvSpPr>
        <p:spPr/>
        <p:txBody>
          <a:bodyPr/>
          <a:lstStyle/>
          <a:p>
            <a:pPr eaLnBrk="1" hangingPunct="1"/>
            <a:r>
              <a:rPr lang="en-US" altLang="en-US" smtClean="0"/>
              <a:t>Events &amp; Probabilities…</a:t>
            </a:r>
          </a:p>
        </p:txBody>
      </p:sp>
      <p:sp>
        <p:nvSpPr>
          <p:cNvPr id="15364" name="Rectangle 3"/>
          <p:cNvSpPr>
            <a:spLocks noGrp="1" noChangeArrowheads="1"/>
          </p:cNvSpPr>
          <p:nvPr>
            <p:ph type="body" idx="1"/>
          </p:nvPr>
        </p:nvSpPr>
        <p:spPr/>
        <p:txBody>
          <a:bodyPr/>
          <a:lstStyle/>
          <a:p>
            <a:pPr eaLnBrk="1" hangingPunct="1"/>
            <a:r>
              <a:rPr lang="en-US" altLang="en-US" smtClean="0"/>
              <a:t>An </a:t>
            </a:r>
            <a:r>
              <a:rPr lang="en-US" altLang="en-US" u="sng" smtClean="0"/>
              <a:t>individual</a:t>
            </a:r>
            <a:r>
              <a:rPr lang="en-US" altLang="en-US" smtClean="0"/>
              <a:t> outcome of a sample space is called a </a:t>
            </a:r>
            <a:r>
              <a:rPr lang="en-US" altLang="en-US" b="1" smtClean="0">
                <a:solidFill>
                  <a:srgbClr val="FF0000"/>
                </a:solidFill>
              </a:rPr>
              <a:t>simple event [cannot break it down into several other events]</a:t>
            </a:r>
            <a:r>
              <a:rPr lang="en-US" altLang="en-US" smtClean="0"/>
              <a:t>, </a:t>
            </a:r>
          </a:p>
          <a:p>
            <a:pPr eaLnBrk="1" hangingPunct="1"/>
            <a:endParaRPr lang="en-US" altLang="en-US" smtClean="0"/>
          </a:p>
          <a:p>
            <a:pPr eaLnBrk="1" hangingPunct="1"/>
            <a:r>
              <a:rPr lang="en-US" altLang="en-US" smtClean="0"/>
              <a:t>An </a:t>
            </a:r>
            <a:r>
              <a:rPr lang="en-US" altLang="en-US" b="1" i="1" smtClean="0">
                <a:solidFill>
                  <a:srgbClr val="FF0000"/>
                </a:solidFill>
              </a:rPr>
              <a:t>event</a:t>
            </a:r>
            <a:r>
              <a:rPr lang="en-US" altLang="en-US" smtClean="0"/>
              <a:t> is a collection or set of one or more simple events in a sample space.</a:t>
            </a:r>
          </a:p>
          <a:p>
            <a:pPr eaLnBrk="1" hangingPunct="1"/>
            <a:endParaRPr lang="en-US" altLang="en-US" smtClean="0"/>
          </a:p>
          <a:p>
            <a:pPr eaLnBrk="1" hangingPunct="1"/>
            <a:r>
              <a:rPr lang="en-US" altLang="en-US" u="sng" smtClean="0"/>
              <a:t>Roll of a die:</a:t>
            </a:r>
            <a:r>
              <a:rPr lang="en-US" altLang="en-US" smtClean="0"/>
              <a:t> S = {1, 2, 3, 4, 5, 6}</a:t>
            </a:r>
          </a:p>
          <a:p>
            <a:pPr eaLnBrk="1" hangingPunct="1"/>
            <a:r>
              <a:rPr lang="en-US" altLang="en-US" smtClean="0">
                <a:solidFill>
                  <a:srgbClr val="0000FF"/>
                </a:solidFill>
              </a:rPr>
              <a:t>Simple event:</a:t>
            </a:r>
            <a:r>
              <a:rPr lang="en-US" altLang="en-US" smtClean="0"/>
              <a:t> the number “3” will be rolled</a:t>
            </a:r>
          </a:p>
          <a:p>
            <a:pPr eaLnBrk="1" hangingPunct="1"/>
            <a:r>
              <a:rPr lang="en-US" altLang="en-US" smtClean="0">
                <a:solidFill>
                  <a:srgbClr val="0000FF"/>
                </a:solidFill>
              </a:rPr>
              <a:t>Event:</a:t>
            </a:r>
            <a:r>
              <a:rPr lang="en-US" altLang="en-US" smtClean="0"/>
              <a:t> an even number (one of 2, 4, or 6) will be rolled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1AF74518-DF56-4763-9730-6B61B291937E}" type="slidenum">
              <a:rPr lang="en-US" altLang="en-US"/>
              <a:pPr/>
              <a:t>12</a:t>
            </a:fld>
            <a:endParaRPr lang="en-US" altLang="en-US"/>
          </a:p>
        </p:txBody>
      </p:sp>
      <p:sp>
        <p:nvSpPr>
          <p:cNvPr id="16387" name="Rectangle 2"/>
          <p:cNvSpPr>
            <a:spLocks noGrp="1" noChangeArrowheads="1"/>
          </p:cNvSpPr>
          <p:nvPr>
            <p:ph type="title"/>
          </p:nvPr>
        </p:nvSpPr>
        <p:spPr/>
        <p:txBody>
          <a:bodyPr/>
          <a:lstStyle/>
          <a:p>
            <a:pPr eaLnBrk="1" hangingPunct="1"/>
            <a:r>
              <a:rPr lang="en-US" altLang="en-US" smtClean="0"/>
              <a:t>Events &amp; Probabilities…</a:t>
            </a:r>
          </a:p>
        </p:txBody>
      </p:sp>
      <p:sp>
        <p:nvSpPr>
          <p:cNvPr id="16388" name="Rectangle 3"/>
          <p:cNvSpPr>
            <a:spLocks noGrp="1" noChangeArrowheads="1"/>
          </p:cNvSpPr>
          <p:nvPr>
            <p:ph type="body" idx="1"/>
          </p:nvPr>
        </p:nvSpPr>
        <p:spPr/>
        <p:txBody>
          <a:bodyPr/>
          <a:lstStyle/>
          <a:p>
            <a:pPr eaLnBrk="1" hangingPunct="1"/>
            <a:r>
              <a:rPr lang="en-US" altLang="en-US" smtClean="0"/>
              <a:t>The </a:t>
            </a:r>
            <a:r>
              <a:rPr lang="en-US" altLang="en-US" b="1" i="1" smtClean="0"/>
              <a:t>probability of an event</a:t>
            </a:r>
            <a:r>
              <a:rPr lang="en-US" altLang="en-US" smtClean="0"/>
              <a:t> is the </a:t>
            </a:r>
            <a:r>
              <a:rPr lang="en-US" altLang="en-US" b="1" smtClean="0">
                <a:solidFill>
                  <a:srgbClr val="0000FF"/>
                </a:solidFill>
              </a:rPr>
              <a:t>sum</a:t>
            </a:r>
            <a:r>
              <a:rPr lang="en-US" altLang="en-US" smtClean="0"/>
              <a:t> of the probabilities of the simple events that constitute the event.</a:t>
            </a:r>
          </a:p>
          <a:p>
            <a:pPr eaLnBrk="1" hangingPunct="1"/>
            <a:endParaRPr lang="en-US" altLang="en-US" smtClean="0"/>
          </a:p>
          <a:p>
            <a:pPr eaLnBrk="1" hangingPunct="1"/>
            <a:r>
              <a:rPr lang="en-US" altLang="en-US" smtClean="0"/>
              <a:t>E.g. (assuming a fair die) S = {1, 2, 3, 4, 5, 6} and</a:t>
            </a:r>
          </a:p>
          <a:p>
            <a:pPr eaLnBrk="1" hangingPunct="1"/>
            <a:r>
              <a:rPr lang="en-US" altLang="en-US" smtClean="0"/>
              <a:t>P(1) = P(2) = P(3) = P(4) = P(5) = P(6) = 1/6</a:t>
            </a:r>
          </a:p>
          <a:p>
            <a:pPr eaLnBrk="1" hangingPunct="1"/>
            <a:endParaRPr lang="en-US" altLang="en-US" smtClean="0"/>
          </a:p>
          <a:p>
            <a:pPr eaLnBrk="1" hangingPunct="1"/>
            <a:r>
              <a:rPr lang="en-US" altLang="en-US" smtClean="0"/>
              <a:t>Then:</a:t>
            </a:r>
          </a:p>
          <a:p>
            <a:pPr eaLnBrk="1" hangingPunct="1"/>
            <a:r>
              <a:rPr lang="en-US" altLang="en-US" smtClean="0"/>
              <a:t>P(EVEN) = P(2) + P(4) + P(6) = 1/6 + 1/6 + 1/6 = 3/6 = 1/2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A25FE935-3B3F-4742-9FEC-383435F1D6FC}" type="slidenum">
              <a:rPr lang="en-US" altLang="en-US"/>
              <a:pPr/>
              <a:t>13</a:t>
            </a:fld>
            <a:endParaRPr lang="en-US" altLang="en-US"/>
          </a:p>
        </p:txBody>
      </p:sp>
      <p:sp>
        <p:nvSpPr>
          <p:cNvPr id="17411" name="Rectangle 2"/>
          <p:cNvSpPr>
            <a:spLocks noGrp="1" noChangeArrowheads="1"/>
          </p:cNvSpPr>
          <p:nvPr>
            <p:ph type="title"/>
          </p:nvPr>
        </p:nvSpPr>
        <p:spPr/>
        <p:txBody>
          <a:bodyPr/>
          <a:lstStyle/>
          <a:p>
            <a:pPr eaLnBrk="1" hangingPunct="1"/>
            <a:r>
              <a:rPr lang="en-US" altLang="en-US" smtClean="0"/>
              <a:t>Interpreting Probability…</a:t>
            </a:r>
          </a:p>
        </p:txBody>
      </p:sp>
      <p:sp>
        <p:nvSpPr>
          <p:cNvPr id="17412" name="Rectangle 3"/>
          <p:cNvSpPr>
            <a:spLocks noGrp="1" noChangeArrowheads="1"/>
          </p:cNvSpPr>
          <p:nvPr>
            <p:ph type="body" idx="1"/>
          </p:nvPr>
        </p:nvSpPr>
        <p:spPr/>
        <p:txBody>
          <a:bodyPr/>
          <a:lstStyle/>
          <a:p>
            <a:pPr eaLnBrk="1" hangingPunct="1"/>
            <a:r>
              <a:rPr lang="en-US" altLang="en-US" smtClean="0"/>
              <a:t>One way to interpret probability is this:</a:t>
            </a:r>
          </a:p>
          <a:p>
            <a:pPr eaLnBrk="1" hangingPunct="1"/>
            <a:endParaRPr lang="en-US" altLang="en-US" smtClean="0"/>
          </a:p>
          <a:p>
            <a:pPr eaLnBrk="1" hangingPunct="1"/>
            <a:r>
              <a:rPr lang="en-US" altLang="en-US" smtClean="0"/>
              <a:t>If a random experiment is repeated an </a:t>
            </a:r>
            <a:r>
              <a:rPr lang="en-US" altLang="en-US" i="1" smtClean="0"/>
              <a:t>infinite</a:t>
            </a:r>
            <a:r>
              <a:rPr lang="en-US" altLang="en-US" smtClean="0"/>
              <a:t> number of times, the relative frequency for any given outcome is the probability of this outcome.</a:t>
            </a:r>
          </a:p>
          <a:p>
            <a:pPr eaLnBrk="1" hangingPunct="1"/>
            <a:endParaRPr lang="en-US" altLang="en-US" smtClean="0"/>
          </a:p>
          <a:p>
            <a:pPr eaLnBrk="1" hangingPunct="1"/>
            <a:r>
              <a:rPr lang="en-US" altLang="en-US" smtClean="0"/>
              <a:t>For example, the probability of heads in flip of a balanced coin is .5, determined using the classical approach. The probability is interpreted as being the long-term relative frequency of heads if the coin is flipped an infinite number of times.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63047BAD-8FE3-4DEF-868E-D43D402AE2A3}" type="slidenum">
              <a:rPr lang="en-US" altLang="en-US"/>
              <a:pPr/>
              <a:t>14</a:t>
            </a:fld>
            <a:endParaRPr lang="en-US" altLang="en-US"/>
          </a:p>
        </p:txBody>
      </p:sp>
      <p:sp>
        <p:nvSpPr>
          <p:cNvPr id="18435" name="Rectangle 2"/>
          <p:cNvSpPr>
            <a:spLocks noGrp="1" noChangeArrowheads="1"/>
          </p:cNvSpPr>
          <p:nvPr>
            <p:ph type="title"/>
          </p:nvPr>
        </p:nvSpPr>
        <p:spPr/>
        <p:txBody>
          <a:bodyPr/>
          <a:lstStyle/>
          <a:p>
            <a:pPr eaLnBrk="1" hangingPunct="1"/>
            <a:r>
              <a:rPr lang="en-US" altLang="en-US" smtClean="0"/>
              <a:t>Joint, Marginal, Conditional Probability…</a:t>
            </a:r>
          </a:p>
        </p:txBody>
      </p:sp>
      <p:sp>
        <p:nvSpPr>
          <p:cNvPr id="18436" name="Rectangle 3"/>
          <p:cNvSpPr>
            <a:spLocks noGrp="1" noChangeArrowheads="1"/>
          </p:cNvSpPr>
          <p:nvPr>
            <p:ph type="body" idx="1"/>
          </p:nvPr>
        </p:nvSpPr>
        <p:spPr/>
        <p:txBody>
          <a:bodyPr/>
          <a:lstStyle/>
          <a:p>
            <a:pPr eaLnBrk="1" hangingPunct="1"/>
            <a:r>
              <a:rPr lang="en-US" altLang="en-US" smtClean="0"/>
              <a:t>We study methods to determine probabilities of events that result from </a:t>
            </a:r>
            <a:r>
              <a:rPr lang="en-US" altLang="en-US" b="1" i="1" smtClean="0"/>
              <a:t>combining</a:t>
            </a:r>
            <a:r>
              <a:rPr lang="en-US" altLang="en-US" smtClean="0"/>
              <a:t> other events in various ways. </a:t>
            </a:r>
          </a:p>
          <a:p>
            <a:pPr eaLnBrk="1" hangingPunct="1"/>
            <a:endParaRPr lang="en-US" altLang="en-US" smtClean="0"/>
          </a:p>
          <a:p>
            <a:pPr eaLnBrk="1" hangingPunct="1"/>
            <a:r>
              <a:rPr lang="en-US" altLang="en-US" smtClean="0"/>
              <a:t>There are several types of combinations and relationships between events:</a:t>
            </a:r>
          </a:p>
          <a:p>
            <a:pPr eaLnBrk="1" hangingPunct="1">
              <a:buFontTx/>
              <a:buChar char="•"/>
            </a:pPr>
            <a:r>
              <a:rPr lang="en-US" altLang="en-US" smtClean="0"/>
              <a:t>Complement of an event </a:t>
            </a:r>
            <a:r>
              <a:rPr lang="en-US" altLang="en-US" smtClean="0">
                <a:solidFill>
                  <a:srgbClr val="FF0000"/>
                </a:solidFill>
              </a:rPr>
              <a:t>[everything other than that event]</a:t>
            </a:r>
            <a:endParaRPr lang="en-US" altLang="en-US" smtClean="0"/>
          </a:p>
          <a:p>
            <a:pPr eaLnBrk="1" hangingPunct="1">
              <a:buFontTx/>
              <a:buChar char="•"/>
            </a:pPr>
            <a:r>
              <a:rPr lang="en-US" altLang="en-US" smtClean="0"/>
              <a:t>Intersection of two events </a:t>
            </a:r>
            <a:r>
              <a:rPr lang="en-US" altLang="en-US" smtClean="0">
                <a:solidFill>
                  <a:srgbClr val="FF0000"/>
                </a:solidFill>
              </a:rPr>
              <a:t>[event A </a:t>
            </a:r>
            <a:r>
              <a:rPr lang="en-US" altLang="en-US" b="1" i="1" u="sng" smtClean="0">
                <a:solidFill>
                  <a:srgbClr val="CC0099"/>
                </a:solidFill>
              </a:rPr>
              <a:t>and</a:t>
            </a:r>
            <a:r>
              <a:rPr lang="en-US" altLang="en-US" smtClean="0">
                <a:solidFill>
                  <a:srgbClr val="FF0000"/>
                </a:solidFill>
              </a:rPr>
              <a:t> event B] </a:t>
            </a:r>
            <a:r>
              <a:rPr lang="en-US" altLang="en-US" smtClean="0"/>
              <a:t>or [A*B]</a:t>
            </a:r>
          </a:p>
          <a:p>
            <a:pPr eaLnBrk="1" hangingPunct="1">
              <a:buFontTx/>
              <a:buChar char="•"/>
            </a:pPr>
            <a:r>
              <a:rPr lang="en-US" altLang="en-US" smtClean="0"/>
              <a:t>Union of two events </a:t>
            </a:r>
            <a:r>
              <a:rPr lang="en-US" altLang="en-US" smtClean="0">
                <a:solidFill>
                  <a:srgbClr val="FF0000"/>
                </a:solidFill>
              </a:rPr>
              <a:t>[event A </a:t>
            </a:r>
            <a:r>
              <a:rPr lang="en-US" altLang="en-US" b="1" i="1" u="sng" smtClean="0">
                <a:solidFill>
                  <a:srgbClr val="CC0099"/>
                </a:solidFill>
              </a:rPr>
              <a:t>or</a:t>
            </a:r>
            <a:r>
              <a:rPr lang="en-US" altLang="en-US" smtClean="0">
                <a:solidFill>
                  <a:srgbClr val="FF0000"/>
                </a:solidFill>
              </a:rPr>
              <a:t> event B] </a:t>
            </a:r>
            <a:r>
              <a:rPr lang="en-US" altLang="en-US" smtClean="0"/>
              <a:t>or [A+B]</a:t>
            </a:r>
          </a:p>
          <a:p>
            <a:pPr eaLnBrk="1" hangingPunct="1"/>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A3E0C7FC-89BB-49E4-B5FC-65F234047DC4}" type="slidenum">
              <a:rPr lang="en-US" altLang="en-US"/>
              <a:pPr/>
              <a:t>15</a:t>
            </a:fld>
            <a:endParaRPr lang="en-US" altLang="en-US"/>
          </a:p>
        </p:txBody>
      </p:sp>
      <p:sp>
        <p:nvSpPr>
          <p:cNvPr id="19459" name="Rectangle 2"/>
          <p:cNvSpPr>
            <a:spLocks noGrp="1" noChangeArrowheads="1"/>
          </p:cNvSpPr>
          <p:nvPr>
            <p:ph type="title"/>
          </p:nvPr>
        </p:nvSpPr>
        <p:spPr/>
        <p:txBody>
          <a:bodyPr/>
          <a:lstStyle/>
          <a:p>
            <a:pPr eaLnBrk="1" hangingPunct="1"/>
            <a:r>
              <a:rPr lang="en-US" altLang="en-US" smtClean="0"/>
              <a:t>Example 6.1…</a:t>
            </a:r>
          </a:p>
        </p:txBody>
      </p:sp>
      <p:sp>
        <p:nvSpPr>
          <p:cNvPr id="19460" name="Rectangle 3"/>
          <p:cNvSpPr>
            <a:spLocks noGrp="1" noChangeArrowheads="1"/>
          </p:cNvSpPr>
          <p:nvPr>
            <p:ph type="body" idx="1"/>
          </p:nvPr>
        </p:nvSpPr>
        <p:spPr/>
        <p:txBody>
          <a:bodyPr/>
          <a:lstStyle/>
          <a:p>
            <a:pPr eaLnBrk="1" hangingPunct="1">
              <a:lnSpc>
                <a:spcPct val="90000"/>
              </a:lnSpc>
            </a:pPr>
            <a:r>
              <a:rPr lang="en-US" altLang="en-US" smtClean="0"/>
              <a:t>Why are some mutual fund managers more successful than others? One possible factor is where the manager earned his or her MBA. The following table compares mutual fund performance against the ranking of the school where the fund manager earned their MBA: </a:t>
            </a:r>
            <a:r>
              <a:rPr lang="en-US" altLang="en-US" smtClean="0">
                <a:solidFill>
                  <a:srgbClr val="FF0000"/>
                </a:solidFill>
              </a:rPr>
              <a:t>Where do we get these probabilities from? [population or sample?]</a:t>
            </a: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r>
              <a:rPr lang="en-US" altLang="en-US" smtClean="0"/>
              <a:t>                                                                                </a:t>
            </a:r>
            <a:r>
              <a:rPr lang="en-US" altLang="en-US" sz="1400" smtClean="0">
                <a:hlinkClick r:id="rId2" action="ppaction://hlinkpres?slideindex=1&amp;slidetitle="/>
              </a:rPr>
              <a:t>Venn Diagrams</a:t>
            </a:r>
            <a:endParaRPr lang="en-US" altLang="en-US" smtClean="0"/>
          </a:p>
          <a:p>
            <a:pPr eaLnBrk="1" hangingPunct="1">
              <a:lnSpc>
                <a:spcPct val="90000"/>
              </a:lnSpc>
            </a:pPr>
            <a:endParaRPr lang="en-US" altLang="en-US" smtClean="0"/>
          </a:p>
        </p:txBody>
      </p:sp>
      <p:graphicFrame>
        <p:nvGraphicFramePr>
          <p:cNvPr id="29719" name="Group 23"/>
          <p:cNvGraphicFramePr>
            <a:graphicFrameLocks noGrp="1"/>
          </p:cNvGraphicFramePr>
          <p:nvPr/>
        </p:nvGraphicFramePr>
        <p:xfrm>
          <a:off x="914400" y="3429000"/>
          <a:ext cx="7696200" cy="1657351"/>
        </p:xfrm>
        <a:graphic>
          <a:graphicData uri="http://schemas.openxmlformats.org/drawingml/2006/table">
            <a:tbl>
              <a:tblPr/>
              <a:tblGrid>
                <a:gridCol w="2982913">
                  <a:extLst>
                    <a:ext uri="{9D8B030D-6E8A-4147-A177-3AD203B41FA5}">
                      <a16:colId xmlns:a16="http://schemas.microsoft.com/office/drawing/2014/main" xmlns="" val="3390218882"/>
                    </a:ext>
                  </a:extLst>
                </a:gridCol>
                <a:gridCol w="2427287">
                  <a:extLst>
                    <a:ext uri="{9D8B030D-6E8A-4147-A177-3AD203B41FA5}">
                      <a16:colId xmlns:a16="http://schemas.microsoft.com/office/drawing/2014/main" xmlns="" val="3390852610"/>
                    </a:ext>
                  </a:extLst>
                </a:gridCol>
                <a:gridCol w="2286000">
                  <a:extLst>
                    <a:ext uri="{9D8B030D-6E8A-4147-A177-3AD203B41FA5}">
                      <a16:colId xmlns:a16="http://schemas.microsoft.com/office/drawing/2014/main" xmlns="" val="2817449811"/>
                    </a:ext>
                  </a:extLst>
                </a:gridCol>
              </a:tblGrid>
              <a:tr h="7000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Narrow" panose="020B0606020202030204" pitchFamily="34" charset="0"/>
                        </a:rPr>
                        <a:t>Mutual fund outperforms the market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Narrow" panose="020B0606020202030204" pitchFamily="34" charset="0"/>
                        </a:rPr>
                        <a:t>Mutual fund doesn’t outperform the market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xmlns="" val="2352931278"/>
                  </a:ext>
                </a:extLst>
              </a:tr>
              <a:tr h="50165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Top 20 MBA program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xmlns="" val="354258305"/>
                  </a:ext>
                </a:extLst>
              </a:tr>
              <a:tr h="455613">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Not top 20 MBA program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xmlns="" val="4265901897"/>
                  </a:ext>
                </a:extLst>
              </a:tr>
            </a:tbl>
          </a:graphicData>
        </a:graphic>
      </p:graphicFrame>
      <p:sp>
        <p:nvSpPr>
          <p:cNvPr id="19479" name="AutoShape 24"/>
          <p:cNvSpPr>
            <a:spLocks noChangeArrowheads="1"/>
          </p:cNvSpPr>
          <p:nvPr/>
        </p:nvSpPr>
        <p:spPr bwMode="auto">
          <a:xfrm>
            <a:off x="533400" y="5486400"/>
            <a:ext cx="3810000" cy="838200"/>
          </a:xfrm>
          <a:prstGeom prst="wedgeRectCallout">
            <a:avLst>
              <a:gd name="adj1" fmla="val 60833"/>
              <a:gd name="adj2" fmla="val -172157"/>
            </a:avLst>
          </a:prstGeom>
          <a:solidFill>
            <a:srgbClr val="CCFFCC"/>
          </a:solidFill>
          <a:ln w="9525">
            <a:solidFill>
              <a:schemeClr val="tx1"/>
            </a:solidFill>
            <a:miter lim="800000"/>
            <a:headEnd/>
            <a:tailEnd/>
          </a:ln>
          <a:effectLst/>
        </p:spPr>
        <p:txBody>
          <a:bodyPr anchor="ctr"/>
          <a:lstStyle/>
          <a:p>
            <a:r>
              <a:rPr lang="en-US" altLang="en-US" sz="1400">
                <a:latin typeface="Tahoma" pitchFamily="34" charset="0"/>
              </a:rPr>
              <a:t>E.g. This is the probability that a mutual fund outperforms </a:t>
            </a:r>
            <a:r>
              <a:rPr lang="en-US" altLang="en-US" sz="1400" b="1">
                <a:solidFill>
                  <a:srgbClr val="FF0000"/>
                </a:solidFill>
                <a:latin typeface="Tahoma" pitchFamily="34" charset="0"/>
              </a:rPr>
              <a:t>AND</a:t>
            </a:r>
            <a:r>
              <a:rPr lang="en-US" altLang="en-US" sz="1400">
                <a:latin typeface="Tahoma" pitchFamily="34" charset="0"/>
              </a:rPr>
              <a:t> the manager was in a top-20 MBA program; it’s a</a:t>
            </a:r>
            <a:r>
              <a:rPr lang="en-US" altLang="en-US" sz="1400" b="1">
                <a:latin typeface="Tahoma" pitchFamily="34" charset="0"/>
              </a:rPr>
              <a:t> </a:t>
            </a:r>
            <a:r>
              <a:rPr lang="en-US" altLang="en-US" sz="1400" b="1">
                <a:solidFill>
                  <a:srgbClr val="FF0000"/>
                </a:solidFill>
                <a:latin typeface="Tahoma" pitchFamily="34" charset="0"/>
              </a:rPr>
              <a:t>joint probability [intersection]</a:t>
            </a:r>
            <a:r>
              <a:rPr lang="en-US" altLang="en-US" sz="1400">
                <a:latin typeface="Tahoma" pitchFamily="34"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86F15E26-CE43-4168-B33E-5ADD1FDF267E}" type="slidenum">
              <a:rPr lang="en-US" altLang="en-US"/>
              <a:pPr/>
              <a:t>16</a:t>
            </a:fld>
            <a:endParaRPr lang="en-US" altLang="en-US"/>
          </a:p>
        </p:txBody>
      </p:sp>
      <p:sp>
        <p:nvSpPr>
          <p:cNvPr id="20483" name="Rectangle 2"/>
          <p:cNvSpPr>
            <a:spLocks noGrp="1" noChangeArrowheads="1"/>
          </p:cNvSpPr>
          <p:nvPr>
            <p:ph type="title"/>
          </p:nvPr>
        </p:nvSpPr>
        <p:spPr/>
        <p:txBody>
          <a:bodyPr/>
          <a:lstStyle/>
          <a:p>
            <a:pPr eaLnBrk="1" hangingPunct="1"/>
            <a:r>
              <a:rPr lang="en-US" altLang="en-US" smtClean="0"/>
              <a:t>Example 6.1…</a:t>
            </a:r>
          </a:p>
        </p:txBody>
      </p:sp>
      <p:sp>
        <p:nvSpPr>
          <p:cNvPr id="20484" name="Rectangle 3"/>
          <p:cNvSpPr>
            <a:spLocks noGrp="1" noChangeArrowheads="1"/>
          </p:cNvSpPr>
          <p:nvPr>
            <p:ph type="body" idx="1"/>
          </p:nvPr>
        </p:nvSpPr>
        <p:spPr/>
        <p:txBody>
          <a:bodyPr/>
          <a:lstStyle/>
          <a:p>
            <a:pPr eaLnBrk="1" hangingPunct="1"/>
            <a:r>
              <a:rPr lang="en-US" altLang="en-US" smtClean="0"/>
              <a:t>Alternatively, we could introduce shorthand notation to represent the events:</a:t>
            </a:r>
          </a:p>
          <a:p>
            <a:pPr lvl="1" eaLnBrk="1" hangingPunct="1"/>
            <a:r>
              <a:rPr lang="en-US" altLang="en-US" sz="1800" smtClean="0"/>
              <a:t>A</a:t>
            </a:r>
            <a:r>
              <a:rPr lang="en-US" altLang="en-US" sz="1800" baseline="-25000" smtClean="0"/>
              <a:t>1</a:t>
            </a:r>
            <a:r>
              <a:rPr lang="en-US" altLang="en-US" sz="1800" smtClean="0"/>
              <a:t> = Fund manager graduated from a top-20 MBA program</a:t>
            </a:r>
          </a:p>
          <a:p>
            <a:pPr lvl="1" eaLnBrk="1" hangingPunct="1"/>
            <a:r>
              <a:rPr lang="en-US" altLang="en-US" sz="1800" smtClean="0"/>
              <a:t>A</a:t>
            </a:r>
            <a:r>
              <a:rPr lang="en-US" altLang="en-US" sz="1800" baseline="-25000" smtClean="0"/>
              <a:t>2</a:t>
            </a:r>
            <a:r>
              <a:rPr lang="en-US" altLang="en-US" sz="1800" smtClean="0"/>
              <a:t> = Fund manager did not graduate from a top-20 MBA program</a:t>
            </a:r>
          </a:p>
          <a:p>
            <a:pPr lvl="1" eaLnBrk="1" hangingPunct="1"/>
            <a:r>
              <a:rPr lang="en-US" altLang="en-US" sz="1800" smtClean="0"/>
              <a:t>B</a:t>
            </a:r>
            <a:r>
              <a:rPr lang="en-US" altLang="en-US" sz="1800" baseline="-25000" smtClean="0"/>
              <a:t>1</a:t>
            </a:r>
            <a:r>
              <a:rPr lang="en-US" altLang="en-US" sz="1800" smtClean="0"/>
              <a:t> = Fund outperforms the market </a:t>
            </a:r>
          </a:p>
          <a:p>
            <a:pPr lvl="1" eaLnBrk="1" hangingPunct="1"/>
            <a:r>
              <a:rPr lang="en-US" altLang="en-US" sz="1800" smtClean="0"/>
              <a:t>B</a:t>
            </a:r>
            <a:r>
              <a:rPr lang="en-US" altLang="en-US" sz="1800" baseline="-25000" smtClean="0"/>
              <a:t>2</a:t>
            </a:r>
            <a:r>
              <a:rPr lang="en-US" altLang="en-US" sz="1800" smtClean="0"/>
              <a:t> = Fund does not outperform the market</a:t>
            </a:r>
          </a:p>
          <a:p>
            <a:pPr eaLnBrk="1" hangingPunct="1"/>
            <a:endParaRPr lang="en-US" altLang="en-US" smtClean="0"/>
          </a:p>
        </p:txBody>
      </p:sp>
      <p:graphicFrame>
        <p:nvGraphicFramePr>
          <p:cNvPr id="30752" name="Group 32"/>
          <p:cNvGraphicFramePr>
            <a:graphicFrameLocks noGrp="1"/>
          </p:cNvGraphicFramePr>
          <p:nvPr/>
        </p:nvGraphicFramePr>
        <p:xfrm>
          <a:off x="2286000" y="3505200"/>
          <a:ext cx="5334000" cy="1447800"/>
        </p:xfrm>
        <a:graphic>
          <a:graphicData uri="http://schemas.openxmlformats.org/drawingml/2006/table">
            <a:tbl>
              <a:tblPr/>
              <a:tblGrid>
                <a:gridCol w="1600200">
                  <a:extLst>
                    <a:ext uri="{9D8B030D-6E8A-4147-A177-3AD203B41FA5}">
                      <a16:colId xmlns:a16="http://schemas.microsoft.com/office/drawing/2014/main" xmlns="" val="1256619884"/>
                    </a:ext>
                  </a:extLst>
                </a:gridCol>
                <a:gridCol w="1981200">
                  <a:extLst>
                    <a:ext uri="{9D8B030D-6E8A-4147-A177-3AD203B41FA5}">
                      <a16:colId xmlns:a16="http://schemas.microsoft.com/office/drawing/2014/main" xmlns="" val="1422962453"/>
                    </a:ext>
                  </a:extLst>
                </a:gridCol>
                <a:gridCol w="1752600">
                  <a:extLst>
                    <a:ext uri="{9D8B030D-6E8A-4147-A177-3AD203B41FA5}">
                      <a16:colId xmlns:a16="http://schemas.microsoft.com/office/drawing/2014/main" xmlns="" val="2648505900"/>
                    </a:ext>
                  </a:extLst>
                </a:gridCol>
              </a:tblGrid>
              <a:tr h="5334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B</a:t>
                      </a:r>
                      <a:r>
                        <a:rPr kumimoji="0" lang="en-US" altLang="en-US" sz="2400" b="0" i="0" u="none" strike="noStrike" cap="none" normalizeH="0" baseline="-25000">
                          <a:ln>
                            <a:noFill/>
                          </a:ln>
                          <a:solidFill>
                            <a:schemeClr val="tx1"/>
                          </a:solidFill>
                          <a:effectLst/>
                          <a:latin typeface="Tahoma" panose="020B0604030504040204" pitchFamily="34" charset="0"/>
                        </a:rPr>
                        <a:t>1</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B</a:t>
                      </a:r>
                      <a:r>
                        <a:rPr kumimoji="0" lang="en-US" altLang="en-US" sz="2400" b="0" i="0" u="none" strike="noStrike" cap="none" normalizeH="0" baseline="-25000">
                          <a:ln>
                            <a:noFill/>
                          </a:ln>
                          <a:solidFill>
                            <a:schemeClr val="tx1"/>
                          </a:solidFill>
                          <a:effectLst/>
                          <a:latin typeface="Tahoma" panose="020B0604030504040204" pitchFamily="34" charset="0"/>
                        </a:rPr>
                        <a:t>2</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xmlns="" val="2262282384"/>
                  </a:ext>
                </a:extLst>
              </a:tr>
              <a:tr h="409575">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A</a:t>
                      </a:r>
                      <a:r>
                        <a:rPr kumimoji="0" lang="en-US" altLang="en-US" sz="2400" b="0" i="0" u="none" strike="noStrike" cap="none" normalizeH="0" baseline="-25000">
                          <a:ln>
                            <a:noFill/>
                          </a:ln>
                          <a:solidFill>
                            <a:schemeClr val="tx1"/>
                          </a:solidFill>
                          <a:effectLst/>
                          <a:latin typeface="Tahoma" panose="020B0604030504040204" pitchFamily="34" charset="0"/>
                        </a:rPr>
                        <a:t>1</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xmlns="" val="2030466440"/>
                  </a:ext>
                </a:extLst>
              </a:tr>
              <a:tr h="37465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A</a:t>
                      </a:r>
                      <a:r>
                        <a:rPr kumimoji="0" lang="en-US" altLang="en-US" sz="2400" b="0" i="0" u="none" strike="noStrike" cap="none" normalizeH="0" baseline="-25000">
                          <a:ln>
                            <a:noFill/>
                          </a:ln>
                          <a:solidFill>
                            <a:schemeClr val="tx1"/>
                          </a:solidFill>
                          <a:effectLst/>
                          <a:latin typeface="Tahoma" panose="020B0604030504040204" pitchFamily="34" charset="0"/>
                        </a:rPr>
                        <a:t>2</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xmlns="" val="1718298356"/>
                  </a:ext>
                </a:extLst>
              </a:tr>
            </a:tbl>
          </a:graphicData>
        </a:graphic>
      </p:graphicFrame>
      <p:sp>
        <p:nvSpPr>
          <p:cNvPr id="20503" name="Text Box 29"/>
          <p:cNvSpPr txBox="1">
            <a:spLocks noChangeArrowheads="1"/>
          </p:cNvSpPr>
          <p:nvPr/>
        </p:nvSpPr>
        <p:spPr bwMode="auto">
          <a:xfrm>
            <a:off x="381000" y="5105400"/>
            <a:ext cx="5994400" cy="1187450"/>
          </a:xfrm>
          <a:prstGeom prst="rect">
            <a:avLst/>
          </a:prstGeom>
          <a:noFill/>
          <a:ln w="9525">
            <a:noFill/>
            <a:miter lim="800000"/>
            <a:headEnd/>
            <a:tailEnd/>
          </a:ln>
          <a:effectLst/>
        </p:spPr>
        <p:txBody>
          <a:bodyPr wrap="none" anchor="ctr">
            <a:spAutoFit/>
          </a:bodyPr>
          <a:lstStyle/>
          <a:p>
            <a:r>
              <a:rPr lang="en-US" altLang="en-US"/>
              <a:t>E.g. P(A</a:t>
            </a:r>
            <a:r>
              <a:rPr lang="en-US" altLang="en-US" baseline="-25000"/>
              <a:t>2</a:t>
            </a:r>
            <a:r>
              <a:rPr lang="en-US" altLang="en-US"/>
              <a:t> and B</a:t>
            </a:r>
            <a:r>
              <a:rPr lang="en-US" altLang="en-US" baseline="-25000"/>
              <a:t>1</a:t>
            </a:r>
            <a:r>
              <a:rPr lang="en-US" altLang="en-US"/>
              <a:t>) = .06</a:t>
            </a:r>
          </a:p>
          <a:p>
            <a:r>
              <a:rPr lang="en-US" altLang="en-US"/>
              <a:t>= the probability a fund outperforms the market</a:t>
            </a:r>
          </a:p>
          <a:p>
            <a:r>
              <a:rPr lang="en-US" altLang="en-US" b="1">
                <a:solidFill>
                  <a:srgbClr val="FF0000"/>
                </a:solidFill>
              </a:rPr>
              <a:t>and</a:t>
            </a:r>
            <a:r>
              <a:rPr lang="en-US" altLang="en-US"/>
              <a:t> the manager isn’t from a top-20 school.</a:t>
            </a:r>
          </a:p>
        </p:txBody>
      </p:sp>
      <p:sp>
        <p:nvSpPr>
          <p:cNvPr id="20504" name="Line 30"/>
          <p:cNvSpPr>
            <a:spLocks noChangeShapeType="1"/>
          </p:cNvSpPr>
          <p:nvPr/>
        </p:nvSpPr>
        <p:spPr bwMode="auto">
          <a:xfrm flipV="1">
            <a:off x="3505200" y="4724400"/>
            <a:ext cx="1066800" cy="609600"/>
          </a:xfrm>
          <a:prstGeom prst="line">
            <a:avLst/>
          </a:prstGeom>
          <a:noFill/>
          <a:ln w="9525">
            <a:solidFill>
              <a:srgbClr val="0000FF"/>
            </a:solidFill>
            <a:round/>
            <a:headEnd/>
            <a:tailEnd type="arrow"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6D687B18-5E30-4DB9-9F59-B2A25395A02C}" type="slidenum">
              <a:rPr lang="en-US" altLang="en-US"/>
              <a:pPr/>
              <a:t>17</a:t>
            </a:fld>
            <a:endParaRPr lang="en-US" altLang="en-US"/>
          </a:p>
        </p:txBody>
      </p:sp>
      <p:sp>
        <p:nvSpPr>
          <p:cNvPr id="21507" name="Rectangle 2"/>
          <p:cNvSpPr>
            <a:spLocks noGrp="1" noChangeArrowheads="1"/>
          </p:cNvSpPr>
          <p:nvPr>
            <p:ph type="title"/>
          </p:nvPr>
        </p:nvSpPr>
        <p:spPr/>
        <p:txBody>
          <a:bodyPr/>
          <a:lstStyle/>
          <a:p>
            <a:pPr eaLnBrk="1" hangingPunct="1"/>
            <a:r>
              <a:rPr lang="en-US" altLang="en-US" smtClean="0"/>
              <a:t>Marginal Probabilities…</a:t>
            </a:r>
          </a:p>
        </p:txBody>
      </p:sp>
      <p:sp>
        <p:nvSpPr>
          <p:cNvPr id="21508" name="Rectangle 3"/>
          <p:cNvSpPr>
            <a:spLocks noGrp="1" noChangeArrowheads="1"/>
          </p:cNvSpPr>
          <p:nvPr>
            <p:ph type="body" idx="1"/>
          </p:nvPr>
        </p:nvSpPr>
        <p:spPr/>
        <p:txBody>
          <a:bodyPr/>
          <a:lstStyle/>
          <a:p>
            <a:pPr eaLnBrk="1" hangingPunct="1"/>
            <a:r>
              <a:rPr lang="en-US" altLang="en-US" b="1" i="1" smtClean="0">
                <a:solidFill>
                  <a:srgbClr val="FF0000"/>
                </a:solidFill>
              </a:rPr>
              <a:t>Marginal probabilities</a:t>
            </a:r>
            <a:r>
              <a:rPr lang="en-US" altLang="en-US" smtClean="0"/>
              <a:t> are computed by adding across rows and down columns; that is they are calculated in the </a:t>
            </a:r>
            <a:r>
              <a:rPr lang="en-US" altLang="en-US" b="1" i="1" smtClean="0"/>
              <a:t>margins</a:t>
            </a:r>
            <a:r>
              <a:rPr lang="en-US" altLang="en-US" smtClean="0"/>
              <a:t> of the table:</a:t>
            </a:r>
          </a:p>
        </p:txBody>
      </p:sp>
      <p:graphicFrame>
        <p:nvGraphicFramePr>
          <p:cNvPr id="31819" name="Group 75"/>
          <p:cNvGraphicFramePr>
            <a:graphicFrameLocks noGrp="1"/>
          </p:cNvGraphicFramePr>
          <p:nvPr/>
        </p:nvGraphicFramePr>
        <p:xfrm>
          <a:off x="152400" y="3124200"/>
          <a:ext cx="7086600" cy="1906588"/>
        </p:xfrm>
        <a:graphic>
          <a:graphicData uri="http://schemas.openxmlformats.org/drawingml/2006/table">
            <a:tbl>
              <a:tblPr/>
              <a:tblGrid>
                <a:gridCol w="1600200">
                  <a:extLst>
                    <a:ext uri="{9D8B030D-6E8A-4147-A177-3AD203B41FA5}">
                      <a16:colId xmlns:a16="http://schemas.microsoft.com/office/drawing/2014/main" xmlns="" val="3265841686"/>
                    </a:ext>
                  </a:extLst>
                </a:gridCol>
                <a:gridCol w="1981200">
                  <a:extLst>
                    <a:ext uri="{9D8B030D-6E8A-4147-A177-3AD203B41FA5}">
                      <a16:colId xmlns:a16="http://schemas.microsoft.com/office/drawing/2014/main" xmlns="" val="2953437793"/>
                    </a:ext>
                  </a:extLst>
                </a:gridCol>
                <a:gridCol w="1752600">
                  <a:extLst>
                    <a:ext uri="{9D8B030D-6E8A-4147-A177-3AD203B41FA5}">
                      <a16:colId xmlns:a16="http://schemas.microsoft.com/office/drawing/2014/main" xmlns="" val="1834100690"/>
                    </a:ext>
                  </a:extLst>
                </a:gridCol>
                <a:gridCol w="1752600">
                  <a:extLst>
                    <a:ext uri="{9D8B030D-6E8A-4147-A177-3AD203B41FA5}">
                      <a16:colId xmlns:a16="http://schemas.microsoft.com/office/drawing/2014/main" xmlns="" val="3294286237"/>
                    </a:ext>
                  </a:extLst>
                </a:gridCol>
              </a:tblGrid>
              <a:tr h="5334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B</a:t>
                      </a:r>
                      <a:r>
                        <a:rPr kumimoji="0" lang="en-US" altLang="en-US" sz="2400" b="0" i="0" u="none" strike="noStrike" cap="none" normalizeH="0" baseline="-25000">
                          <a:ln>
                            <a:noFill/>
                          </a:ln>
                          <a:solidFill>
                            <a:schemeClr val="tx1"/>
                          </a:solidFill>
                          <a:effectLst/>
                          <a:latin typeface="Tahoma" panose="020B0604030504040204" pitchFamily="34" charset="0"/>
                        </a:rPr>
                        <a:t>1</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B</a:t>
                      </a:r>
                      <a:r>
                        <a:rPr kumimoji="0" lang="en-US" altLang="en-US" sz="2400" b="0" i="0" u="none" strike="noStrike" cap="none" normalizeH="0" baseline="-25000">
                          <a:ln>
                            <a:noFill/>
                          </a:ln>
                          <a:solidFill>
                            <a:schemeClr val="tx1"/>
                          </a:solidFill>
                          <a:effectLst/>
                          <a:latin typeface="Tahoma" panose="020B0604030504040204" pitchFamily="34" charset="0"/>
                        </a:rPr>
                        <a:t>2</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P(A</a:t>
                      </a:r>
                      <a:r>
                        <a:rPr kumimoji="0" lang="en-US" altLang="en-US" sz="2400" b="0" i="0" u="none" strike="noStrike" cap="none" normalizeH="0" baseline="-25000">
                          <a:ln>
                            <a:noFill/>
                          </a:ln>
                          <a:solidFill>
                            <a:schemeClr val="tx1"/>
                          </a:solidFill>
                          <a:effectLst/>
                          <a:latin typeface="Tahoma" panose="020B0604030504040204" pitchFamily="34" charset="0"/>
                        </a:rPr>
                        <a:t>i</a:t>
                      </a:r>
                      <a:r>
                        <a:rPr kumimoji="0" lang="en-US" altLang="en-US" sz="2400" b="0" i="0" u="none" strike="noStrike" cap="none" normalizeH="0" baseline="0">
                          <a:ln>
                            <a:noFill/>
                          </a:ln>
                          <a:solidFill>
                            <a:schemeClr val="tx1"/>
                          </a:solidFill>
                          <a:effectLst/>
                          <a:latin typeface="Tahoma" panose="020B0604030504040204"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813722039"/>
                  </a:ext>
                </a:extLst>
              </a:tr>
              <a:tr h="409575">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A</a:t>
                      </a:r>
                      <a:r>
                        <a:rPr kumimoji="0" lang="en-US" altLang="en-US" sz="2400" b="0" i="0" u="none" strike="noStrike" cap="none" normalizeH="0" baseline="-25000">
                          <a:ln>
                            <a:noFill/>
                          </a:ln>
                          <a:solidFill>
                            <a:schemeClr val="tx1"/>
                          </a:solidFill>
                          <a:effectLst/>
                          <a:latin typeface="Tahoma" panose="020B0604030504040204" pitchFamily="34" charset="0"/>
                        </a:rPr>
                        <a:t>1</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994716240"/>
                  </a:ext>
                </a:extLst>
              </a:tr>
              <a:tr h="4587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A</a:t>
                      </a:r>
                      <a:r>
                        <a:rPr kumimoji="0" lang="en-US" altLang="en-US" sz="2400" b="0" i="0" u="none" strike="noStrike" cap="none" normalizeH="0" baseline="-25000">
                          <a:ln>
                            <a:noFill/>
                          </a:ln>
                          <a:solidFill>
                            <a:schemeClr val="tx1"/>
                          </a:solidFill>
                          <a:effectLst/>
                          <a:latin typeface="Tahoma" panose="020B0604030504040204" pitchFamily="34" charset="0"/>
                        </a:rPr>
                        <a:t>2</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377573650"/>
                  </a:ext>
                </a:extLst>
              </a:tr>
              <a:tr h="37465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P(B</a:t>
                      </a:r>
                      <a:r>
                        <a:rPr kumimoji="0" lang="en-US" altLang="en-US" sz="2400" b="0" i="0" u="none" strike="noStrike" cap="none" normalizeH="0" baseline="-25000">
                          <a:ln>
                            <a:noFill/>
                          </a:ln>
                          <a:solidFill>
                            <a:schemeClr val="tx1"/>
                          </a:solidFill>
                          <a:effectLst/>
                          <a:latin typeface="Tahoma" panose="020B0604030504040204" pitchFamily="34" charset="0"/>
                        </a:rPr>
                        <a:t>j</a:t>
                      </a:r>
                      <a:r>
                        <a:rPr kumimoji="0" lang="en-US" altLang="en-US" sz="2400" b="0" i="0" u="none" strike="noStrike" cap="none" normalizeH="0" baseline="0">
                          <a:ln>
                            <a:noFill/>
                          </a:ln>
                          <a:solidFill>
                            <a:schemeClr val="tx1"/>
                          </a:solidFill>
                          <a:effectLst/>
                          <a:latin typeface="Tahoma" panose="020B060403050404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FF0000"/>
                          </a:solidFill>
                          <a:effectLst/>
                          <a:latin typeface="Tahoma" panose="020B0604030504040204" pitchFamily="34" charset="0"/>
                        </a:rPr>
                        <a:t>1.00</a:t>
                      </a:r>
                      <a:endParaRPr kumimoji="0" lang="en-US" altLang="en-US" sz="2000" b="1"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522243842"/>
                  </a:ext>
                </a:extLst>
              </a:tr>
            </a:tbl>
          </a:graphicData>
        </a:graphic>
      </p:graphicFrame>
      <p:sp>
        <p:nvSpPr>
          <p:cNvPr id="21536" name="Text Box 76"/>
          <p:cNvSpPr txBox="1">
            <a:spLocks noChangeArrowheads="1"/>
          </p:cNvSpPr>
          <p:nvPr/>
        </p:nvSpPr>
        <p:spPr bwMode="auto">
          <a:xfrm>
            <a:off x="711200" y="5410200"/>
            <a:ext cx="2271713" cy="457200"/>
          </a:xfrm>
          <a:prstGeom prst="rect">
            <a:avLst/>
          </a:prstGeom>
          <a:noFill/>
          <a:ln w="9525">
            <a:noFill/>
            <a:miter lim="800000"/>
            <a:headEnd/>
            <a:tailEnd/>
          </a:ln>
          <a:effectLst/>
        </p:spPr>
        <p:txBody>
          <a:bodyPr wrap="none" anchor="ctr">
            <a:spAutoFit/>
          </a:bodyPr>
          <a:lstStyle/>
          <a:p>
            <a:pPr algn="ctr"/>
            <a:r>
              <a:rPr lang="en-US" altLang="en-US"/>
              <a:t>P(B</a:t>
            </a:r>
            <a:r>
              <a:rPr lang="en-US" altLang="en-US" baseline="-25000"/>
              <a:t>1</a:t>
            </a:r>
            <a:r>
              <a:rPr lang="en-US" altLang="en-US"/>
              <a:t>) = .11 + .06</a:t>
            </a:r>
          </a:p>
        </p:txBody>
      </p:sp>
      <p:sp>
        <p:nvSpPr>
          <p:cNvPr id="21537" name="Text Box 77"/>
          <p:cNvSpPr txBox="1">
            <a:spLocks noChangeArrowheads="1"/>
          </p:cNvSpPr>
          <p:nvPr/>
        </p:nvSpPr>
        <p:spPr bwMode="auto">
          <a:xfrm>
            <a:off x="2590800" y="2057400"/>
            <a:ext cx="2289175" cy="457200"/>
          </a:xfrm>
          <a:prstGeom prst="rect">
            <a:avLst/>
          </a:prstGeom>
          <a:noFill/>
          <a:ln w="9525">
            <a:noFill/>
            <a:miter lim="800000"/>
            <a:headEnd/>
            <a:tailEnd/>
          </a:ln>
          <a:effectLst/>
        </p:spPr>
        <p:txBody>
          <a:bodyPr wrap="none" anchor="ctr">
            <a:spAutoFit/>
          </a:bodyPr>
          <a:lstStyle/>
          <a:p>
            <a:pPr algn="ctr"/>
            <a:r>
              <a:rPr lang="en-US" altLang="en-US"/>
              <a:t>P(A</a:t>
            </a:r>
            <a:r>
              <a:rPr lang="en-US" altLang="en-US" baseline="-25000"/>
              <a:t>2</a:t>
            </a:r>
            <a:r>
              <a:rPr lang="en-US" altLang="en-US"/>
              <a:t>) = .06 + .54</a:t>
            </a:r>
          </a:p>
        </p:txBody>
      </p:sp>
      <p:sp>
        <p:nvSpPr>
          <p:cNvPr id="21538" name="Line 78"/>
          <p:cNvSpPr>
            <a:spLocks noChangeShapeType="1"/>
          </p:cNvSpPr>
          <p:nvPr/>
        </p:nvSpPr>
        <p:spPr bwMode="auto">
          <a:xfrm>
            <a:off x="4876800" y="2286000"/>
            <a:ext cx="1295400" cy="1981200"/>
          </a:xfrm>
          <a:prstGeom prst="line">
            <a:avLst/>
          </a:prstGeom>
          <a:noFill/>
          <a:ln w="9525">
            <a:solidFill>
              <a:srgbClr val="0000FF"/>
            </a:solidFill>
            <a:round/>
            <a:headEnd/>
            <a:tailEnd type="arrow" w="med" len="lg"/>
          </a:ln>
          <a:effectLst/>
        </p:spPr>
        <p:txBody>
          <a:bodyPr wrap="none" anchor="ctr"/>
          <a:lstStyle/>
          <a:p>
            <a:endParaRPr lang="en-US"/>
          </a:p>
        </p:txBody>
      </p:sp>
      <p:sp>
        <p:nvSpPr>
          <p:cNvPr id="21539" name="Line 79"/>
          <p:cNvSpPr>
            <a:spLocks noChangeShapeType="1"/>
          </p:cNvSpPr>
          <p:nvPr/>
        </p:nvSpPr>
        <p:spPr bwMode="auto">
          <a:xfrm flipV="1">
            <a:off x="1219200" y="4800600"/>
            <a:ext cx="1143000" cy="762000"/>
          </a:xfrm>
          <a:prstGeom prst="line">
            <a:avLst/>
          </a:prstGeom>
          <a:noFill/>
          <a:ln w="9525">
            <a:solidFill>
              <a:srgbClr val="0000FF"/>
            </a:solidFill>
            <a:round/>
            <a:headEnd/>
            <a:tailEnd type="arrow" w="med" len="lg"/>
          </a:ln>
          <a:effectLst/>
        </p:spPr>
        <p:txBody>
          <a:bodyPr wrap="none" anchor="ctr"/>
          <a:lstStyle/>
          <a:p>
            <a:endParaRPr lang="en-US"/>
          </a:p>
        </p:txBody>
      </p:sp>
      <p:sp>
        <p:nvSpPr>
          <p:cNvPr id="21540" name="Text Box 80"/>
          <p:cNvSpPr txBox="1">
            <a:spLocks noChangeArrowheads="1"/>
          </p:cNvSpPr>
          <p:nvPr/>
        </p:nvSpPr>
        <p:spPr bwMode="auto">
          <a:xfrm>
            <a:off x="762000" y="5867400"/>
            <a:ext cx="2927350" cy="641350"/>
          </a:xfrm>
          <a:prstGeom prst="rect">
            <a:avLst/>
          </a:prstGeom>
          <a:noFill/>
          <a:ln w="9525">
            <a:noFill/>
            <a:miter lim="800000"/>
            <a:headEnd/>
            <a:tailEnd/>
          </a:ln>
          <a:effectLst/>
        </p:spPr>
        <p:txBody>
          <a:bodyPr wrap="none" anchor="ctr">
            <a:spAutoFit/>
          </a:bodyPr>
          <a:lstStyle/>
          <a:p>
            <a:pPr algn="ctr"/>
            <a:r>
              <a:rPr lang="en-US" altLang="en-US" sz="1800"/>
              <a:t>“what’s the probability a fund</a:t>
            </a:r>
          </a:p>
          <a:p>
            <a:pPr algn="ctr"/>
            <a:r>
              <a:rPr lang="en-US" altLang="en-US" sz="1800"/>
              <a:t>outperforms the market?”</a:t>
            </a:r>
          </a:p>
        </p:txBody>
      </p:sp>
      <p:sp>
        <p:nvSpPr>
          <p:cNvPr id="21541" name="Text Box 81"/>
          <p:cNvSpPr txBox="1">
            <a:spLocks noChangeArrowheads="1"/>
          </p:cNvSpPr>
          <p:nvPr/>
        </p:nvSpPr>
        <p:spPr bwMode="auto">
          <a:xfrm>
            <a:off x="1981200" y="2438400"/>
            <a:ext cx="3302000" cy="641350"/>
          </a:xfrm>
          <a:prstGeom prst="rect">
            <a:avLst/>
          </a:prstGeom>
          <a:noFill/>
          <a:ln w="9525">
            <a:noFill/>
            <a:miter lim="800000"/>
            <a:headEnd/>
            <a:tailEnd/>
          </a:ln>
          <a:effectLst/>
        </p:spPr>
        <p:txBody>
          <a:bodyPr wrap="none" anchor="ctr">
            <a:spAutoFit/>
          </a:bodyPr>
          <a:lstStyle/>
          <a:p>
            <a:pPr algn="ctr"/>
            <a:r>
              <a:rPr lang="en-US" altLang="en-US" sz="1800"/>
              <a:t>“what’s the probability a fund</a:t>
            </a:r>
          </a:p>
          <a:p>
            <a:pPr algn="ctr"/>
            <a:r>
              <a:rPr lang="en-US" altLang="en-US" sz="1800"/>
              <a:t>manager isn’t from a top school?”</a:t>
            </a:r>
          </a:p>
        </p:txBody>
      </p:sp>
      <p:sp>
        <p:nvSpPr>
          <p:cNvPr id="21542" name="Line 82"/>
          <p:cNvSpPr>
            <a:spLocks noChangeShapeType="1"/>
          </p:cNvSpPr>
          <p:nvPr/>
        </p:nvSpPr>
        <p:spPr bwMode="auto">
          <a:xfrm flipV="1">
            <a:off x="6477000" y="4953000"/>
            <a:ext cx="0" cy="685800"/>
          </a:xfrm>
          <a:prstGeom prst="line">
            <a:avLst/>
          </a:prstGeom>
          <a:noFill/>
          <a:ln w="9525">
            <a:solidFill>
              <a:srgbClr val="FF0000"/>
            </a:solidFill>
            <a:round/>
            <a:headEnd/>
            <a:tailEnd type="arrow" w="med" len="lg"/>
          </a:ln>
          <a:effectLst/>
        </p:spPr>
        <p:txBody>
          <a:bodyPr wrap="none" anchor="ctr"/>
          <a:lstStyle/>
          <a:p>
            <a:endParaRPr lang="en-US"/>
          </a:p>
        </p:txBody>
      </p:sp>
      <p:sp>
        <p:nvSpPr>
          <p:cNvPr id="21543" name="Text Box 83"/>
          <p:cNvSpPr txBox="1">
            <a:spLocks noChangeArrowheads="1"/>
          </p:cNvSpPr>
          <p:nvPr/>
        </p:nvSpPr>
        <p:spPr bwMode="auto">
          <a:xfrm>
            <a:off x="4953000" y="5502275"/>
            <a:ext cx="2895600" cy="641350"/>
          </a:xfrm>
          <a:prstGeom prst="rect">
            <a:avLst/>
          </a:prstGeom>
          <a:noFill/>
          <a:ln w="9525">
            <a:noFill/>
            <a:miter lim="800000"/>
            <a:headEnd/>
            <a:tailEnd/>
          </a:ln>
          <a:effectLst/>
        </p:spPr>
        <p:txBody>
          <a:bodyPr wrap="none" anchor="ctr">
            <a:spAutoFit/>
          </a:bodyPr>
          <a:lstStyle/>
          <a:p>
            <a:pPr algn="ctr"/>
            <a:r>
              <a:rPr lang="en-US" altLang="en-US" sz="1800"/>
              <a:t>BOTH margins must add to 1</a:t>
            </a:r>
          </a:p>
          <a:p>
            <a:pPr algn="ctr"/>
            <a:r>
              <a:rPr lang="en-US" altLang="en-US" sz="1800"/>
              <a:t>(useful error check)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F6062F12-99B5-408F-9DFE-6E38A2ED26BA}" type="slidenum">
              <a:rPr lang="en-US" altLang="en-US"/>
              <a:pPr/>
              <a:t>18</a:t>
            </a:fld>
            <a:endParaRPr lang="en-US" altLang="en-US"/>
          </a:p>
        </p:txBody>
      </p:sp>
      <p:sp>
        <p:nvSpPr>
          <p:cNvPr id="22531" name="Rectangle 2"/>
          <p:cNvSpPr>
            <a:spLocks noGrp="1" noChangeArrowheads="1"/>
          </p:cNvSpPr>
          <p:nvPr>
            <p:ph type="title"/>
          </p:nvPr>
        </p:nvSpPr>
        <p:spPr/>
        <p:txBody>
          <a:bodyPr/>
          <a:lstStyle/>
          <a:p>
            <a:pPr eaLnBrk="1" hangingPunct="1"/>
            <a:r>
              <a:rPr lang="en-US" altLang="en-US" smtClean="0"/>
              <a:t>Conditional Probability…</a:t>
            </a:r>
          </a:p>
        </p:txBody>
      </p:sp>
      <p:sp>
        <p:nvSpPr>
          <p:cNvPr id="22532" name="Rectangle 3"/>
          <p:cNvSpPr>
            <a:spLocks noGrp="1" noChangeArrowheads="1"/>
          </p:cNvSpPr>
          <p:nvPr>
            <p:ph type="body" idx="1"/>
          </p:nvPr>
        </p:nvSpPr>
        <p:spPr/>
        <p:txBody>
          <a:bodyPr/>
          <a:lstStyle/>
          <a:p>
            <a:pPr eaLnBrk="1" hangingPunct="1"/>
            <a:r>
              <a:rPr lang="en-US" altLang="en-US" b="1" i="1" smtClean="0">
                <a:solidFill>
                  <a:srgbClr val="FF0000"/>
                </a:solidFill>
              </a:rPr>
              <a:t>Conditional probability</a:t>
            </a:r>
            <a:r>
              <a:rPr lang="en-US" altLang="en-US" smtClean="0"/>
              <a:t> is used to determine how two events are related; that is, we can determine the probability of one event </a:t>
            </a:r>
            <a:r>
              <a:rPr lang="en-US" altLang="en-US" b="1" i="1" smtClean="0"/>
              <a:t>given</a:t>
            </a:r>
            <a:r>
              <a:rPr lang="en-US" altLang="en-US" smtClean="0"/>
              <a:t> the occurrence of another related event.</a:t>
            </a:r>
          </a:p>
          <a:p>
            <a:pPr eaLnBrk="1" hangingPunct="1"/>
            <a:r>
              <a:rPr lang="en-US" altLang="en-US" smtClean="0">
                <a:solidFill>
                  <a:srgbClr val="660099"/>
                </a:solidFill>
              </a:rPr>
              <a:t>Experiment: random select one student in class.</a:t>
            </a:r>
          </a:p>
          <a:p>
            <a:pPr eaLnBrk="1" hangingPunct="1"/>
            <a:r>
              <a:rPr lang="en-US" altLang="en-US" smtClean="0">
                <a:solidFill>
                  <a:srgbClr val="FF0000"/>
                </a:solidFill>
              </a:rPr>
              <a:t>P(randomly selected student is male) =</a:t>
            </a:r>
          </a:p>
          <a:p>
            <a:pPr eaLnBrk="1" hangingPunct="1"/>
            <a:r>
              <a:rPr lang="en-US" altLang="en-US" smtClean="0">
                <a:solidFill>
                  <a:srgbClr val="FF0000"/>
                </a:solidFill>
              </a:rPr>
              <a:t>P(randomly selected student is male/student is on 3</a:t>
            </a:r>
            <a:r>
              <a:rPr lang="en-US" altLang="en-US" baseline="30000" smtClean="0">
                <a:solidFill>
                  <a:srgbClr val="FF0000"/>
                </a:solidFill>
              </a:rPr>
              <a:t>rd</a:t>
            </a:r>
            <a:r>
              <a:rPr lang="en-US" altLang="en-US" smtClean="0">
                <a:solidFill>
                  <a:srgbClr val="FF0000"/>
                </a:solidFill>
              </a:rPr>
              <a:t> row) =</a:t>
            </a:r>
          </a:p>
          <a:p>
            <a:pPr eaLnBrk="1" hangingPunct="1"/>
            <a:r>
              <a:rPr lang="en-US" altLang="en-US" smtClean="0"/>
              <a:t>Conditional probabilities are written as </a:t>
            </a:r>
            <a:r>
              <a:rPr lang="en-US" altLang="en-US" b="1" smtClean="0"/>
              <a:t>P(A | B)</a:t>
            </a:r>
            <a:r>
              <a:rPr lang="en-US" altLang="en-US" smtClean="0"/>
              <a:t> and read as “the probability of A </a:t>
            </a:r>
            <a:r>
              <a:rPr lang="en-US" altLang="en-US" i="1" smtClean="0"/>
              <a:t>given</a:t>
            </a:r>
            <a:r>
              <a:rPr lang="en-US" altLang="en-US" smtClean="0"/>
              <a:t> B” and is calculated as:</a:t>
            </a:r>
          </a:p>
          <a:p>
            <a:pPr eaLnBrk="1" hangingPunct="1"/>
            <a:endParaRPr lang="en-US" altLang="en-US" smtClean="0"/>
          </a:p>
          <a:p>
            <a:pPr eaLnBrk="1" hangingPunct="1"/>
            <a:endParaRPr lang="en-US" altLang="en-US" smtClean="0"/>
          </a:p>
        </p:txBody>
      </p:sp>
      <p:pic>
        <p:nvPicPr>
          <p:cNvPr id="22533" name="Picture 4"/>
          <p:cNvPicPr>
            <a:picLocks noChangeAspect="1" noChangeArrowheads="1"/>
          </p:cNvPicPr>
          <p:nvPr/>
        </p:nvPicPr>
        <p:blipFill>
          <a:blip r:embed="rId2" cstate="print"/>
          <a:srcRect/>
          <a:stretch>
            <a:fillRect/>
          </a:stretch>
        </p:blipFill>
        <p:spPr bwMode="auto">
          <a:xfrm>
            <a:off x="2362200" y="4876800"/>
            <a:ext cx="3873500" cy="1181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D4868AB3-348F-43D4-BE27-2E9604AD29E8}" type="slidenum">
              <a:rPr lang="en-US" altLang="en-US"/>
              <a:pPr/>
              <a:t>19</a:t>
            </a:fld>
            <a:endParaRPr lang="en-US" altLang="en-US"/>
          </a:p>
        </p:txBody>
      </p:sp>
      <p:sp>
        <p:nvSpPr>
          <p:cNvPr id="23555" name="Rectangle 2"/>
          <p:cNvSpPr>
            <a:spLocks noGrp="1" noChangeArrowheads="1"/>
          </p:cNvSpPr>
          <p:nvPr>
            <p:ph type="title"/>
          </p:nvPr>
        </p:nvSpPr>
        <p:spPr/>
        <p:txBody>
          <a:bodyPr/>
          <a:lstStyle/>
          <a:p>
            <a:pPr eaLnBrk="1" hangingPunct="1"/>
            <a:r>
              <a:rPr lang="en-US" altLang="en-US" smtClean="0"/>
              <a:t>Conditional Probability…</a:t>
            </a:r>
          </a:p>
        </p:txBody>
      </p:sp>
      <p:sp>
        <p:nvSpPr>
          <p:cNvPr id="23556" name="Rectangle 3"/>
          <p:cNvSpPr>
            <a:spLocks noGrp="1" noChangeArrowheads="1"/>
          </p:cNvSpPr>
          <p:nvPr>
            <p:ph type="body" idx="1"/>
          </p:nvPr>
        </p:nvSpPr>
        <p:spPr/>
        <p:txBody>
          <a:bodyPr/>
          <a:lstStyle/>
          <a:p>
            <a:pPr eaLnBrk="1" hangingPunct="1">
              <a:lnSpc>
                <a:spcPct val="90000"/>
              </a:lnSpc>
            </a:pPr>
            <a:r>
              <a:rPr lang="en-US" altLang="en-US" smtClean="0"/>
              <a:t>Again, the probability of an event </a:t>
            </a:r>
            <a:r>
              <a:rPr lang="en-US" altLang="en-US" b="1" i="1" smtClean="0"/>
              <a:t>given</a:t>
            </a:r>
            <a:r>
              <a:rPr lang="en-US" altLang="en-US" smtClean="0"/>
              <a:t> that another event has occurred is called a conditional probability…</a:t>
            </a:r>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r>
              <a:rPr lang="en-US" altLang="en-US" smtClean="0"/>
              <a:t>P( A and B) = P(A)*P(B/A) = P(B)*P(A/B) </a:t>
            </a:r>
            <a:r>
              <a:rPr lang="en-US" altLang="en-US" smtClean="0">
                <a:solidFill>
                  <a:srgbClr val="FF0000"/>
                </a:solidFill>
              </a:rPr>
              <a:t>both are true</a:t>
            </a:r>
          </a:p>
          <a:p>
            <a:pPr eaLnBrk="1" hangingPunct="1">
              <a:lnSpc>
                <a:spcPct val="90000"/>
              </a:lnSpc>
            </a:pPr>
            <a:r>
              <a:rPr lang="en-US" altLang="en-US" smtClean="0">
                <a:solidFill>
                  <a:srgbClr val="FF0000"/>
                </a:solidFill>
              </a:rPr>
              <a:t>Keep this in mind!</a:t>
            </a:r>
            <a:endParaRPr lang="en-US" altLang="en-US" smtClean="0"/>
          </a:p>
          <a:p>
            <a:pPr eaLnBrk="1" hangingPunct="1">
              <a:lnSpc>
                <a:spcPct val="90000"/>
              </a:lnSpc>
            </a:pPr>
            <a:endParaRPr lang="en-US" altLang="en-US" smtClean="0"/>
          </a:p>
        </p:txBody>
      </p:sp>
      <p:pic>
        <p:nvPicPr>
          <p:cNvPr id="23557" name="Picture 4"/>
          <p:cNvPicPr>
            <a:picLocks noChangeAspect="1" noChangeArrowheads="1"/>
          </p:cNvPicPr>
          <p:nvPr/>
        </p:nvPicPr>
        <p:blipFill>
          <a:blip r:embed="rId2" cstate="print"/>
          <a:srcRect/>
          <a:stretch>
            <a:fillRect/>
          </a:stretch>
        </p:blipFill>
        <p:spPr bwMode="auto">
          <a:xfrm>
            <a:off x="2667000" y="2057400"/>
            <a:ext cx="3873500" cy="1181100"/>
          </a:xfrm>
          <a:prstGeom prst="rect">
            <a:avLst/>
          </a:prstGeom>
          <a:noFill/>
          <a:ln w="9525">
            <a:noFill/>
            <a:miter lim="800000"/>
            <a:headEnd/>
            <a:tailEnd/>
          </a:ln>
        </p:spPr>
      </p:pic>
      <p:pic>
        <p:nvPicPr>
          <p:cNvPr id="23558" name="Picture 5"/>
          <p:cNvPicPr>
            <a:picLocks noChangeAspect="1" noChangeArrowheads="1"/>
          </p:cNvPicPr>
          <p:nvPr/>
        </p:nvPicPr>
        <p:blipFill>
          <a:blip r:embed="rId3" cstate="print"/>
          <a:srcRect/>
          <a:stretch>
            <a:fillRect/>
          </a:stretch>
        </p:blipFill>
        <p:spPr bwMode="auto">
          <a:xfrm>
            <a:off x="2743200" y="3886200"/>
            <a:ext cx="3848100" cy="1155700"/>
          </a:xfrm>
          <a:prstGeom prst="rect">
            <a:avLst/>
          </a:prstGeom>
          <a:noFill/>
          <a:ln w="9525">
            <a:noFill/>
            <a:miter lim="800000"/>
            <a:headEnd/>
            <a:tailEnd/>
          </a:ln>
        </p:spPr>
      </p:pic>
      <p:sp>
        <p:nvSpPr>
          <p:cNvPr id="23559" name="Freeform 8"/>
          <p:cNvSpPr>
            <a:spLocks/>
          </p:cNvSpPr>
          <p:nvPr/>
        </p:nvSpPr>
        <p:spPr bwMode="auto">
          <a:xfrm>
            <a:off x="6553200" y="2590800"/>
            <a:ext cx="1917700" cy="1752600"/>
          </a:xfrm>
          <a:custGeom>
            <a:avLst/>
            <a:gdLst>
              <a:gd name="T0" fmla="*/ 0 w 1208"/>
              <a:gd name="T1" fmla="*/ 0 h 1104"/>
              <a:gd name="T2" fmla="*/ 2147483646 w 1208"/>
              <a:gd name="T3" fmla="*/ 2147483646 h 1104"/>
              <a:gd name="T4" fmla="*/ 2147483646 w 1208"/>
              <a:gd name="T5" fmla="*/ 2147483646 h 1104"/>
              <a:gd name="T6" fmla="*/ 0 60000 65536"/>
              <a:gd name="T7" fmla="*/ 0 60000 65536"/>
              <a:gd name="T8" fmla="*/ 0 60000 65536"/>
            </a:gdLst>
            <a:ahLst/>
            <a:cxnLst>
              <a:cxn ang="T6">
                <a:pos x="T0" y="T1"/>
              </a:cxn>
              <a:cxn ang="T7">
                <a:pos x="T2" y="T3"/>
              </a:cxn>
              <a:cxn ang="T8">
                <a:pos x="T4" y="T5"/>
              </a:cxn>
            </a:cxnLst>
            <a:rect l="0" t="0" r="r" b="b"/>
            <a:pathLst>
              <a:path w="1208" h="1104">
                <a:moveTo>
                  <a:pt x="0" y="0"/>
                </a:moveTo>
                <a:cubicBezTo>
                  <a:pt x="596" y="172"/>
                  <a:pt x="1192" y="344"/>
                  <a:pt x="1200" y="528"/>
                </a:cubicBezTo>
                <a:cubicBezTo>
                  <a:pt x="1208" y="712"/>
                  <a:pt x="628" y="908"/>
                  <a:pt x="48" y="1104"/>
                </a:cubicBezTo>
              </a:path>
            </a:pathLst>
          </a:custGeom>
          <a:noFill/>
          <a:ln w="19050" cap="flat" cmpd="sng">
            <a:solidFill>
              <a:srgbClr val="800080"/>
            </a:solidFill>
            <a:prstDash val="solid"/>
            <a:round/>
            <a:headEnd type="arrow" w="lg" len="lg"/>
            <a:tailEnd type="arrow"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1E60DE05-3A08-4B7D-BE55-8DB3E30C9115}" type="slidenum">
              <a:rPr lang="en-US" altLang="en-US"/>
              <a:pPr/>
              <a:t>2</a:t>
            </a:fld>
            <a:endParaRPr lang="en-US" altLang="en-US"/>
          </a:p>
        </p:txBody>
      </p:sp>
      <p:sp>
        <p:nvSpPr>
          <p:cNvPr id="6147" name="Rectangle 2"/>
          <p:cNvSpPr>
            <a:spLocks noGrp="1" noChangeArrowheads="1"/>
          </p:cNvSpPr>
          <p:nvPr>
            <p:ph type="title"/>
          </p:nvPr>
        </p:nvSpPr>
        <p:spPr/>
        <p:txBody>
          <a:bodyPr/>
          <a:lstStyle/>
          <a:p>
            <a:pPr eaLnBrk="1" hangingPunct="1"/>
            <a:r>
              <a:rPr lang="en-US" altLang="en-US" smtClean="0"/>
              <a:t>Probabilities…</a:t>
            </a:r>
          </a:p>
        </p:txBody>
      </p:sp>
      <p:sp>
        <p:nvSpPr>
          <p:cNvPr id="6148" name="Rectangle 3"/>
          <p:cNvSpPr>
            <a:spLocks noGrp="1" noChangeArrowheads="1"/>
          </p:cNvSpPr>
          <p:nvPr>
            <p:ph type="body" idx="1"/>
          </p:nvPr>
        </p:nvSpPr>
        <p:spPr/>
        <p:txBody>
          <a:bodyPr/>
          <a:lstStyle/>
          <a:p>
            <a:pPr marL="533400" indent="-533400" eaLnBrk="1" hangingPunct="1">
              <a:lnSpc>
                <a:spcPct val="90000"/>
              </a:lnSpc>
            </a:pPr>
            <a:r>
              <a:rPr lang="en-US" altLang="en-US" smtClean="0"/>
              <a:t>List the outcomes of a random experiment…</a:t>
            </a:r>
          </a:p>
          <a:p>
            <a:pPr marL="533400" indent="-533400" eaLnBrk="1" hangingPunct="1">
              <a:lnSpc>
                <a:spcPct val="90000"/>
              </a:lnSpc>
            </a:pPr>
            <a:r>
              <a:rPr lang="en-US" altLang="en-US" sz="2000" smtClean="0">
                <a:solidFill>
                  <a:srgbClr val="FF0000"/>
                </a:solidFill>
              </a:rPr>
              <a:t>List: “Called the Sample Space”</a:t>
            </a:r>
          </a:p>
          <a:p>
            <a:pPr marL="533400" indent="-533400" eaLnBrk="1" hangingPunct="1">
              <a:lnSpc>
                <a:spcPct val="90000"/>
              </a:lnSpc>
            </a:pPr>
            <a:r>
              <a:rPr lang="en-US" altLang="en-US" sz="2000" smtClean="0">
                <a:solidFill>
                  <a:srgbClr val="FF0000"/>
                </a:solidFill>
              </a:rPr>
              <a:t>Outcomes:  “Called the Simple Events”</a:t>
            </a:r>
          </a:p>
          <a:p>
            <a:pPr marL="533400" indent="-533400" eaLnBrk="1" hangingPunct="1">
              <a:lnSpc>
                <a:spcPct val="90000"/>
              </a:lnSpc>
              <a:buFont typeface="Times" pitchFamily="18" charset="0"/>
              <a:buAutoNum type="arabicParenBoth"/>
            </a:pPr>
            <a:endParaRPr lang="en-US" altLang="en-US" sz="2000" smtClean="0">
              <a:solidFill>
                <a:srgbClr val="FF0000"/>
              </a:solidFill>
            </a:endParaRPr>
          </a:p>
          <a:p>
            <a:pPr marL="533400" indent="-533400" eaLnBrk="1" hangingPunct="1">
              <a:lnSpc>
                <a:spcPct val="90000"/>
              </a:lnSpc>
            </a:pPr>
            <a:r>
              <a:rPr lang="en-US" altLang="en-US" smtClean="0"/>
              <a:t>	This list must be </a:t>
            </a:r>
            <a:r>
              <a:rPr lang="en-US" altLang="en-US" b="1" i="1" smtClean="0"/>
              <a:t>exhaustive</a:t>
            </a:r>
            <a:r>
              <a:rPr lang="en-US" altLang="en-US" smtClean="0"/>
              <a:t>, i.e. ALL possible outcomes included.</a:t>
            </a:r>
          </a:p>
          <a:p>
            <a:pPr marL="533400" indent="-533400" eaLnBrk="1" hangingPunct="1">
              <a:lnSpc>
                <a:spcPct val="90000"/>
              </a:lnSpc>
            </a:pPr>
            <a:r>
              <a:rPr lang="en-US" altLang="en-US" smtClean="0"/>
              <a:t>	</a:t>
            </a:r>
            <a:r>
              <a:rPr lang="en-US" altLang="en-US" smtClean="0">
                <a:solidFill>
                  <a:srgbClr val="0000FF"/>
                </a:solidFill>
              </a:rPr>
              <a:t>Die roll {1,2,3,4,5}		Die roll {1,2,3,4,5,6}</a:t>
            </a:r>
          </a:p>
          <a:p>
            <a:pPr marL="533400" indent="-533400" eaLnBrk="1" hangingPunct="1">
              <a:lnSpc>
                <a:spcPct val="90000"/>
              </a:lnSpc>
            </a:pPr>
            <a:endParaRPr lang="en-US" altLang="en-US" smtClean="0"/>
          </a:p>
          <a:p>
            <a:pPr marL="533400" indent="-533400" eaLnBrk="1" hangingPunct="1">
              <a:lnSpc>
                <a:spcPct val="90000"/>
              </a:lnSpc>
            </a:pPr>
            <a:r>
              <a:rPr lang="en-US" altLang="en-US" smtClean="0"/>
              <a:t>	The list must be </a:t>
            </a:r>
            <a:r>
              <a:rPr lang="en-US" altLang="en-US" b="1" i="1" smtClean="0"/>
              <a:t>mutually exclusive</a:t>
            </a:r>
            <a:r>
              <a:rPr lang="en-US" altLang="en-US" smtClean="0"/>
              <a:t>, i.e. no two outcomes can occur at the same time:</a:t>
            </a:r>
          </a:p>
          <a:p>
            <a:pPr marL="533400" indent="-533400" eaLnBrk="1" hangingPunct="1">
              <a:lnSpc>
                <a:spcPct val="90000"/>
              </a:lnSpc>
            </a:pPr>
            <a:r>
              <a:rPr lang="en-US" altLang="en-US" smtClean="0"/>
              <a:t>	</a:t>
            </a:r>
            <a:r>
              <a:rPr lang="en-US" altLang="en-US" smtClean="0">
                <a:solidFill>
                  <a:srgbClr val="0000FF"/>
                </a:solidFill>
              </a:rPr>
              <a:t>Die roll {odd number or even number}     </a:t>
            </a:r>
          </a:p>
          <a:p>
            <a:pPr marL="533400" indent="-533400" eaLnBrk="1" hangingPunct="1">
              <a:lnSpc>
                <a:spcPct val="90000"/>
              </a:lnSpc>
            </a:pPr>
            <a:r>
              <a:rPr lang="en-US" altLang="en-US" smtClean="0">
                <a:solidFill>
                  <a:srgbClr val="0000FF"/>
                </a:solidFill>
              </a:rPr>
              <a:t>	Die roll{ number less than 4 or even number}</a:t>
            </a:r>
          </a:p>
        </p:txBody>
      </p:sp>
      <p:grpSp>
        <p:nvGrpSpPr>
          <p:cNvPr id="6149" name="Group 6"/>
          <p:cNvGrpSpPr>
            <a:grpSpLocks/>
          </p:cNvGrpSpPr>
          <p:nvPr/>
        </p:nvGrpSpPr>
        <p:grpSpPr bwMode="auto">
          <a:xfrm>
            <a:off x="2286000" y="3276600"/>
            <a:ext cx="1219200" cy="381000"/>
            <a:chOff x="1392" y="1824"/>
            <a:chExt cx="768" cy="240"/>
          </a:xfrm>
        </p:grpSpPr>
        <p:sp>
          <p:nvSpPr>
            <p:cNvPr id="6154" name="Line 4"/>
            <p:cNvSpPr>
              <a:spLocks noChangeShapeType="1"/>
            </p:cNvSpPr>
            <p:nvPr/>
          </p:nvSpPr>
          <p:spPr bwMode="auto">
            <a:xfrm>
              <a:off x="1392" y="1824"/>
              <a:ext cx="768" cy="240"/>
            </a:xfrm>
            <a:prstGeom prst="line">
              <a:avLst/>
            </a:prstGeom>
            <a:noFill/>
            <a:ln w="19050">
              <a:solidFill>
                <a:srgbClr val="FF0000"/>
              </a:solidFill>
              <a:round/>
              <a:headEnd/>
              <a:tailEnd/>
            </a:ln>
            <a:effectLst/>
          </p:spPr>
          <p:txBody>
            <a:bodyPr wrap="none" anchor="ctr"/>
            <a:lstStyle/>
            <a:p>
              <a:endParaRPr lang="en-US"/>
            </a:p>
          </p:txBody>
        </p:sp>
        <p:sp>
          <p:nvSpPr>
            <p:cNvPr id="6155" name="Line 5"/>
            <p:cNvSpPr>
              <a:spLocks noChangeShapeType="1"/>
            </p:cNvSpPr>
            <p:nvPr/>
          </p:nvSpPr>
          <p:spPr bwMode="auto">
            <a:xfrm flipH="1">
              <a:off x="1392" y="1824"/>
              <a:ext cx="768" cy="240"/>
            </a:xfrm>
            <a:prstGeom prst="line">
              <a:avLst/>
            </a:prstGeom>
            <a:noFill/>
            <a:ln w="19050">
              <a:solidFill>
                <a:srgbClr val="FF0000"/>
              </a:solidFill>
              <a:round/>
              <a:headEnd/>
              <a:tailEnd/>
            </a:ln>
            <a:effectLst/>
          </p:spPr>
          <p:txBody>
            <a:bodyPr wrap="none" anchor="ctr"/>
            <a:lstStyle/>
            <a:p>
              <a:endParaRPr lang="en-US"/>
            </a:p>
          </p:txBody>
        </p:sp>
      </p:grpSp>
      <p:sp>
        <p:nvSpPr>
          <p:cNvPr id="6150" name="Line 7"/>
          <p:cNvSpPr>
            <a:spLocks noChangeShapeType="1"/>
          </p:cNvSpPr>
          <p:nvPr/>
        </p:nvSpPr>
        <p:spPr bwMode="auto">
          <a:xfrm>
            <a:off x="3810000" y="3505200"/>
            <a:ext cx="990600" cy="0"/>
          </a:xfrm>
          <a:prstGeom prst="line">
            <a:avLst/>
          </a:prstGeom>
          <a:noFill/>
          <a:ln w="9525">
            <a:solidFill>
              <a:srgbClr val="0000FF"/>
            </a:solidFill>
            <a:round/>
            <a:headEnd/>
            <a:tailEnd type="arrow" w="med" len="lg"/>
          </a:ln>
          <a:effectLst/>
        </p:spPr>
        <p:txBody>
          <a:bodyPr wrap="none" anchor="ctr"/>
          <a:lstStyle/>
          <a:p>
            <a:endParaRPr lang="en-US"/>
          </a:p>
        </p:txBody>
      </p:sp>
      <p:grpSp>
        <p:nvGrpSpPr>
          <p:cNvPr id="6151" name="Group 8"/>
          <p:cNvGrpSpPr>
            <a:grpSpLocks/>
          </p:cNvGrpSpPr>
          <p:nvPr/>
        </p:nvGrpSpPr>
        <p:grpSpPr bwMode="auto">
          <a:xfrm>
            <a:off x="2133600" y="5638800"/>
            <a:ext cx="4876800" cy="304800"/>
            <a:chOff x="1392" y="1824"/>
            <a:chExt cx="768" cy="240"/>
          </a:xfrm>
        </p:grpSpPr>
        <p:sp>
          <p:nvSpPr>
            <p:cNvPr id="6152" name="Line 9"/>
            <p:cNvSpPr>
              <a:spLocks noChangeShapeType="1"/>
            </p:cNvSpPr>
            <p:nvPr/>
          </p:nvSpPr>
          <p:spPr bwMode="auto">
            <a:xfrm>
              <a:off x="1392" y="1824"/>
              <a:ext cx="768" cy="240"/>
            </a:xfrm>
            <a:prstGeom prst="line">
              <a:avLst/>
            </a:prstGeom>
            <a:noFill/>
            <a:ln w="19050">
              <a:solidFill>
                <a:srgbClr val="FF0000"/>
              </a:solidFill>
              <a:round/>
              <a:headEnd/>
              <a:tailEnd/>
            </a:ln>
            <a:effectLst/>
          </p:spPr>
          <p:txBody>
            <a:bodyPr wrap="none" anchor="ctr"/>
            <a:lstStyle/>
            <a:p>
              <a:endParaRPr lang="en-US"/>
            </a:p>
          </p:txBody>
        </p:sp>
        <p:sp>
          <p:nvSpPr>
            <p:cNvPr id="6153" name="Line 10"/>
            <p:cNvSpPr>
              <a:spLocks noChangeShapeType="1"/>
            </p:cNvSpPr>
            <p:nvPr/>
          </p:nvSpPr>
          <p:spPr bwMode="auto">
            <a:xfrm flipH="1">
              <a:off x="1392" y="1824"/>
              <a:ext cx="768" cy="240"/>
            </a:xfrm>
            <a:prstGeom prst="line">
              <a:avLst/>
            </a:prstGeom>
            <a:noFill/>
            <a:ln w="19050">
              <a:solidFill>
                <a:srgbClr val="FF0000"/>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48471103-BE45-41C0-91D3-4DF8D43045C5}" type="slidenum">
              <a:rPr lang="en-US" altLang="en-US"/>
              <a:pPr/>
              <a:t>20</a:t>
            </a:fld>
            <a:endParaRPr lang="en-US" altLang="en-US"/>
          </a:p>
        </p:txBody>
      </p:sp>
      <p:sp>
        <p:nvSpPr>
          <p:cNvPr id="24579" name="Rectangle 2"/>
          <p:cNvSpPr>
            <a:spLocks noGrp="1" noChangeArrowheads="1"/>
          </p:cNvSpPr>
          <p:nvPr>
            <p:ph type="title"/>
          </p:nvPr>
        </p:nvSpPr>
        <p:spPr/>
        <p:txBody>
          <a:bodyPr/>
          <a:lstStyle/>
          <a:p>
            <a:pPr eaLnBrk="1" hangingPunct="1"/>
            <a:r>
              <a:rPr lang="en-US" altLang="en-US" smtClean="0"/>
              <a:t>Conditional Probability…</a:t>
            </a:r>
          </a:p>
        </p:txBody>
      </p:sp>
      <p:sp>
        <p:nvSpPr>
          <p:cNvPr id="24580" name="Rectangle 3"/>
          <p:cNvSpPr>
            <a:spLocks noGrp="1" noChangeArrowheads="1"/>
          </p:cNvSpPr>
          <p:nvPr>
            <p:ph type="body" idx="1"/>
          </p:nvPr>
        </p:nvSpPr>
        <p:spPr/>
        <p:txBody>
          <a:bodyPr/>
          <a:lstStyle/>
          <a:p>
            <a:pPr eaLnBrk="1" hangingPunct="1"/>
            <a:r>
              <a:rPr lang="en-US" altLang="en-US" smtClean="0"/>
              <a:t>Example 6.2 • What’s the probability that a fund will outperform the market </a:t>
            </a:r>
            <a:r>
              <a:rPr lang="en-US" altLang="en-US" b="1" i="1" smtClean="0">
                <a:solidFill>
                  <a:srgbClr val="FF0000"/>
                </a:solidFill>
              </a:rPr>
              <a:t>given</a:t>
            </a:r>
            <a:r>
              <a:rPr lang="en-US" altLang="en-US" smtClean="0"/>
              <a:t> that the manager graduated from a top-20 MBA program?</a:t>
            </a:r>
          </a:p>
          <a:p>
            <a:pPr lvl="1" eaLnBrk="1" hangingPunct="1"/>
            <a:r>
              <a:rPr lang="en-US" altLang="en-US" sz="1800" smtClean="0"/>
              <a:t>Recall:</a:t>
            </a:r>
          </a:p>
          <a:p>
            <a:pPr lvl="1" eaLnBrk="1" hangingPunct="1"/>
            <a:r>
              <a:rPr lang="en-US" altLang="en-US" sz="1800" smtClean="0">
                <a:solidFill>
                  <a:srgbClr val="FF0000"/>
                </a:solidFill>
              </a:rPr>
              <a:t>A</a:t>
            </a:r>
            <a:r>
              <a:rPr lang="en-US" altLang="en-US" sz="1800" baseline="-25000" smtClean="0">
                <a:solidFill>
                  <a:srgbClr val="FF0000"/>
                </a:solidFill>
              </a:rPr>
              <a:t>1</a:t>
            </a:r>
            <a:r>
              <a:rPr lang="en-US" altLang="en-US" sz="1800" smtClean="0">
                <a:solidFill>
                  <a:srgbClr val="FF0000"/>
                </a:solidFill>
              </a:rPr>
              <a:t> = Fund manager graduated from a top-20 MBA program</a:t>
            </a:r>
            <a:endParaRPr lang="en-US" altLang="en-US" sz="1800" smtClean="0"/>
          </a:p>
          <a:p>
            <a:pPr lvl="1" eaLnBrk="1" hangingPunct="1"/>
            <a:r>
              <a:rPr lang="en-US" altLang="en-US" sz="1800" smtClean="0"/>
              <a:t>A</a:t>
            </a:r>
            <a:r>
              <a:rPr lang="en-US" altLang="en-US" sz="1800" baseline="-25000" smtClean="0"/>
              <a:t>2</a:t>
            </a:r>
            <a:r>
              <a:rPr lang="en-US" altLang="en-US" sz="1800" smtClean="0"/>
              <a:t> = Fund manager did not graduate from a top-20 MBA program</a:t>
            </a:r>
          </a:p>
          <a:p>
            <a:pPr lvl="1" eaLnBrk="1" hangingPunct="1"/>
            <a:r>
              <a:rPr lang="en-US" altLang="en-US" sz="1800" smtClean="0">
                <a:solidFill>
                  <a:srgbClr val="0000FF"/>
                </a:solidFill>
              </a:rPr>
              <a:t>B</a:t>
            </a:r>
            <a:r>
              <a:rPr lang="en-US" altLang="en-US" sz="1800" baseline="-25000" smtClean="0">
                <a:solidFill>
                  <a:srgbClr val="0000FF"/>
                </a:solidFill>
              </a:rPr>
              <a:t>1</a:t>
            </a:r>
            <a:r>
              <a:rPr lang="en-US" altLang="en-US" sz="1800" smtClean="0">
                <a:solidFill>
                  <a:srgbClr val="0000FF"/>
                </a:solidFill>
              </a:rPr>
              <a:t> = Fund outperforms the market </a:t>
            </a:r>
          </a:p>
          <a:p>
            <a:pPr lvl="1" eaLnBrk="1" hangingPunct="1"/>
            <a:r>
              <a:rPr lang="en-US" altLang="en-US" sz="1800" smtClean="0"/>
              <a:t>B</a:t>
            </a:r>
            <a:r>
              <a:rPr lang="en-US" altLang="en-US" sz="1800" baseline="-25000" smtClean="0"/>
              <a:t>2</a:t>
            </a:r>
            <a:r>
              <a:rPr lang="en-US" altLang="en-US" sz="1800" smtClean="0"/>
              <a:t> = Fund does not outperform the market</a:t>
            </a:r>
          </a:p>
          <a:p>
            <a:pPr eaLnBrk="1" hangingPunct="1"/>
            <a:r>
              <a:rPr lang="en-US" altLang="en-US" smtClean="0"/>
              <a:t>Thus, we want to know “what is </a:t>
            </a:r>
            <a:r>
              <a:rPr lang="en-US" altLang="en-US" b="1" smtClean="0"/>
              <a:t>P(</a:t>
            </a:r>
            <a:r>
              <a:rPr lang="en-US" altLang="en-US" b="1" smtClean="0">
                <a:solidFill>
                  <a:srgbClr val="0000FF"/>
                </a:solidFill>
              </a:rPr>
              <a:t>B</a:t>
            </a:r>
            <a:r>
              <a:rPr lang="en-US" altLang="en-US" b="1" baseline="-25000" smtClean="0">
                <a:solidFill>
                  <a:srgbClr val="0000FF"/>
                </a:solidFill>
              </a:rPr>
              <a:t>1</a:t>
            </a:r>
            <a:r>
              <a:rPr lang="en-US" altLang="en-US" b="1" smtClean="0"/>
              <a:t> | </a:t>
            </a:r>
            <a:r>
              <a:rPr lang="en-US" altLang="en-US" b="1" smtClean="0">
                <a:solidFill>
                  <a:srgbClr val="FF0000"/>
                </a:solidFill>
              </a:rPr>
              <a:t>A</a:t>
            </a:r>
            <a:r>
              <a:rPr lang="en-US" altLang="en-US" b="1" baseline="-25000" smtClean="0">
                <a:solidFill>
                  <a:srgbClr val="FF0000"/>
                </a:solidFill>
              </a:rPr>
              <a:t>1</a:t>
            </a:r>
            <a:r>
              <a:rPr lang="en-US" altLang="en-US" b="1" smtClean="0"/>
              <a:t>)</a:t>
            </a:r>
            <a:r>
              <a:rPr lang="en-US" altLang="en-US"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287FBB36-6F27-4781-BC3B-1D6D4E6E3DFB}" type="slidenum">
              <a:rPr lang="en-US" altLang="en-US"/>
              <a:pPr/>
              <a:t>21</a:t>
            </a:fld>
            <a:endParaRPr lang="en-US" altLang="en-US"/>
          </a:p>
        </p:txBody>
      </p:sp>
      <p:sp>
        <p:nvSpPr>
          <p:cNvPr id="25603" name="Rectangle 2"/>
          <p:cNvSpPr>
            <a:spLocks noGrp="1" noChangeArrowheads="1"/>
          </p:cNvSpPr>
          <p:nvPr>
            <p:ph type="title"/>
          </p:nvPr>
        </p:nvSpPr>
        <p:spPr/>
        <p:txBody>
          <a:bodyPr/>
          <a:lstStyle/>
          <a:p>
            <a:pPr eaLnBrk="1" hangingPunct="1"/>
            <a:r>
              <a:rPr lang="en-US" altLang="en-US" smtClean="0"/>
              <a:t>Conditional Probability…</a:t>
            </a:r>
          </a:p>
        </p:txBody>
      </p:sp>
      <p:sp>
        <p:nvSpPr>
          <p:cNvPr id="25604" name="Rectangle 3"/>
          <p:cNvSpPr>
            <a:spLocks noGrp="1" noChangeArrowheads="1"/>
          </p:cNvSpPr>
          <p:nvPr>
            <p:ph type="body" idx="1"/>
          </p:nvPr>
        </p:nvSpPr>
        <p:spPr/>
        <p:txBody>
          <a:bodyPr/>
          <a:lstStyle/>
          <a:p>
            <a:pPr eaLnBrk="1" hangingPunct="1"/>
            <a:r>
              <a:rPr lang="en-US" altLang="en-US" smtClean="0"/>
              <a:t>We want to calculate </a:t>
            </a:r>
            <a:r>
              <a:rPr lang="en-US" altLang="en-US" b="1" smtClean="0"/>
              <a:t>P(B</a:t>
            </a:r>
            <a:r>
              <a:rPr lang="en-US" altLang="en-US" b="1" baseline="-25000" smtClean="0"/>
              <a:t>1</a:t>
            </a:r>
            <a:r>
              <a:rPr lang="en-US" altLang="en-US" b="1" smtClean="0"/>
              <a:t> | A</a:t>
            </a:r>
            <a:r>
              <a:rPr lang="en-US" altLang="en-US" b="1" baseline="-25000" smtClean="0"/>
              <a:t>1</a:t>
            </a:r>
            <a:r>
              <a:rPr lang="en-US" altLang="en-US" b="1" smtClean="0"/>
              <a:t>)</a:t>
            </a:r>
            <a:endParaRPr lang="en-US" altLang="en-US" smtClean="0"/>
          </a:p>
          <a:p>
            <a:pPr eaLnBrk="1" hangingPunct="1"/>
            <a:endParaRPr lang="en-US" altLang="en-US" smtClean="0"/>
          </a:p>
        </p:txBody>
      </p:sp>
      <p:pic>
        <p:nvPicPr>
          <p:cNvPr id="25605" name="Picture 5"/>
          <p:cNvPicPr>
            <a:picLocks noChangeAspect="1" noChangeArrowheads="1"/>
          </p:cNvPicPr>
          <p:nvPr/>
        </p:nvPicPr>
        <p:blipFill>
          <a:blip r:embed="rId2" cstate="print"/>
          <a:srcRect/>
          <a:stretch>
            <a:fillRect/>
          </a:stretch>
        </p:blipFill>
        <p:spPr bwMode="auto">
          <a:xfrm>
            <a:off x="1143000" y="4038600"/>
            <a:ext cx="6045200" cy="1117600"/>
          </a:xfrm>
          <a:prstGeom prst="rect">
            <a:avLst/>
          </a:prstGeom>
          <a:noFill/>
          <a:ln w="9525">
            <a:noFill/>
            <a:miter lim="800000"/>
            <a:headEnd/>
            <a:tailEnd/>
          </a:ln>
        </p:spPr>
      </p:pic>
      <p:sp>
        <p:nvSpPr>
          <p:cNvPr id="25606" name="Text Box 6"/>
          <p:cNvSpPr txBox="1">
            <a:spLocks noChangeArrowheads="1"/>
          </p:cNvSpPr>
          <p:nvPr/>
        </p:nvSpPr>
        <p:spPr bwMode="auto">
          <a:xfrm>
            <a:off x="-76200" y="5334000"/>
            <a:ext cx="9144000" cy="1187450"/>
          </a:xfrm>
          <a:prstGeom prst="rect">
            <a:avLst/>
          </a:prstGeom>
          <a:noFill/>
          <a:ln w="9525">
            <a:noFill/>
            <a:miter lim="800000"/>
            <a:headEnd/>
            <a:tailEnd/>
          </a:ln>
          <a:effectLst/>
        </p:spPr>
        <p:txBody>
          <a:bodyPr anchor="ctr">
            <a:spAutoFit/>
          </a:bodyPr>
          <a:lstStyle/>
          <a:p>
            <a:pPr algn="ctr"/>
            <a:r>
              <a:rPr lang="en-US" altLang="en-US"/>
              <a:t>Thus, there is a 27.5% chance that that a fund will outperform the market </a:t>
            </a:r>
            <a:r>
              <a:rPr lang="en-US" altLang="en-US">
                <a:solidFill>
                  <a:srgbClr val="FF0000"/>
                </a:solidFill>
              </a:rPr>
              <a:t>given</a:t>
            </a:r>
            <a:r>
              <a:rPr lang="en-US" altLang="en-US"/>
              <a:t> that the manager graduated from a top-20 MBA program.</a:t>
            </a:r>
          </a:p>
          <a:p>
            <a:pPr algn="ctr"/>
            <a:endParaRPr lang="en-US" altLang="en-US"/>
          </a:p>
        </p:txBody>
      </p:sp>
      <p:graphicFrame>
        <p:nvGraphicFramePr>
          <p:cNvPr id="37895" name="Group 7"/>
          <p:cNvGraphicFramePr>
            <a:graphicFrameLocks noGrp="1"/>
          </p:cNvGraphicFramePr>
          <p:nvPr/>
        </p:nvGraphicFramePr>
        <p:xfrm>
          <a:off x="990600" y="1752600"/>
          <a:ext cx="7086600" cy="1906588"/>
        </p:xfrm>
        <a:graphic>
          <a:graphicData uri="http://schemas.openxmlformats.org/drawingml/2006/table">
            <a:tbl>
              <a:tblPr/>
              <a:tblGrid>
                <a:gridCol w="1600200">
                  <a:extLst>
                    <a:ext uri="{9D8B030D-6E8A-4147-A177-3AD203B41FA5}">
                      <a16:colId xmlns:a16="http://schemas.microsoft.com/office/drawing/2014/main" xmlns="" val="1159394895"/>
                    </a:ext>
                  </a:extLst>
                </a:gridCol>
                <a:gridCol w="1981200">
                  <a:extLst>
                    <a:ext uri="{9D8B030D-6E8A-4147-A177-3AD203B41FA5}">
                      <a16:colId xmlns:a16="http://schemas.microsoft.com/office/drawing/2014/main" xmlns="" val="1811619194"/>
                    </a:ext>
                  </a:extLst>
                </a:gridCol>
                <a:gridCol w="1752600">
                  <a:extLst>
                    <a:ext uri="{9D8B030D-6E8A-4147-A177-3AD203B41FA5}">
                      <a16:colId xmlns:a16="http://schemas.microsoft.com/office/drawing/2014/main" xmlns="" val="290609942"/>
                    </a:ext>
                  </a:extLst>
                </a:gridCol>
                <a:gridCol w="1752600">
                  <a:extLst>
                    <a:ext uri="{9D8B030D-6E8A-4147-A177-3AD203B41FA5}">
                      <a16:colId xmlns:a16="http://schemas.microsoft.com/office/drawing/2014/main" xmlns="" val="2101348171"/>
                    </a:ext>
                  </a:extLst>
                </a:gridCol>
              </a:tblGrid>
              <a:tr h="5334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B</a:t>
                      </a:r>
                      <a:r>
                        <a:rPr kumimoji="0" lang="en-US" altLang="en-US" sz="2400" b="0" i="0" u="none" strike="noStrike" cap="none" normalizeH="0" baseline="-25000">
                          <a:ln>
                            <a:noFill/>
                          </a:ln>
                          <a:solidFill>
                            <a:schemeClr val="tx1"/>
                          </a:solidFill>
                          <a:effectLst/>
                          <a:latin typeface="Tahoma" panose="020B0604030504040204" pitchFamily="34" charset="0"/>
                        </a:rPr>
                        <a:t>1</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B</a:t>
                      </a:r>
                      <a:r>
                        <a:rPr kumimoji="0" lang="en-US" altLang="en-US" sz="2400" b="0" i="0" u="none" strike="noStrike" cap="none" normalizeH="0" baseline="-25000">
                          <a:ln>
                            <a:noFill/>
                          </a:ln>
                          <a:solidFill>
                            <a:schemeClr val="tx1"/>
                          </a:solidFill>
                          <a:effectLst/>
                          <a:latin typeface="Tahoma" panose="020B0604030504040204" pitchFamily="34" charset="0"/>
                        </a:rPr>
                        <a:t>2</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P(A</a:t>
                      </a:r>
                      <a:r>
                        <a:rPr kumimoji="0" lang="en-US" altLang="en-US" sz="2400" b="0" i="0" u="none" strike="noStrike" cap="none" normalizeH="0" baseline="-25000">
                          <a:ln>
                            <a:noFill/>
                          </a:ln>
                          <a:solidFill>
                            <a:schemeClr val="tx1"/>
                          </a:solidFill>
                          <a:effectLst/>
                          <a:latin typeface="Tahoma" panose="020B0604030504040204" pitchFamily="34" charset="0"/>
                        </a:rPr>
                        <a:t>i</a:t>
                      </a:r>
                      <a:r>
                        <a:rPr kumimoji="0" lang="en-US" altLang="en-US" sz="2400" b="0" i="0" u="none" strike="noStrike" cap="none" normalizeH="0" baseline="0">
                          <a:ln>
                            <a:noFill/>
                          </a:ln>
                          <a:solidFill>
                            <a:schemeClr val="tx1"/>
                          </a:solidFill>
                          <a:effectLst/>
                          <a:latin typeface="Tahoma" panose="020B0604030504040204"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2227979917"/>
                  </a:ext>
                </a:extLst>
              </a:tr>
              <a:tr h="409575">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A</a:t>
                      </a:r>
                      <a:r>
                        <a:rPr kumimoji="0" lang="en-US" altLang="en-US" sz="2400" b="0" i="0" u="none" strike="noStrike" cap="none" normalizeH="0" baseline="-25000">
                          <a:ln>
                            <a:noFill/>
                          </a:ln>
                          <a:solidFill>
                            <a:schemeClr val="tx1"/>
                          </a:solidFill>
                          <a:effectLst/>
                          <a:latin typeface="Tahoma" panose="020B0604030504040204" pitchFamily="34" charset="0"/>
                        </a:rPr>
                        <a:t>1</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959022503"/>
                  </a:ext>
                </a:extLst>
              </a:tr>
              <a:tr h="4587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A</a:t>
                      </a:r>
                      <a:r>
                        <a:rPr kumimoji="0" lang="en-US" altLang="en-US" sz="2400" b="0" i="0" u="none" strike="noStrike" cap="none" normalizeH="0" baseline="-25000">
                          <a:ln>
                            <a:noFill/>
                          </a:ln>
                          <a:solidFill>
                            <a:schemeClr val="tx1"/>
                          </a:solidFill>
                          <a:effectLst/>
                          <a:latin typeface="Tahoma" panose="020B0604030504040204" pitchFamily="34" charset="0"/>
                        </a:rPr>
                        <a:t>2</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3840286216"/>
                  </a:ext>
                </a:extLst>
              </a:tr>
              <a:tr h="37465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P(B</a:t>
                      </a:r>
                      <a:r>
                        <a:rPr kumimoji="0" lang="en-US" altLang="en-US" sz="2400" b="0" i="0" u="none" strike="noStrike" cap="none" normalizeH="0" baseline="-25000">
                          <a:ln>
                            <a:noFill/>
                          </a:ln>
                          <a:solidFill>
                            <a:schemeClr val="tx1"/>
                          </a:solidFill>
                          <a:effectLst/>
                          <a:latin typeface="Tahoma" panose="020B0604030504040204" pitchFamily="34" charset="0"/>
                        </a:rPr>
                        <a:t>j</a:t>
                      </a:r>
                      <a:r>
                        <a:rPr kumimoji="0" lang="en-US" altLang="en-US" sz="2400" b="0" i="0" u="none" strike="noStrike" cap="none" normalizeH="0" baseline="0">
                          <a:ln>
                            <a:noFill/>
                          </a:ln>
                          <a:solidFill>
                            <a:schemeClr val="tx1"/>
                          </a:solidFill>
                          <a:effectLst/>
                          <a:latin typeface="Tahoma" panose="020B060403050404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FF0000"/>
                          </a:solidFill>
                          <a:effectLst/>
                          <a:latin typeface="Tahoma" panose="020B0604030504040204" pitchFamily="34" charset="0"/>
                        </a:rPr>
                        <a:t>1.00</a:t>
                      </a:r>
                      <a:endParaRPr kumimoji="0" lang="en-US" altLang="en-US" sz="2000" b="1"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2932375433"/>
                  </a:ext>
                </a:extLst>
              </a:tr>
            </a:tbl>
          </a:graphicData>
        </a:graphic>
      </p:graphicFrame>
      <p:sp>
        <p:nvSpPr>
          <p:cNvPr id="25634" name="Line 34"/>
          <p:cNvSpPr>
            <a:spLocks noChangeShapeType="1"/>
          </p:cNvSpPr>
          <p:nvPr/>
        </p:nvSpPr>
        <p:spPr bwMode="auto">
          <a:xfrm flipH="1" flipV="1">
            <a:off x="3810000" y="2590800"/>
            <a:ext cx="533400" cy="1600200"/>
          </a:xfrm>
          <a:prstGeom prst="line">
            <a:avLst/>
          </a:prstGeom>
          <a:noFill/>
          <a:ln w="9525">
            <a:solidFill>
              <a:srgbClr val="0000FF"/>
            </a:solidFill>
            <a:round/>
            <a:headEnd/>
            <a:tailEnd type="arrow" w="med" len="lg"/>
          </a:ln>
          <a:effectLst/>
        </p:spPr>
        <p:txBody>
          <a:bodyPr wrap="none" anchor="ctr"/>
          <a:lstStyle/>
          <a:p>
            <a:endParaRPr lang="en-US"/>
          </a:p>
        </p:txBody>
      </p:sp>
      <p:sp>
        <p:nvSpPr>
          <p:cNvPr id="25635" name="Line 35"/>
          <p:cNvSpPr>
            <a:spLocks noChangeShapeType="1"/>
          </p:cNvSpPr>
          <p:nvPr/>
        </p:nvSpPr>
        <p:spPr bwMode="auto">
          <a:xfrm flipV="1">
            <a:off x="4648200" y="2667000"/>
            <a:ext cx="2438400" cy="2133600"/>
          </a:xfrm>
          <a:prstGeom prst="line">
            <a:avLst/>
          </a:prstGeom>
          <a:noFill/>
          <a:ln w="9525">
            <a:solidFill>
              <a:srgbClr val="FF0000"/>
            </a:solidFill>
            <a:round/>
            <a:headEnd/>
            <a:tailEnd type="arrow"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C9CFA4D9-14C1-452F-B96D-CA6C4697F6E6}" type="slidenum">
              <a:rPr lang="en-US" altLang="en-US"/>
              <a:pPr/>
              <a:t>22</a:t>
            </a:fld>
            <a:endParaRPr lang="en-US" altLang="en-US"/>
          </a:p>
        </p:txBody>
      </p:sp>
      <p:sp>
        <p:nvSpPr>
          <p:cNvPr id="26627" name="Rectangle 2"/>
          <p:cNvSpPr>
            <a:spLocks noGrp="1" noChangeArrowheads="1"/>
          </p:cNvSpPr>
          <p:nvPr>
            <p:ph type="title"/>
          </p:nvPr>
        </p:nvSpPr>
        <p:spPr/>
        <p:txBody>
          <a:bodyPr/>
          <a:lstStyle/>
          <a:p>
            <a:pPr eaLnBrk="1" hangingPunct="1"/>
            <a:r>
              <a:rPr lang="en-US" altLang="en-US" smtClean="0"/>
              <a:t>Independence…</a:t>
            </a:r>
          </a:p>
        </p:txBody>
      </p:sp>
      <p:sp>
        <p:nvSpPr>
          <p:cNvPr id="26628" name="Rectangle 3"/>
          <p:cNvSpPr>
            <a:spLocks noGrp="1" noChangeArrowheads="1"/>
          </p:cNvSpPr>
          <p:nvPr>
            <p:ph type="body" idx="1"/>
          </p:nvPr>
        </p:nvSpPr>
        <p:spPr/>
        <p:txBody>
          <a:bodyPr/>
          <a:lstStyle/>
          <a:p>
            <a:pPr eaLnBrk="1" hangingPunct="1">
              <a:lnSpc>
                <a:spcPct val="90000"/>
              </a:lnSpc>
            </a:pPr>
            <a:r>
              <a:rPr lang="en-US" altLang="en-US" smtClean="0"/>
              <a:t>One of the objectives of calculating conditional probability is to determine whether two events are related.</a:t>
            </a:r>
          </a:p>
          <a:p>
            <a:pPr eaLnBrk="1" hangingPunct="1">
              <a:lnSpc>
                <a:spcPct val="90000"/>
              </a:lnSpc>
            </a:pPr>
            <a:endParaRPr lang="en-US" altLang="en-US" smtClean="0"/>
          </a:p>
          <a:p>
            <a:pPr eaLnBrk="1" hangingPunct="1">
              <a:lnSpc>
                <a:spcPct val="90000"/>
              </a:lnSpc>
            </a:pPr>
            <a:r>
              <a:rPr lang="en-US" altLang="en-US" smtClean="0"/>
              <a:t>In particular, we would like to know whether they are </a:t>
            </a:r>
            <a:r>
              <a:rPr lang="en-US" altLang="en-US" b="1" i="1" smtClean="0">
                <a:solidFill>
                  <a:srgbClr val="FF0000"/>
                </a:solidFill>
              </a:rPr>
              <a:t>independent</a:t>
            </a:r>
            <a:r>
              <a:rPr lang="en-US" altLang="en-US" smtClean="0"/>
              <a:t>, that is, if the probability of one event is </a:t>
            </a:r>
            <a:r>
              <a:rPr lang="en-US" altLang="en-US" b="1" i="1" smtClean="0">
                <a:solidFill>
                  <a:srgbClr val="FF0000"/>
                </a:solidFill>
              </a:rPr>
              <a:t>not affected</a:t>
            </a:r>
            <a:r>
              <a:rPr lang="en-US" altLang="en-US" smtClean="0"/>
              <a:t> by the occurrence of the other event.</a:t>
            </a:r>
          </a:p>
          <a:p>
            <a:pPr eaLnBrk="1" hangingPunct="1">
              <a:lnSpc>
                <a:spcPct val="90000"/>
              </a:lnSpc>
            </a:pPr>
            <a:endParaRPr lang="en-US" altLang="en-US" smtClean="0"/>
          </a:p>
          <a:p>
            <a:pPr eaLnBrk="1" hangingPunct="1">
              <a:lnSpc>
                <a:spcPct val="90000"/>
              </a:lnSpc>
            </a:pPr>
            <a:r>
              <a:rPr lang="en-US" altLang="en-US" smtClean="0"/>
              <a:t>Two events A and B are said to be </a:t>
            </a:r>
            <a:r>
              <a:rPr lang="en-US" altLang="en-US" b="1" i="1" smtClean="0"/>
              <a:t>independent</a:t>
            </a:r>
            <a:r>
              <a:rPr lang="en-US" altLang="en-US" smtClean="0"/>
              <a:t> if</a:t>
            </a:r>
          </a:p>
          <a:p>
            <a:pPr eaLnBrk="1" hangingPunct="1">
              <a:lnSpc>
                <a:spcPct val="90000"/>
              </a:lnSpc>
            </a:pPr>
            <a:r>
              <a:rPr lang="en-US" altLang="en-US" smtClean="0"/>
              <a:t>	P(A|B) = P(A)</a:t>
            </a:r>
          </a:p>
          <a:p>
            <a:pPr eaLnBrk="1" hangingPunct="1">
              <a:lnSpc>
                <a:spcPct val="90000"/>
              </a:lnSpc>
            </a:pPr>
            <a:r>
              <a:rPr lang="en-US" altLang="en-US" smtClean="0"/>
              <a:t>and</a:t>
            </a:r>
          </a:p>
          <a:p>
            <a:pPr eaLnBrk="1" hangingPunct="1">
              <a:lnSpc>
                <a:spcPct val="90000"/>
              </a:lnSpc>
            </a:pPr>
            <a:r>
              <a:rPr lang="en-US" altLang="en-US" smtClean="0"/>
              <a:t>	P(B|A) = P(B)</a:t>
            </a:r>
          </a:p>
          <a:p>
            <a:pPr eaLnBrk="1" hangingPunct="1">
              <a:lnSpc>
                <a:spcPct val="90000"/>
              </a:lnSpc>
            </a:pPr>
            <a:r>
              <a:rPr lang="en-US" altLang="en-US" smtClean="0">
                <a:solidFill>
                  <a:srgbClr val="FF0000"/>
                </a:solidFill>
              </a:rPr>
              <a:t>P(you have a flat tire going home/radio quits working)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FECF794B-A662-4877-9F18-015385D57751}" type="slidenum">
              <a:rPr lang="en-US" altLang="en-US"/>
              <a:pPr/>
              <a:t>23</a:t>
            </a:fld>
            <a:endParaRPr lang="en-US" altLang="en-US"/>
          </a:p>
        </p:txBody>
      </p:sp>
      <p:sp>
        <p:nvSpPr>
          <p:cNvPr id="27651" name="Rectangle 2"/>
          <p:cNvSpPr>
            <a:spLocks noGrp="1" noChangeArrowheads="1"/>
          </p:cNvSpPr>
          <p:nvPr>
            <p:ph type="title"/>
          </p:nvPr>
        </p:nvSpPr>
        <p:spPr/>
        <p:txBody>
          <a:bodyPr/>
          <a:lstStyle/>
          <a:p>
            <a:pPr eaLnBrk="1" hangingPunct="1"/>
            <a:r>
              <a:rPr lang="en-US" altLang="en-US" smtClean="0"/>
              <a:t>Independence…</a:t>
            </a:r>
          </a:p>
        </p:txBody>
      </p:sp>
      <p:sp>
        <p:nvSpPr>
          <p:cNvPr id="27652" name="Rectangle 3"/>
          <p:cNvSpPr>
            <a:spLocks noGrp="1" noChangeArrowheads="1"/>
          </p:cNvSpPr>
          <p:nvPr>
            <p:ph type="body" idx="1"/>
          </p:nvPr>
        </p:nvSpPr>
        <p:spPr/>
        <p:txBody>
          <a:bodyPr/>
          <a:lstStyle/>
          <a:p>
            <a:pPr eaLnBrk="1" hangingPunct="1">
              <a:lnSpc>
                <a:spcPct val="90000"/>
              </a:lnSpc>
            </a:pPr>
            <a:r>
              <a:rPr lang="en-US" altLang="en-US" smtClean="0"/>
              <a:t>For example, we saw that</a:t>
            </a:r>
          </a:p>
          <a:p>
            <a:pPr eaLnBrk="1" hangingPunct="1">
              <a:lnSpc>
                <a:spcPct val="90000"/>
              </a:lnSpc>
            </a:pPr>
            <a:endParaRPr lang="en-US" altLang="en-US" smtClean="0"/>
          </a:p>
          <a:p>
            <a:pPr eaLnBrk="1" hangingPunct="1">
              <a:lnSpc>
                <a:spcPct val="90000"/>
              </a:lnSpc>
            </a:pPr>
            <a:r>
              <a:rPr lang="en-US" altLang="en-US" smtClean="0"/>
              <a:t>P(B</a:t>
            </a:r>
            <a:r>
              <a:rPr lang="en-US" altLang="en-US" baseline="-25000" smtClean="0"/>
              <a:t>1</a:t>
            </a:r>
            <a:r>
              <a:rPr lang="en-US" altLang="en-US" smtClean="0"/>
              <a:t> | A</a:t>
            </a:r>
            <a:r>
              <a:rPr lang="en-US" altLang="en-US" baseline="-25000" smtClean="0"/>
              <a:t>1</a:t>
            </a:r>
            <a:r>
              <a:rPr lang="en-US" altLang="en-US" smtClean="0"/>
              <a:t>) = .275</a:t>
            </a:r>
          </a:p>
          <a:p>
            <a:pPr eaLnBrk="1" hangingPunct="1">
              <a:lnSpc>
                <a:spcPct val="90000"/>
              </a:lnSpc>
            </a:pPr>
            <a:endParaRPr lang="en-US" altLang="en-US" smtClean="0"/>
          </a:p>
          <a:p>
            <a:pPr eaLnBrk="1" hangingPunct="1">
              <a:lnSpc>
                <a:spcPct val="90000"/>
              </a:lnSpc>
            </a:pPr>
            <a:r>
              <a:rPr lang="en-US" altLang="en-US" smtClean="0"/>
              <a:t>The marginal probability for B</a:t>
            </a:r>
            <a:r>
              <a:rPr lang="en-US" altLang="en-US" baseline="-25000" smtClean="0"/>
              <a:t>1</a:t>
            </a:r>
            <a:r>
              <a:rPr lang="en-US" altLang="en-US" smtClean="0"/>
              <a:t> is: P(B</a:t>
            </a:r>
            <a:r>
              <a:rPr lang="en-US" altLang="en-US" baseline="-25000" smtClean="0"/>
              <a:t>1</a:t>
            </a:r>
            <a:r>
              <a:rPr lang="en-US" altLang="en-US" smtClean="0"/>
              <a:t>) = 0.17</a:t>
            </a:r>
          </a:p>
          <a:p>
            <a:pPr eaLnBrk="1" hangingPunct="1">
              <a:lnSpc>
                <a:spcPct val="90000"/>
              </a:lnSpc>
            </a:pPr>
            <a:endParaRPr lang="en-US" altLang="en-US" smtClean="0"/>
          </a:p>
          <a:p>
            <a:pPr eaLnBrk="1" hangingPunct="1">
              <a:lnSpc>
                <a:spcPct val="90000"/>
              </a:lnSpc>
            </a:pPr>
            <a:r>
              <a:rPr lang="en-US" altLang="en-US" smtClean="0"/>
              <a:t>Since P(B</a:t>
            </a:r>
            <a:r>
              <a:rPr lang="en-US" altLang="en-US" baseline="-25000" smtClean="0"/>
              <a:t>1</a:t>
            </a:r>
            <a:r>
              <a:rPr lang="en-US" altLang="en-US" smtClean="0"/>
              <a:t>|A</a:t>
            </a:r>
            <a:r>
              <a:rPr lang="en-US" altLang="en-US" baseline="-25000" smtClean="0"/>
              <a:t>1</a:t>
            </a:r>
            <a:r>
              <a:rPr lang="en-US" altLang="en-US" smtClean="0"/>
              <a:t>) ≠ P(B</a:t>
            </a:r>
            <a:r>
              <a:rPr lang="en-US" altLang="en-US" baseline="-25000" smtClean="0"/>
              <a:t>1</a:t>
            </a:r>
            <a:r>
              <a:rPr lang="en-US" altLang="en-US" smtClean="0"/>
              <a:t>), B</a:t>
            </a:r>
            <a:r>
              <a:rPr lang="en-US" altLang="en-US" baseline="-25000" smtClean="0"/>
              <a:t>1</a:t>
            </a:r>
            <a:r>
              <a:rPr lang="en-US" altLang="en-US" smtClean="0"/>
              <a:t> and A</a:t>
            </a:r>
            <a:r>
              <a:rPr lang="en-US" altLang="en-US" baseline="-25000" smtClean="0"/>
              <a:t>1</a:t>
            </a:r>
            <a:r>
              <a:rPr lang="en-US" altLang="en-US" smtClean="0"/>
              <a:t> are </a:t>
            </a:r>
            <a:r>
              <a:rPr lang="en-US" altLang="en-US" b="1" i="1" u="sng" smtClean="0">
                <a:solidFill>
                  <a:srgbClr val="FF0000"/>
                </a:solidFill>
              </a:rPr>
              <a:t>not independent</a:t>
            </a:r>
            <a:r>
              <a:rPr lang="en-US" altLang="en-US" smtClean="0"/>
              <a:t> events.</a:t>
            </a:r>
          </a:p>
          <a:p>
            <a:pPr eaLnBrk="1" hangingPunct="1">
              <a:lnSpc>
                <a:spcPct val="90000"/>
              </a:lnSpc>
            </a:pPr>
            <a:endParaRPr lang="en-US" altLang="en-US" smtClean="0"/>
          </a:p>
          <a:p>
            <a:pPr eaLnBrk="1" hangingPunct="1">
              <a:lnSpc>
                <a:spcPct val="90000"/>
              </a:lnSpc>
            </a:pPr>
            <a:r>
              <a:rPr lang="en-US" altLang="en-US" smtClean="0"/>
              <a:t>Stated another way, they are </a:t>
            </a:r>
            <a:r>
              <a:rPr lang="en-US" altLang="en-US" b="1" i="1" smtClean="0"/>
              <a:t>dependent</a:t>
            </a:r>
            <a:r>
              <a:rPr lang="en-US" altLang="en-US" smtClean="0"/>
              <a:t>. That is, the probability of one event (B</a:t>
            </a:r>
            <a:r>
              <a:rPr lang="en-US" altLang="en-US" baseline="-25000" smtClean="0"/>
              <a:t>1</a:t>
            </a:r>
            <a:r>
              <a:rPr lang="en-US" altLang="en-US" smtClean="0"/>
              <a:t>) </a:t>
            </a:r>
            <a:r>
              <a:rPr lang="en-US" altLang="en-US" b="1" i="1" smtClean="0"/>
              <a:t>is affected</a:t>
            </a:r>
            <a:r>
              <a:rPr lang="en-US" altLang="en-US" smtClean="0"/>
              <a:t> by the occurrence of the other event (A</a:t>
            </a:r>
            <a:r>
              <a:rPr lang="en-US" altLang="en-US" baseline="-25000" smtClean="0"/>
              <a:t>1</a:t>
            </a:r>
            <a:r>
              <a:rPr lang="en-US" altLang="en-US"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0143295D-E40A-428A-A9EB-807BC3309CC5}" type="slidenum">
              <a:rPr lang="en-US" altLang="en-US"/>
              <a:pPr/>
              <a:t>24</a:t>
            </a:fld>
            <a:endParaRPr lang="en-US" altLang="en-US"/>
          </a:p>
        </p:txBody>
      </p:sp>
      <p:sp>
        <p:nvSpPr>
          <p:cNvPr id="28675" name="Rectangle 2"/>
          <p:cNvSpPr>
            <a:spLocks noGrp="1" noChangeArrowheads="1"/>
          </p:cNvSpPr>
          <p:nvPr>
            <p:ph type="title"/>
          </p:nvPr>
        </p:nvSpPr>
        <p:spPr/>
        <p:txBody>
          <a:bodyPr/>
          <a:lstStyle/>
          <a:p>
            <a:pPr eaLnBrk="1" hangingPunct="1"/>
            <a:r>
              <a:rPr lang="en-US" altLang="en-US" smtClean="0"/>
              <a:t>Union…</a:t>
            </a:r>
          </a:p>
        </p:txBody>
      </p:sp>
      <p:sp>
        <p:nvSpPr>
          <p:cNvPr id="28676" name="Rectangle 3"/>
          <p:cNvSpPr>
            <a:spLocks noGrp="1" noChangeArrowheads="1"/>
          </p:cNvSpPr>
          <p:nvPr>
            <p:ph type="body" idx="1"/>
          </p:nvPr>
        </p:nvSpPr>
        <p:spPr/>
        <p:txBody>
          <a:bodyPr/>
          <a:lstStyle/>
          <a:p>
            <a:pPr eaLnBrk="1" hangingPunct="1"/>
            <a:r>
              <a:rPr lang="en-US" altLang="en-US" sz="2000" smtClean="0"/>
              <a:t>Determine the probability that a fund outperforms (B</a:t>
            </a:r>
            <a:r>
              <a:rPr lang="en-US" altLang="en-US" sz="2000" baseline="-25000" smtClean="0"/>
              <a:t>1</a:t>
            </a:r>
            <a:r>
              <a:rPr lang="en-US" altLang="en-US" sz="2000" smtClean="0"/>
              <a:t>)</a:t>
            </a:r>
          </a:p>
          <a:p>
            <a:pPr eaLnBrk="1" hangingPunct="1"/>
            <a:r>
              <a:rPr lang="en-US" altLang="en-US" sz="2000" b="1" i="1" smtClean="0">
                <a:solidFill>
                  <a:srgbClr val="FF0000"/>
                </a:solidFill>
              </a:rPr>
              <a:t>or</a:t>
            </a:r>
            <a:r>
              <a:rPr lang="en-US" altLang="en-US" sz="2000" smtClean="0"/>
              <a:t> the manager graduated from a top-20 MBA program (A</a:t>
            </a:r>
            <a:r>
              <a:rPr lang="en-US" altLang="en-US" sz="2000" baseline="-25000" smtClean="0"/>
              <a:t>1</a:t>
            </a:r>
            <a:r>
              <a:rPr lang="en-US" altLang="en-US" sz="2000" smtClean="0"/>
              <a:t>).</a:t>
            </a:r>
            <a:endParaRPr lang="en-US" altLang="en-US" smtClean="0"/>
          </a:p>
        </p:txBody>
      </p:sp>
      <p:graphicFrame>
        <p:nvGraphicFramePr>
          <p:cNvPr id="42024" name="Group 40"/>
          <p:cNvGraphicFramePr>
            <a:graphicFrameLocks noGrp="1"/>
          </p:cNvGraphicFramePr>
          <p:nvPr/>
        </p:nvGraphicFramePr>
        <p:xfrm>
          <a:off x="990600" y="3124200"/>
          <a:ext cx="7086600" cy="1901826"/>
        </p:xfrm>
        <a:graphic>
          <a:graphicData uri="http://schemas.openxmlformats.org/drawingml/2006/table">
            <a:tbl>
              <a:tblPr/>
              <a:tblGrid>
                <a:gridCol w="1600200">
                  <a:extLst>
                    <a:ext uri="{9D8B030D-6E8A-4147-A177-3AD203B41FA5}">
                      <a16:colId xmlns:a16="http://schemas.microsoft.com/office/drawing/2014/main" xmlns="" val="1217297959"/>
                    </a:ext>
                  </a:extLst>
                </a:gridCol>
                <a:gridCol w="1981200">
                  <a:extLst>
                    <a:ext uri="{9D8B030D-6E8A-4147-A177-3AD203B41FA5}">
                      <a16:colId xmlns:a16="http://schemas.microsoft.com/office/drawing/2014/main" xmlns="" val="2013116738"/>
                    </a:ext>
                  </a:extLst>
                </a:gridCol>
                <a:gridCol w="1752600">
                  <a:extLst>
                    <a:ext uri="{9D8B030D-6E8A-4147-A177-3AD203B41FA5}">
                      <a16:colId xmlns:a16="http://schemas.microsoft.com/office/drawing/2014/main" xmlns="" val="2291461837"/>
                    </a:ext>
                  </a:extLst>
                </a:gridCol>
                <a:gridCol w="1752600">
                  <a:extLst>
                    <a:ext uri="{9D8B030D-6E8A-4147-A177-3AD203B41FA5}">
                      <a16:colId xmlns:a16="http://schemas.microsoft.com/office/drawing/2014/main" xmlns="" val="2788536500"/>
                    </a:ext>
                  </a:extLst>
                </a:gridCol>
              </a:tblGrid>
              <a:tr h="52863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B</a:t>
                      </a:r>
                      <a:r>
                        <a:rPr kumimoji="0" lang="en-US" altLang="en-US" sz="2400" b="0" i="0" u="none" strike="noStrike" cap="none" normalizeH="0" baseline="-25000">
                          <a:ln>
                            <a:noFill/>
                          </a:ln>
                          <a:solidFill>
                            <a:schemeClr val="tx1"/>
                          </a:solidFill>
                          <a:effectLst/>
                          <a:latin typeface="Tahoma" panose="020B0604030504040204" pitchFamily="34" charset="0"/>
                        </a:rPr>
                        <a:t>1</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B</a:t>
                      </a:r>
                      <a:r>
                        <a:rPr kumimoji="0" lang="en-US" altLang="en-US" sz="2400" b="0" i="0" u="none" strike="noStrike" cap="none" normalizeH="0" baseline="-25000">
                          <a:ln>
                            <a:noFill/>
                          </a:ln>
                          <a:solidFill>
                            <a:schemeClr val="tx1"/>
                          </a:solidFill>
                          <a:effectLst/>
                          <a:latin typeface="Tahoma" panose="020B0604030504040204" pitchFamily="34" charset="0"/>
                        </a:rPr>
                        <a:t>2</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bg2"/>
                          </a:solidFill>
                          <a:effectLst/>
                          <a:latin typeface="Tahoma" panose="020B0604030504040204" pitchFamily="34" charset="0"/>
                        </a:rPr>
                        <a:t>P(A</a:t>
                      </a:r>
                      <a:r>
                        <a:rPr kumimoji="0" lang="en-US" altLang="en-US" sz="2400" b="0" i="0" u="none" strike="noStrike" cap="none" normalizeH="0" baseline="-25000">
                          <a:ln>
                            <a:noFill/>
                          </a:ln>
                          <a:solidFill>
                            <a:schemeClr val="bg2"/>
                          </a:solidFill>
                          <a:effectLst/>
                          <a:latin typeface="Tahoma" panose="020B0604030504040204" pitchFamily="34" charset="0"/>
                        </a:rPr>
                        <a:t>i</a:t>
                      </a:r>
                      <a:r>
                        <a:rPr kumimoji="0" lang="en-US" altLang="en-US" sz="2400" b="0" i="0" u="none" strike="noStrike" cap="none" normalizeH="0" baseline="0">
                          <a:ln>
                            <a:noFill/>
                          </a:ln>
                          <a:solidFill>
                            <a:schemeClr val="bg2"/>
                          </a:solidFill>
                          <a:effectLst/>
                          <a:latin typeface="Tahoma" panose="020B0604030504040204"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511832316"/>
                  </a:ext>
                </a:extLst>
              </a:tr>
              <a:tr h="4572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A</a:t>
                      </a:r>
                      <a:r>
                        <a:rPr kumimoji="0" lang="en-US" altLang="en-US" sz="2400" b="0" i="0" u="none" strike="noStrike" cap="none" normalizeH="0" baseline="-25000">
                          <a:ln>
                            <a:noFill/>
                          </a:ln>
                          <a:solidFill>
                            <a:schemeClr val="tx1"/>
                          </a:solidFill>
                          <a:effectLst/>
                          <a:latin typeface="Tahoma" panose="020B0604030504040204" pitchFamily="34" charset="0"/>
                        </a:rPr>
                        <a:t>1</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FF0000"/>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FF0000"/>
                          </a:solidFill>
                          <a:effectLst/>
                          <a:latin typeface="Tahoma" panose="020B060403050404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2"/>
                          </a:solidFill>
                          <a:effectLst/>
                          <a:latin typeface="Tahoma" panose="020B0604030504040204" pitchFamily="34"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636016521"/>
                  </a:ext>
                </a:extLst>
              </a:tr>
              <a:tr h="4587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A</a:t>
                      </a:r>
                      <a:r>
                        <a:rPr kumimoji="0" lang="en-US" altLang="en-US" sz="2400" b="0" i="0" u="none" strike="noStrike" cap="none" normalizeH="0" baseline="-25000">
                          <a:ln>
                            <a:noFill/>
                          </a:ln>
                          <a:solidFill>
                            <a:schemeClr val="tx1"/>
                          </a:solidFill>
                          <a:effectLst/>
                          <a:latin typeface="Tahoma" panose="020B0604030504040204" pitchFamily="34" charset="0"/>
                        </a:rPr>
                        <a:t>2</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FF0000"/>
                          </a:solidFill>
                          <a:effectLst/>
                          <a:latin typeface="Tahoma" panose="020B0604030504040204" pitchFamily="34"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2"/>
                          </a:solidFill>
                          <a:effectLst/>
                          <a:latin typeface="Tahoma" panose="020B0604030504040204" pitchFamily="34"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2789336912"/>
                  </a:ext>
                </a:extLst>
              </a:tr>
              <a:tr h="4572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bg2"/>
                          </a:solidFill>
                          <a:effectLst/>
                          <a:latin typeface="Tahoma" panose="020B0604030504040204" pitchFamily="34" charset="0"/>
                        </a:rPr>
                        <a:t>P(B</a:t>
                      </a:r>
                      <a:r>
                        <a:rPr kumimoji="0" lang="en-US" altLang="en-US" sz="2400" b="0" i="0" u="none" strike="noStrike" cap="none" normalizeH="0" baseline="-25000">
                          <a:ln>
                            <a:noFill/>
                          </a:ln>
                          <a:solidFill>
                            <a:schemeClr val="bg2"/>
                          </a:solidFill>
                          <a:effectLst/>
                          <a:latin typeface="Tahoma" panose="020B0604030504040204" pitchFamily="34" charset="0"/>
                        </a:rPr>
                        <a:t>j</a:t>
                      </a:r>
                      <a:r>
                        <a:rPr kumimoji="0" lang="en-US" altLang="en-US" sz="2400" b="0" i="0" u="none" strike="noStrike" cap="none" normalizeH="0" baseline="0">
                          <a:ln>
                            <a:noFill/>
                          </a:ln>
                          <a:solidFill>
                            <a:schemeClr val="bg2"/>
                          </a:solidFill>
                          <a:effectLst/>
                          <a:latin typeface="Tahoma" panose="020B060403050404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2"/>
                          </a:solidFill>
                          <a:effectLst/>
                          <a:latin typeface="Tahoma" panose="020B0604030504040204"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2"/>
                          </a:solidFill>
                          <a:effectLst/>
                          <a:latin typeface="Tahoma" panose="020B0604030504040204" pitchFamily="34"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2"/>
                          </a:solidFill>
                          <a:effectLst/>
                          <a:latin typeface="Tahoma" panose="020B0604030504040204"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3865263252"/>
                  </a:ext>
                </a:extLst>
              </a:tr>
            </a:tbl>
          </a:graphicData>
        </a:graphic>
      </p:graphicFrame>
      <p:sp>
        <p:nvSpPr>
          <p:cNvPr id="28704" name="Rectangle 31"/>
          <p:cNvSpPr>
            <a:spLocks noChangeArrowheads="1"/>
          </p:cNvSpPr>
          <p:nvPr/>
        </p:nvSpPr>
        <p:spPr bwMode="auto">
          <a:xfrm>
            <a:off x="0" y="1905000"/>
            <a:ext cx="9144000" cy="2286000"/>
          </a:xfrm>
          <a:prstGeom prst="rect">
            <a:avLst/>
          </a:prstGeom>
          <a:noFill/>
          <a:ln w="9525">
            <a:noFill/>
            <a:miter lim="800000"/>
            <a:headEnd/>
            <a:tailEnd/>
          </a:ln>
          <a:effectLst/>
        </p:spPr>
        <p:txBody>
          <a:bodyPr/>
          <a:lstStyle/>
          <a:p>
            <a:pPr marL="342900" indent="-342900" eaLnBrk="1" hangingPunct="1">
              <a:spcBef>
                <a:spcPct val="20000"/>
              </a:spcBef>
            </a:pPr>
            <a:r>
              <a:rPr lang="en-US" altLang="en-US" sz="2800"/>
              <a:t>A</a:t>
            </a:r>
            <a:r>
              <a:rPr lang="en-US" altLang="en-US" sz="2800" baseline="-25000"/>
              <a:t>1</a:t>
            </a:r>
            <a:r>
              <a:rPr lang="en-US" altLang="en-US" sz="2800"/>
              <a:t> or B</a:t>
            </a:r>
            <a:r>
              <a:rPr lang="en-US" altLang="en-US" sz="2800" baseline="-25000"/>
              <a:t>1</a:t>
            </a:r>
            <a:r>
              <a:rPr lang="en-US" altLang="en-US" sz="2800"/>
              <a:t> occurs whenever: </a:t>
            </a:r>
          </a:p>
          <a:p>
            <a:pPr marL="342900" indent="-342900" eaLnBrk="1" hangingPunct="1">
              <a:spcBef>
                <a:spcPct val="20000"/>
              </a:spcBef>
            </a:pPr>
            <a:r>
              <a:rPr lang="en-US" altLang="en-US">
                <a:solidFill>
                  <a:srgbClr val="008080"/>
                </a:solidFill>
              </a:rPr>
              <a:t>A</a:t>
            </a:r>
            <a:r>
              <a:rPr lang="en-US" altLang="en-US" baseline="-25000">
                <a:solidFill>
                  <a:srgbClr val="008080"/>
                </a:solidFill>
              </a:rPr>
              <a:t>1</a:t>
            </a:r>
            <a:r>
              <a:rPr lang="en-US" altLang="en-US">
                <a:solidFill>
                  <a:srgbClr val="008080"/>
                </a:solidFill>
              </a:rPr>
              <a:t> and B</a:t>
            </a:r>
            <a:r>
              <a:rPr lang="en-US" altLang="en-US" baseline="-25000">
                <a:solidFill>
                  <a:srgbClr val="008080"/>
                </a:solidFill>
              </a:rPr>
              <a:t>1</a:t>
            </a:r>
            <a:r>
              <a:rPr lang="en-US" altLang="en-US">
                <a:solidFill>
                  <a:srgbClr val="008080"/>
                </a:solidFill>
              </a:rPr>
              <a:t> </a:t>
            </a:r>
            <a:r>
              <a:rPr lang="en-US" altLang="en-US"/>
              <a:t>occurs,</a:t>
            </a:r>
            <a:r>
              <a:rPr lang="en-US" altLang="en-US">
                <a:solidFill>
                  <a:srgbClr val="008080"/>
                </a:solidFill>
              </a:rPr>
              <a:t> </a:t>
            </a:r>
            <a:r>
              <a:rPr lang="en-US" altLang="en-US">
                <a:solidFill>
                  <a:srgbClr val="FF0000"/>
                </a:solidFill>
              </a:rPr>
              <a:t>A</a:t>
            </a:r>
            <a:r>
              <a:rPr lang="en-US" altLang="en-US" baseline="-25000">
                <a:solidFill>
                  <a:srgbClr val="FF0000"/>
                </a:solidFill>
              </a:rPr>
              <a:t>1</a:t>
            </a:r>
            <a:r>
              <a:rPr lang="en-US" altLang="en-US">
                <a:solidFill>
                  <a:srgbClr val="FF0000"/>
                </a:solidFill>
              </a:rPr>
              <a:t> and B</a:t>
            </a:r>
            <a:r>
              <a:rPr lang="en-US" altLang="en-US" baseline="-25000">
                <a:solidFill>
                  <a:srgbClr val="FF0000"/>
                </a:solidFill>
              </a:rPr>
              <a:t>2</a:t>
            </a:r>
            <a:r>
              <a:rPr lang="en-US" altLang="en-US">
                <a:solidFill>
                  <a:srgbClr val="008080"/>
                </a:solidFill>
              </a:rPr>
              <a:t> </a:t>
            </a:r>
            <a:r>
              <a:rPr lang="en-US" altLang="en-US"/>
              <a:t>occurs, or</a:t>
            </a:r>
            <a:r>
              <a:rPr lang="en-US" altLang="en-US">
                <a:solidFill>
                  <a:srgbClr val="008080"/>
                </a:solidFill>
              </a:rPr>
              <a:t> </a:t>
            </a:r>
            <a:r>
              <a:rPr lang="en-US" altLang="en-US">
                <a:solidFill>
                  <a:srgbClr val="660099"/>
                </a:solidFill>
              </a:rPr>
              <a:t>A</a:t>
            </a:r>
            <a:r>
              <a:rPr lang="en-US" altLang="en-US" baseline="-25000">
                <a:solidFill>
                  <a:srgbClr val="660099"/>
                </a:solidFill>
              </a:rPr>
              <a:t>2</a:t>
            </a:r>
            <a:r>
              <a:rPr lang="en-US" altLang="en-US">
                <a:solidFill>
                  <a:srgbClr val="660099"/>
                </a:solidFill>
              </a:rPr>
              <a:t> and B</a:t>
            </a:r>
            <a:r>
              <a:rPr lang="en-US" altLang="en-US" baseline="-25000">
                <a:solidFill>
                  <a:srgbClr val="660099"/>
                </a:solidFill>
              </a:rPr>
              <a:t>1</a:t>
            </a:r>
            <a:r>
              <a:rPr lang="en-US" altLang="en-US">
                <a:solidFill>
                  <a:srgbClr val="008080"/>
                </a:solidFill>
              </a:rPr>
              <a:t> </a:t>
            </a:r>
            <a:r>
              <a:rPr lang="en-US" altLang="en-US"/>
              <a:t>occurs…</a:t>
            </a:r>
            <a:endParaRPr lang="en-US" altLang="en-US" sz="2800"/>
          </a:p>
          <a:p>
            <a:pPr marL="342900" indent="-342900" eaLnBrk="1" hangingPunct="1">
              <a:spcBef>
                <a:spcPct val="20000"/>
              </a:spcBef>
            </a:pPr>
            <a:r>
              <a:rPr lang="en-US" altLang="en-US" sz="2800"/>
              <a:t> </a:t>
            </a:r>
          </a:p>
          <a:p>
            <a:pPr marL="342900" indent="-342900" eaLnBrk="1" hangingPunct="1">
              <a:spcBef>
                <a:spcPct val="20000"/>
              </a:spcBef>
            </a:pPr>
            <a:endParaRPr lang="en-US" altLang="en-US" sz="2800"/>
          </a:p>
        </p:txBody>
      </p:sp>
      <p:sp>
        <p:nvSpPr>
          <p:cNvPr id="28705" name="Line 32"/>
          <p:cNvSpPr>
            <a:spLocks noChangeShapeType="1"/>
          </p:cNvSpPr>
          <p:nvPr/>
        </p:nvSpPr>
        <p:spPr bwMode="auto">
          <a:xfrm>
            <a:off x="76200" y="2819400"/>
            <a:ext cx="1295400" cy="0"/>
          </a:xfrm>
          <a:prstGeom prst="line">
            <a:avLst/>
          </a:prstGeom>
          <a:noFill/>
          <a:ln w="38100">
            <a:solidFill>
              <a:srgbClr val="008080"/>
            </a:solidFill>
            <a:round/>
            <a:headEnd/>
            <a:tailEnd type="none" w="lg" len="med"/>
          </a:ln>
          <a:effectLst/>
        </p:spPr>
        <p:txBody>
          <a:bodyPr wrap="none" anchor="ctr"/>
          <a:lstStyle/>
          <a:p>
            <a:endParaRPr lang="en-US"/>
          </a:p>
        </p:txBody>
      </p:sp>
      <p:sp>
        <p:nvSpPr>
          <p:cNvPr id="28706" name="Line 33"/>
          <p:cNvSpPr>
            <a:spLocks noChangeShapeType="1"/>
          </p:cNvSpPr>
          <p:nvPr/>
        </p:nvSpPr>
        <p:spPr bwMode="auto">
          <a:xfrm>
            <a:off x="762000" y="2819400"/>
            <a:ext cx="2374900" cy="1066800"/>
          </a:xfrm>
          <a:prstGeom prst="line">
            <a:avLst/>
          </a:prstGeom>
          <a:noFill/>
          <a:ln w="38100">
            <a:solidFill>
              <a:srgbClr val="008080"/>
            </a:solidFill>
            <a:round/>
            <a:headEnd/>
            <a:tailEnd type="stealth" w="lg" len="med"/>
          </a:ln>
          <a:effectLst/>
        </p:spPr>
        <p:txBody>
          <a:bodyPr wrap="none" anchor="ctr"/>
          <a:lstStyle/>
          <a:p>
            <a:endParaRPr lang="en-US"/>
          </a:p>
        </p:txBody>
      </p:sp>
      <p:sp>
        <p:nvSpPr>
          <p:cNvPr id="28707" name="Line 34"/>
          <p:cNvSpPr>
            <a:spLocks noChangeShapeType="1"/>
          </p:cNvSpPr>
          <p:nvPr/>
        </p:nvSpPr>
        <p:spPr bwMode="auto">
          <a:xfrm>
            <a:off x="2362200" y="2819400"/>
            <a:ext cx="1600200" cy="0"/>
          </a:xfrm>
          <a:prstGeom prst="line">
            <a:avLst/>
          </a:prstGeom>
          <a:noFill/>
          <a:ln w="38100">
            <a:solidFill>
              <a:srgbClr val="FF0000"/>
            </a:solidFill>
            <a:round/>
            <a:headEnd/>
            <a:tailEnd type="none" w="lg" len="med"/>
          </a:ln>
          <a:effectLst/>
        </p:spPr>
        <p:txBody>
          <a:bodyPr wrap="none" anchor="ctr"/>
          <a:lstStyle/>
          <a:p>
            <a:endParaRPr lang="en-US"/>
          </a:p>
        </p:txBody>
      </p:sp>
      <p:sp>
        <p:nvSpPr>
          <p:cNvPr id="28708" name="Line 35"/>
          <p:cNvSpPr>
            <a:spLocks noChangeShapeType="1"/>
          </p:cNvSpPr>
          <p:nvPr/>
        </p:nvSpPr>
        <p:spPr bwMode="auto">
          <a:xfrm>
            <a:off x="3048000" y="2819400"/>
            <a:ext cx="1981200" cy="1066800"/>
          </a:xfrm>
          <a:prstGeom prst="line">
            <a:avLst/>
          </a:prstGeom>
          <a:noFill/>
          <a:ln w="38100">
            <a:solidFill>
              <a:srgbClr val="FF0000"/>
            </a:solidFill>
            <a:round/>
            <a:headEnd/>
            <a:tailEnd type="stealth" w="lg" len="med"/>
          </a:ln>
          <a:effectLst/>
        </p:spPr>
        <p:txBody>
          <a:bodyPr wrap="none" anchor="ctr"/>
          <a:lstStyle/>
          <a:p>
            <a:endParaRPr lang="en-US"/>
          </a:p>
        </p:txBody>
      </p:sp>
      <p:sp>
        <p:nvSpPr>
          <p:cNvPr id="28709" name="Line 36"/>
          <p:cNvSpPr>
            <a:spLocks noChangeShapeType="1"/>
          </p:cNvSpPr>
          <p:nvPr/>
        </p:nvSpPr>
        <p:spPr bwMode="auto">
          <a:xfrm>
            <a:off x="4876800" y="2819400"/>
            <a:ext cx="1371600" cy="0"/>
          </a:xfrm>
          <a:prstGeom prst="line">
            <a:avLst/>
          </a:prstGeom>
          <a:noFill/>
          <a:ln w="38100">
            <a:solidFill>
              <a:srgbClr val="660099"/>
            </a:solidFill>
            <a:round/>
            <a:headEnd/>
            <a:tailEnd type="none" w="lg" len="med"/>
          </a:ln>
          <a:effectLst/>
        </p:spPr>
        <p:txBody>
          <a:bodyPr wrap="none" anchor="ctr"/>
          <a:lstStyle/>
          <a:p>
            <a:endParaRPr lang="en-US"/>
          </a:p>
        </p:txBody>
      </p:sp>
      <p:sp>
        <p:nvSpPr>
          <p:cNvPr id="28710" name="Line 37"/>
          <p:cNvSpPr>
            <a:spLocks noChangeShapeType="1"/>
          </p:cNvSpPr>
          <p:nvPr/>
        </p:nvSpPr>
        <p:spPr bwMode="auto">
          <a:xfrm flipH="1">
            <a:off x="4038600" y="2819400"/>
            <a:ext cx="1524000" cy="1524000"/>
          </a:xfrm>
          <a:prstGeom prst="line">
            <a:avLst/>
          </a:prstGeom>
          <a:noFill/>
          <a:ln w="38100">
            <a:solidFill>
              <a:srgbClr val="660099"/>
            </a:solidFill>
            <a:round/>
            <a:headEnd/>
            <a:tailEnd type="stealth" w="lg" len="med"/>
          </a:ln>
          <a:effectLst/>
        </p:spPr>
        <p:txBody>
          <a:bodyPr wrap="none" anchor="ctr"/>
          <a:lstStyle/>
          <a:p>
            <a:endParaRPr lang="en-US"/>
          </a:p>
        </p:txBody>
      </p:sp>
      <p:sp>
        <p:nvSpPr>
          <p:cNvPr id="28711" name="Text Box 38"/>
          <p:cNvSpPr txBox="1">
            <a:spLocks noChangeArrowheads="1"/>
          </p:cNvSpPr>
          <p:nvPr/>
        </p:nvSpPr>
        <p:spPr bwMode="auto">
          <a:xfrm>
            <a:off x="1882775" y="5486400"/>
            <a:ext cx="5046663" cy="460375"/>
          </a:xfrm>
          <a:prstGeom prst="rect">
            <a:avLst/>
          </a:prstGeom>
          <a:noFill/>
          <a:ln w="38100">
            <a:noFill/>
            <a:miter lim="800000"/>
            <a:headEnd/>
            <a:tailEnd type="none" w="lg" len="med"/>
          </a:ln>
          <a:effectLst/>
        </p:spPr>
        <p:txBody>
          <a:bodyPr wrap="none" anchor="ctr">
            <a:spAutoFit/>
          </a:bodyPr>
          <a:lstStyle/>
          <a:p>
            <a:pPr algn="ctr" eaLnBrk="1" hangingPunct="1"/>
            <a:r>
              <a:rPr lang="en-US" altLang="en-US">
                <a:latin typeface="Tahoma" pitchFamily="34" charset="0"/>
              </a:rPr>
              <a:t>P(A</a:t>
            </a:r>
            <a:r>
              <a:rPr lang="en-US" altLang="en-US" baseline="-25000">
                <a:latin typeface="Tahoma" pitchFamily="34" charset="0"/>
              </a:rPr>
              <a:t>1</a:t>
            </a:r>
            <a:r>
              <a:rPr lang="en-US" altLang="en-US">
                <a:latin typeface="Tahoma" pitchFamily="34" charset="0"/>
              </a:rPr>
              <a:t> or B</a:t>
            </a:r>
            <a:r>
              <a:rPr lang="en-US" altLang="en-US" baseline="-25000">
                <a:latin typeface="Tahoma" pitchFamily="34" charset="0"/>
              </a:rPr>
              <a:t>1</a:t>
            </a:r>
            <a:r>
              <a:rPr lang="en-US" altLang="en-US">
                <a:latin typeface="Tahoma" pitchFamily="34" charset="0"/>
              </a:rPr>
              <a:t>) =</a:t>
            </a:r>
            <a:r>
              <a:rPr lang="en-US" altLang="en-US">
                <a:solidFill>
                  <a:srgbClr val="660099"/>
                </a:solidFill>
                <a:latin typeface="Tahoma" pitchFamily="34" charset="0"/>
              </a:rPr>
              <a:t> </a:t>
            </a:r>
            <a:r>
              <a:rPr lang="en-US" altLang="en-US">
                <a:solidFill>
                  <a:srgbClr val="008080"/>
                </a:solidFill>
                <a:latin typeface="Tahoma" pitchFamily="34" charset="0"/>
              </a:rPr>
              <a:t>.11</a:t>
            </a:r>
            <a:r>
              <a:rPr lang="en-US" altLang="en-US">
                <a:solidFill>
                  <a:srgbClr val="660099"/>
                </a:solidFill>
                <a:latin typeface="Tahoma" pitchFamily="34" charset="0"/>
              </a:rPr>
              <a:t> </a:t>
            </a:r>
            <a:r>
              <a:rPr lang="en-US" altLang="en-US">
                <a:latin typeface="Tahoma" pitchFamily="34" charset="0"/>
              </a:rPr>
              <a:t>+</a:t>
            </a:r>
            <a:r>
              <a:rPr lang="en-US" altLang="en-US">
                <a:solidFill>
                  <a:srgbClr val="660099"/>
                </a:solidFill>
                <a:latin typeface="Tahoma" pitchFamily="34" charset="0"/>
              </a:rPr>
              <a:t> </a:t>
            </a:r>
            <a:r>
              <a:rPr lang="en-US" altLang="en-US">
                <a:solidFill>
                  <a:srgbClr val="FF0000"/>
                </a:solidFill>
                <a:latin typeface="Tahoma" pitchFamily="34" charset="0"/>
              </a:rPr>
              <a:t>.06</a:t>
            </a:r>
            <a:r>
              <a:rPr lang="en-US" altLang="en-US">
                <a:solidFill>
                  <a:srgbClr val="660099"/>
                </a:solidFill>
                <a:latin typeface="Tahoma" pitchFamily="34" charset="0"/>
              </a:rPr>
              <a:t> </a:t>
            </a:r>
            <a:r>
              <a:rPr lang="en-US" altLang="en-US">
                <a:latin typeface="Tahoma" pitchFamily="34" charset="0"/>
              </a:rPr>
              <a:t>+</a:t>
            </a:r>
            <a:r>
              <a:rPr lang="en-US" altLang="en-US">
                <a:solidFill>
                  <a:srgbClr val="660099"/>
                </a:solidFill>
                <a:latin typeface="Tahoma" pitchFamily="34" charset="0"/>
              </a:rPr>
              <a:t> .29 </a:t>
            </a:r>
            <a:r>
              <a:rPr lang="en-US" altLang="en-US">
                <a:latin typeface="Tahoma" pitchFamily="34" charset="0"/>
              </a:rPr>
              <a:t>=</a:t>
            </a:r>
            <a:r>
              <a:rPr lang="en-US" altLang="en-US">
                <a:solidFill>
                  <a:srgbClr val="660099"/>
                </a:solidFill>
                <a:latin typeface="Tahoma" pitchFamily="34" charset="0"/>
              </a:rPr>
              <a:t> </a:t>
            </a:r>
            <a:r>
              <a:rPr lang="en-US" altLang="en-US" b="1">
                <a:solidFill>
                  <a:srgbClr val="0000FF"/>
                </a:solidFill>
                <a:latin typeface="Tahoma" pitchFamily="34" charset="0"/>
              </a:rPr>
              <a:t>.46</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EA8C05FB-72F8-454C-8286-0BCDD824F07E}" type="slidenum">
              <a:rPr lang="en-US" altLang="en-US"/>
              <a:pPr/>
              <a:t>25</a:t>
            </a:fld>
            <a:endParaRPr lang="en-US" altLang="en-US"/>
          </a:p>
        </p:txBody>
      </p:sp>
      <p:sp>
        <p:nvSpPr>
          <p:cNvPr id="29699" name="Rectangle 2"/>
          <p:cNvSpPr>
            <a:spLocks noGrp="1" noChangeArrowheads="1"/>
          </p:cNvSpPr>
          <p:nvPr>
            <p:ph type="title"/>
          </p:nvPr>
        </p:nvSpPr>
        <p:spPr/>
        <p:txBody>
          <a:bodyPr/>
          <a:lstStyle/>
          <a:p>
            <a:pPr eaLnBrk="1" hangingPunct="1"/>
            <a:r>
              <a:rPr lang="en-US" altLang="en-US" smtClean="0"/>
              <a:t>Probability Rules and Trees…</a:t>
            </a:r>
          </a:p>
        </p:txBody>
      </p:sp>
      <p:sp>
        <p:nvSpPr>
          <p:cNvPr id="29700" name="Rectangle 3"/>
          <p:cNvSpPr>
            <a:spLocks noGrp="1" noChangeArrowheads="1"/>
          </p:cNvSpPr>
          <p:nvPr>
            <p:ph type="body" idx="1"/>
          </p:nvPr>
        </p:nvSpPr>
        <p:spPr/>
        <p:txBody>
          <a:bodyPr/>
          <a:lstStyle/>
          <a:p>
            <a:pPr eaLnBrk="1" hangingPunct="1"/>
            <a:r>
              <a:rPr lang="en-US" altLang="en-US" smtClean="0"/>
              <a:t>We introduce three rules that enable us to calculate the probability of more complex events from the probability of simpler events…</a:t>
            </a:r>
          </a:p>
          <a:p>
            <a:pPr eaLnBrk="1" hangingPunct="1"/>
            <a:endParaRPr lang="en-US" altLang="en-US" smtClean="0"/>
          </a:p>
          <a:p>
            <a:pPr eaLnBrk="1" hangingPunct="1"/>
            <a:r>
              <a:rPr lang="en-US" altLang="en-US" smtClean="0"/>
              <a:t>The Complement Rule </a:t>
            </a:r>
            <a:r>
              <a:rPr lang="en-US" altLang="en-US" smtClean="0">
                <a:solidFill>
                  <a:srgbClr val="FF0000"/>
                </a:solidFill>
              </a:rPr>
              <a:t>– May be easier to calculate the probability of the complement of an event and then substract it from 1.0 to get the probability of the event.</a:t>
            </a:r>
          </a:p>
          <a:p>
            <a:pPr eaLnBrk="1" hangingPunct="1"/>
            <a:r>
              <a:rPr lang="en-US" altLang="en-US" smtClean="0">
                <a:solidFill>
                  <a:srgbClr val="FF0000"/>
                </a:solidFill>
              </a:rPr>
              <a:t>P(at least one head when you flip coin 100 times)</a:t>
            </a:r>
          </a:p>
          <a:p>
            <a:pPr eaLnBrk="1" hangingPunct="1"/>
            <a:r>
              <a:rPr lang="en-US" altLang="en-US" smtClean="0">
                <a:solidFill>
                  <a:srgbClr val="FF0000"/>
                </a:solidFill>
              </a:rPr>
              <a:t>	= 1 – P(0 heads when you flip coin 100 times)</a:t>
            </a:r>
            <a:endParaRPr lang="en-US" altLang="en-US" smtClean="0"/>
          </a:p>
          <a:p>
            <a:pPr eaLnBrk="1" hangingPunct="1"/>
            <a:r>
              <a:rPr lang="en-US" altLang="en-US" smtClean="0"/>
              <a:t>The Multiplication Rule: P(A*B) </a:t>
            </a:r>
            <a:r>
              <a:rPr lang="en-US" altLang="en-US" smtClean="0">
                <a:solidFill>
                  <a:srgbClr val="660099"/>
                </a:solidFill>
              </a:rPr>
              <a:t>“way I write it”</a:t>
            </a:r>
            <a:endParaRPr lang="en-US" altLang="en-US" smtClean="0"/>
          </a:p>
          <a:p>
            <a:pPr eaLnBrk="1" hangingPunct="1"/>
            <a:r>
              <a:rPr lang="en-US" altLang="en-US" smtClean="0"/>
              <a:t>The Addition Rule: P(A+B) </a:t>
            </a:r>
            <a:r>
              <a:rPr lang="en-US" altLang="en-US" smtClean="0">
                <a:solidFill>
                  <a:srgbClr val="660099"/>
                </a:solidFill>
              </a:rPr>
              <a:t>“way I write it”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3485EAA7-685D-45DB-BEC8-C24B2666D1D4}" type="slidenum">
              <a:rPr lang="en-US" altLang="en-US"/>
              <a:pPr/>
              <a:t>26</a:t>
            </a:fld>
            <a:endParaRPr lang="en-US" altLang="en-US"/>
          </a:p>
        </p:txBody>
      </p:sp>
      <p:sp>
        <p:nvSpPr>
          <p:cNvPr id="30723" name="Rectangle 2"/>
          <p:cNvSpPr>
            <a:spLocks noGrp="1" noChangeArrowheads="1"/>
          </p:cNvSpPr>
          <p:nvPr>
            <p:ph type="title"/>
          </p:nvPr>
        </p:nvSpPr>
        <p:spPr/>
        <p:txBody>
          <a:bodyPr/>
          <a:lstStyle/>
          <a:p>
            <a:pPr eaLnBrk="1" hangingPunct="1"/>
            <a:r>
              <a:rPr lang="en-US" altLang="en-US" smtClean="0"/>
              <a:t>Example 6.5…</a:t>
            </a:r>
          </a:p>
        </p:txBody>
      </p:sp>
      <p:sp>
        <p:nvSpPr>
          <p:cNvPr id="30724" name="Rectangle 3"/>
          <p:cNvSpPr>
            <a:spLocks noGrp="1" noChangeArrowheads="1"/>
          </p:cNvSpPr>
          <p:nvPr>
            <p:ph type="body" idx="1"/>
          </p:nvPr>
        </p:nvSpPr>
        <p:spPr/>
        <p:txBody>
          <a:bodyPr/>
          <a:lstStyle/>
          <a:p>
            <a:pPr eaLnBrk="1" hangingPunct="1"/>
            <a:r>
              <a:rPr lang="en-US" altLang="en-US" smtClean="0"/>
              <a:t>A graduate statistics course has </a:t>
            </a:r>
            <a:r>
              <a:rPr lang="en-US" altLang="en-US" u="sng" smtClean="0">
                <a:solidFill>
                  <a:srgbClr val="FF0000"/>
                </a:solidFill>
              </a:rPr>
              <a:t>seven</a:t>
            </a:r>
            <a:r>
              <a:rPr lang="en-US" altLang="en-US" smtClean="0">
                <a:solidFill>
                  <a:srgbClr val="FF0000"/>
                </a:solidFill>
              </a:rPr>
              <a:t> male</a:t>
            </a:r>
            <a:r>
              <a:rPr lang="en-US" altLang="en-US" smtClean="0"/>
              <a:t> and </a:t>
            </a:r>
            <a:r>
              <a:rPr lang="en-US" altLang="en-US" u="sng" smtClean="0">
                <a:solidFill>
                  <a:srgbClr val="FF0000"/>
                </a:solidFill>
              </a:rPr>
              <a:t>three</a:t>
            </a:r>
            <a:r>
              <a:rPr lang="en-US" altLang="en-US" smtClean="0">
                <a:solidFill>
                  <a:srgbClr val="FF0000"/>
                </a:solidFill>
              </a:rPr>
              <a:t> female</a:t>
            </a:r>
            <a:r>
              <a:rPr lang="en-US" altLang="en-US" smtClean="0"/>
              <a:t> students. The professor wants to select two students at random to help her conduct a research project. What is the probability that the two students chosen are female?</a:t>
            </a:r>
          </a:p>
          <a:p>
            <a:pPr eaLnBrk="1" hangingPunct="1"/>
            <a:r>
              <a:rPr lang="en-US" altLang="en-US" smtClean="0">
                <a:solidFill>
                  <a:srgbClr val="FF0000"/>
                </a:solidFill>
              </a:rPr>
              <a:t>P(F</a:t>
            </a:r>
            <a:r>
              <a:rPr lang="en-US" altLang="en-US" baseline="-25000" smtClean="0">
                <a:solidFill>
                  <a:srgbClr val="FF0000"/>
                </a:solidFill>
              </a:rPr>
              <a:t>1 </a:t>
            </a:r>
            <a:r>
              <a:rPr lang="en-US" altLang="en-US" smtClean="0">
                <a:solidFill>
                  <a:srgbClr val="FF0000"/>
                </a:solidFill>
              </a:rPr>
              <a:t>* F</a:t>
            </a:r>
            <a:r>
              <a:rPr lang="en-US" altLang="en-US" baseline="-25000" smtClean="0">
                <a:solidFill>
                  <a:srgbClr val="FF0000"/>
                </a:solidFill>
              </a:rPr>
              <a:t>2</a:t>
            </a:r>
            <a:r>
              <a:rPr lang="en-US" altLang="en-US" smtClean="0">
                <a:solidFill>
                  <a:srgbClr val="FF0000"/>
                </a:solidFill>
              </a:rPr>
              <a:t>) = ???</a:t>
            </a:r>
          </a:p>
          <a:p>
            <a:pPr eaLnBrk="1" hangingPunct="1"/>
            <a:r>
              <a:rPr lang="en-US" altLang="en-US" smtClean="0"/>
              <a:t>Let F</a:t>
            </a:r>
            <a:r>
              <a:rPr lang="en-US" altLang="en-US" baseline="-25000" smtClean="0"/>
              <a:t>1</a:t>
            </a:r>
            <a:r>
              <a:rPr lang="en-US" altLang="en-US" smtClean="0"/>
              <a:t> represent the event that the first student is female</a:t>
            </a:r>
          </a:p>
          <a:p>
            <a:pPr eaLnBrk="1" hangingPunct="1"/>
            <a:r>
              <a:rPr lang="en-US" altLang="en-US" smtClean="0"/>
              <a:t>P(F</a:t>
            </a:r>
            <a:r>
              <a:rPr lang="en-US" altLang="en-US" baseline="-25000" smtClean="0"/>
              <a:t>1</a:t>
            </a:r>
            <a:r>
              <a:rPr lang="en-US" altLang="en-US" smtClean="0"/>
              <a:t>) = 3/10 = .30</a:t>
            </a:r>
          </a:p>
          <a:p>
            <a:pPr eaLnBrk="1" hangingPunct="1"/>
            <a:r>
              <a:rPr lang="en-US" altLang="en-US" smtClean="0"/>
              <a:t>What about the second student? </a:t>
            </a:r>
          </a:p>
          <a:p>
            <a:pPr eaLnBrk="1" hangingPunct="1"/>
            <a:r>
              <a:rPr lang="en-US" altLang="en-US" smtClean="0"/>
              <a:t>P(F</a:t>
            </a:r>
            <a:r>
              <a:rPr lang="en-US" altLang="en-US" baseline="-25000" smtClean="0"/>
              <a:t>2</a:t>
            </a:r>
            <a:r>
              <a:rPr lang="en-US" altLang="en-US" smtClean="0"/>
              <a:t> /F</a:t>
            </a:r>
            <a:r>
              <a:rPr lang="en-US" altLang="en-US" baseline="-25000" smtClean="0"/>
              <a:t>1</a:t>
            </a:r>
            <a:r>
              <a:rPr lang="en-US" altLang="en-US" smtClean="0"/>
              <a:t>) = 2/9 = .22</a:t>
            </a:r>
          </a:p>
          <a:p>
            <a:pPr eaLnBrk="1" hangingPunct="1"/>
            <a:r>
              <a:rPr lang="en-US" altLang="en-US" smtClean="0">
                <a:solidFill>
                  <a:srgbClr val="FF0000"/>
                </a:solidFill>
              </a:rPr>
              <a:t>P(F</a:t>
            </a:r>
            <a:r>
              <a:rPr lang="en-US" altLang="en-US" baseline="-25000" smtClean="0">
                <a:solidFill>
                  <a:srgbClr val="FF0000"/>
                </a:solidFill>
              </a:rPr>
              <a:t>1 </a:t>
            </a:r>
            <a:r>
              <a:rPr lang="en-US" altLang="en-US" smtClean="0">
                <a:solidFill>
                  <a:srgbClr val="FF0000"/>
                </a:solidFill>
              </a:rPr>
              <a:t>* F</a:t>
            </a:r>
            <a:r>
              <a:rPr lang="en-US" altLang="en-US" baseline="-25000" smtClean="0">
                <a:solidFill>
                  <a:srgbClr val="FF0000"/>
                </a:solidFill>
              </a:rPr>
              <a:t>2</a:t>
            </a:r>
            <a:r>
              <a:rPr lang="en-US" altLang="en-US" smtClean="0">
                <a:solidFill>
                  <a:srgbClr val="FF0000"/>
                </a:solidFill>
              </a:rPr>
              <a:t>) =</a:t>
            </a:r>
            <a:r>
              <a:rPr lang="en-US" altLang="en-US" smtClean="0"/>
              <a:t> P(F</a:t>
            </a:r>
            <a:r>
              <a:rPr lang="en-US" altLang="en-US" baseline="-25000" smtClean="0"/>
              <a:t>1</a:t>
            </a:r>
            <a:r>
              <a:rPr lang="en-US" altLang="en-US" smtClean="0"/>
              <a:t>) * P(F</a:t>
            </a:r>
            <a:r>
              <a:rPr lang="en-US" altLang="en-US" baseline="-25000" smtClean="0"/>
              <a:t>2</a:t>
            </a:r>
            <a:r>
              <a:rPr lang="en-US" altLang="en-US" smtClean="0"/>
              <a:t> /F</a:t>
            </a:r>
            <a:r>
              <a:rPr lang="en-US" altLang="en-US" baseline="-25000" smtClean="0"/>
              <a:t>1</a:t>
            </a:r>
            <a:r>
              <a:rPr lang="en-US" altLang="en-US" smtClean="0"/>
              <a:t>) = (.30)*(.22) = 0.066</a:t>
            </a:r>
          </a:p>
          <a:p>
            <a:pPr eaLnBrk="1" hangingPunct="1"/>
            <a:r>
              <a:rPr lang="en-US" altLang="en-US" smtClean="0"/>
              <a:t>NOTE: 2 events are </a:t>
            </a:r>
            <a:r>
              <a:rPr lang="en-US" altLang="en-US" b="1" u="sng" smtClean="0">
                <a:solidFill>
                  <a:srgbClr val="FF0000"/>
                </a:solidFill>
              </a:rPr>
              <a:t>NOT</a:t>
            </a:r>
            <a:r>
              <a:rPr lang="en-US" altLang="en-US" smtClean="0"/>
              <a:t> independent.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20EB550A-6FCF-4EF6-9E6C-700FBA83BD68}" type="slidenum">
              <a:rPr lang="en-US" altLang="en-US"/>
              <a:pPr/>
              <a:t>27</a:t>
            </a:fld>
            <a:endParaRPr lang="en-US" altLang="en-US"/>
          </a:p>
        </p:txBody>
      </p:sp>
      <p:sp>
        <p:nvSpPr>
          <p:cNvPr id="31747" name="Rectangle 2"/>
          <p:cNvSpPr>
            <a:spLocks noGrp="1" noChangeArrowheads="1"/>
          </p:cNvSpPr>
          <p:nvPr>
            <p:ph type="title"/>
          </p:nvPr>
        </p:nvSpPr>
        <p:spPr/>
        <p:txBody>
          <a:bodyPr/>
          <a:lstStyle/>
          <a:p>
            <a:pPr eaLnBrk="1" hangingPunct="1"/>
            <a:r>
              <a:rPr lang="en-US" altLang="en-US" smtClean="0"/>
              <a:t>Example 6.6…</a:t>
            </a:r>
          </a:p>
        </p:txBody>
      </p:sp>
      <p:sp>
        <p:nvSpPr>
          <p:cNvPr id="31748" name="Rectangle 3"/>
          <p:cNvSpPr>
            <a:spLocks noGrp="1" noChangeArrowheads="1"/>
          </p:cNvSpPr>
          <p:nvPr>
            <p:ph type="body" idx="1"/>
          </p:nvPr>
        </p:nvSpPr>
        <p:spPr/>
        <p:txBody>
          <a:bodyPr/>
          <a:lstStyle/>
          <a:p>
            <a:pPr eaLnBrk="1" hangingPunct="1"/>
            <a:r>
              <a:rPr lang="en-US" altLang="en-US" smtClean="0"/>
              <a:t>The professor in Example 6.5 is unavailable. Her replacement </a:t>
            </a:r>
            <a:r>
              <a:rPr lang="en-US" altLang="en-US" u="sng" smtClean="0">
                <a:solidFill>
                  <a:srgbClr val="FF0000"/>
                </a:solidFill>
              </a:rPr>
              <a:t>will teach two classes</a:t>
            </a:r>
            <a:r>
              <a:rPr lang="en-US" altLang="en-US" smtClean="0"/>
              <a:t>. His style is to select one student at random and pick on him or her in the class. What is the probability that the two students chosen are female?</a:t>
            </a:r>
          </a:p>
          <a:p>
            <a:pPr eaLnBrk="1" hangingPunct="1"/>
            <a:r>
              <a:rPr lang="en-US" altLang="en-US" smtClean="0"/>
              <a:t>Both classes have 3 female and 7 male students.</a:t>
            </a:r>
          </a:p>
          <a:p>
            <a:pPr eaLnBrk="1" hangingPunct="1"/>
            <a:endParaRPr lang="en-US" altLang="en-US" smtClean="0"/>
          </a:p>
          <a:p>
            <a:pPr eaLnBrk="1" hangingPunct="1"/>
            <a:r>
              <a:rPr lang="en-US" altLang="en-US" smtClean="0">
                <a:solidFill>
                  <a:srgbClr val="FF0000"/>
                </a:solidFill>
              </a:rPr>
              <a:t>P(F</a:t>
            </a:r>
            <a:r>
              <a:rPr lang="en-US" altLang="en-US" baseline="-25000" smtClean="0">
                <a:solidFill>
                  <a:srgbClr val="FF0000"/>
                </a:solidFill>
              </a:rPr>
              <a:t>1 </a:t>
            </a:r>
            <a:r>
              <a:rPr lang="en-US" altLang="en-US" smtClean="0">
                <a:solidFill>
                  <a:srgbClr val="FF0000"/>
                </a:solidFill>
              </a:rPr>
              <a:t>* F</a:t>
            </a:r>
            <a:r>
              <a:rPr lang="en-US" altLang="en-US" baseline="-25000" smtClean="0">
                <a:solidFill>
                  <a:srgbClr val="FF0000"/>
                </a:solidFill>
              </a:rPr>
              <a:t>2</a:t>
            </a:r>
            <a:r>
              <a:rPr lang="en-US" altLang="en-US" smtClean="0">
                <a:solidFill>
                  <a:srgbClr val="FF0000"/>
                </a:solidFill>
              </a:rPr>
              <a:t>) =</a:t>
            </a:r>
            <a:r>
              <a:rPr lang="en-US" altLang="en-US" smtClean="0"/>
              <a:t> P(F</a:t>
            </a:r>
            <a:r>
              <a:rPr lang="en-US" altLang="en-US" baseline="-25000" smtClean="0"/>
              <a:t>1</a:t>
            </a:r>
            <a:r>
              <a:rPr lang="en-US" altLang="en-US" smtClean="0"/>
              <a:t>) * P(F</a:t>
            </a:r>
            <a:r>
              <a:rPr lang="en-US" altLang="en-US" baseline="-25000" smtClean="0"/>
              <a:t>2</a:t>
            </a:r>
            <a:r>
              <a:rPr lang="en-US" altLang="en-US" smtClean="0"/>
              <a:t> /F</a:t>
            </a:r>
            <a:r>
              <a:rPr lang="en-US" altLang="en-US" baseline="-25000" smtClean="0"/>
              <a:t>1</a:t>
            </a:r>
            <a:r>
              <a:rPr lang="en-US" altLang="en-US" smtClean="0"/>
              <a:t>) = P(F</a:t>
            </a:r>
            <a:r>
              <a:rPr lang="en-US" altLang="en-US" baseline="-25000" smtClean="0"/>
              <a:t>1</a:t>
            </a:r>
            <a:r>
              <a:rPr lang="en-US" altLang="en-US" smtClean="0"/>
              <a:t>) * P(F</a:t>
            </a:r>
            <a:r>
              <a:rPr lang="en-US" altLang="en-US" baseline="-25000" smtClean="0"/>
              <a:t>2</a:t>
            </a:r>
            <a:r>
              <a:rPr lang="en-US" altLang="en-US" smtClean="0"/>
              <a:t>)  </a:t>
            </a:r>
          </a:p>
          <a:p>
            <a:pPr eaLnBrk="1" hangingPunct="1"/>
            <a:r>
              <a:rPr lang="en-US" altLang="en-US" smtClean="0"/>
              <a:t>	       = (3/10) * (3/10) = 9/100 = 0.09</a:t>
            </a:r>
          </a:p>
          <a:p>
            <a:pPr eaLnBrk="1" hangingPunct="1"/>
            <a:endParaRPr lang="en-US" altLang="en-US" smtClean="0"/>
          </a:p>
          <a:p>
            <a:pPr eaLnBrk="1" hangingPunct="1"/>
            <a:r>
              <a:rPr lang="en-US" altLang="en-US" smtClean="0"/>
              <a:t>NOTE: 2 events </a:t>
            </a:r>
            <a:r>
              <a:rPr lang="en-US" altLang="en-US" smtClean="0">
                <a:solidFill>
                  <a:srgbClr val="FF0000"/>
                </a:solidFill>
              </a:rPr>
              <a:t>ARE</a:t>
            </a:r>
            <a:r>
              <a:rPr lang="en-US" altLang="en-US" smtClean="0"/>
              <a:t> independent.</a:t>
            </a:r>
          </a:p>
          <a:p>
            <a:pPr eaLnBrk="1" hangingPunct="1"/>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AD79F456-A719-46B8-A7D0-F9689CC4D584}" type="slidenum">
              <a:rPr lang="en-US" altLang="en-US"/>
              <a:pPr/>
              <a:t>28</a:t>
            </a:fld>
            <a:endParaRPr lang="en-US" altLang="en-US"/>
          </a:p>
        </p:txBody>
      </p:sp>
      <p:sp>
        <p:nvSpPr>
          <p:cNvPr id="32771" name="Rectangle 2"/>
          <p:cNvSpPr>
            <a:spLocks noGrp="1" noChangeArrowheads="1"/>
          </p:cNvSpPr>
          <p:nvPr>
            <p:ph type="title"/>
          </p:nvPr>
        </p:nvSpPr>
        <p:spPr/>
        <p:txBody>
          <a:bodyPr/>
          <a:lstStyle/>
          <a:p>
            <a:pPr eaLnBrk="1" hangingPunct="1"/>
            <a:r>
              <a:rPr lang="en-US" altLang="en-US" smtClean="0"/>
              <a:t>Addition Rule…</a:t>
            </a:r>
          </a:p>
        </p:txBody>
      </p:sp>
      <p:sp>
        <p:nvSpPr>
          <p:cNvPr id="32772" name="Rectangle 3"/>
          <p:cNvSpPr>
            <a:spLocks noGrp="1" noChangeArrowheads="1"/>
          </p:cNvSpPr>
          <p:nvPr>
            <p:ph type="body" idx="1"/>
          </p:nvPr>
        </p:nvSpPr>
        <p:spPr/>
        <p:txBody>
          <a:bodyPr/>
          <a:lstStyle/>
          <a:p>
            <a:pPr eaLnBrk="1" hangingPunct="1"/>
            <a:r>
              <a:rPr lang="en-US" altLang="en-US" smtClean="0"/>
              <a:t>Addition</a:t>
            </a:r>
            <a:r>
              <a:rPr lang="en-US" altLang="en-US" b="1" i="1" smtClean="0"/>
              <a:t> rule</a:t>
            </a:r>
            <a:r>
              <a:rPr lang="en-US" altLang="en-US" smtClean="0"/>
              <a:t> provides a way to compute the probability of event </a:t>
            </a:r>
            <a:r>
              <a:rPr lang="en-US" altLang="en-US" smtClean="0">
                <a:solidFill>
                  <a:srgbClr val="FF0000"/>
                </a:solidFill>
              </a:rPr>
              <a:t>A </a:t>
            </a:r>
            <a:r>
              <a:rPr lang="en-US" altLang="en-US" b="1" i="1" smtClean="0">
                <a:solidFill>
                  <a:srgbClr val="FF0000"/>
                </a:solidFill>
              </a:rPr>
              <a:t>or</a:t>
            </a:r>
            <a:r>
              <a:rPr lang="en-US" altLang="en-US" smtClean="0">
                <a:solidFill>
                  <a:srgbClr val="FF0000"/>
                </a:solidFill>
              </a:rPr>
              <a:t> B</a:t>
            </a:r>
            <a:r>
              <a:rPr lang="en-US" altLang="en-US" smtClean="0"/>
              <a:t> </a:t>
            </a:r>
            <a:r>
              <a:rPr lang="en-US" altLang="en-US" b="1" i="1" smtClean="0"/>
              <a:t>or</a:t>
            </a:r>
            <a:r>
              <a:rPr lang="en-US" altLang="en-US" smtClean="0"/>
              <a:t> </a:t>
            </a:r>
            <a:r>
              <a:rPr lang="en-US" altLang="en-US" smtClean="0">
                <a:solidFill>
                  <a:srgbClr val="FF0000"/>
                </a:solidFill>
              </a:rPr>
              <a:t>both A and B</a:t>
            </a:r>
            <a:r>
              <a:rPr lang="en-US" altLang="en-US" smtClean="0"/>
              <a:t> occurring; i.e. the union of A and B.</a:t>
            </a:r>
          </a:p>
          <a:p>
            <a:pPr eaLnBrk="1" hangingPunct="1"/>
            <a:r>
              <a:rPr lang="en-US" altLang="en-US" smtClean="0"/>
              <a:t>	</a:t>
            </a:r>
          </a:p>
          <a:p>
            <a:pPr eaLnBrk="1" hangingPunct="1"/>
            <a:r>
              <a:rPr lang="en-US" altLang="en-US" smtClean="0"/>
              <a:t>	P(A or B) = P(A + B) =  P(A) + P(B) – P(A and B)</a:t>
            </a:r>
          </a:p>
          <a:p>
            <a:pPr eaLnBrk="1" hangingPunct="1"/>
            <a:endParaRPr lang="en-US" altLang="en-US" smtClean="0"/>
          </a:p>
          <a:p>
            <a:pPr eaLnBrk="1" hangingPunct="1"/>
            <a:r>
              <a:rPr lang="en-US" altLang="en-US" smtClean="0"/>
              <a:t>Why do we subtract the joint probability P(A and B) from the sum of the probabilities of A and B?</a:t>
            </a:r>
          </a:p>
        </p:txBody>
      </p:sp>
      <p:sp>
        <p:nvSpPr>
          <p:cNvPr id="32773" name="Rectangle 17"/>
          <p:cNvSpPr>
            <a:spLocks noChangeArrowheads="1"/>
          </p:cNvSpPr>
          <p:nvPr/>
        </p:nvSpPr>
        <p:spPr bwMode="auto">
          <a:xfrm>
            <a:off x="914400" y="5410200"/>
            <a:ext cx="5688013" cy="519113"/>
          </a:xfrm>
          <a:prstGeom prst="rect">
            <a:avLst/>
          </a:prstGeom>
          <a:noFill/>
          <a:ln w="9525">
            <a:noFill/>
            <a:miter lim="800000"/>
            <a:headEnd/>
            <a:tailEnd/>
          </a:ln>
          <a:effectLst/>
        </p:spPr>
        <p:txBody>
          <a:bodyPr wrap="none" anchor="ctr">
            <a:spAutoFit/>
          </a:bodyPr>
          <a:lstStyle/>
          <a:p>
            <a:pPr eaLnBrk="1" hangingPunct="1">
              <a:spcBef>
                <a:spcPct val="20000"/>
              </a:spcBef>
            </a:pPr>
            <a:r>
              <a:rPr lang="en-US" altLang="en-US" sz="2800"/>
              <a:t>P(A or B) = P(A) + P(B) </a:t>
            </a:r>
            <a:r>
              <a:rPr lang="en-US" altLang="en-US" sz="2800">
                <a:solidFill>
                  <a:srgbClr val="FF0000"/>
                </a:solidFill>
              </a:rPr>
              <a:t>– P(A and B)</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BCEBB9F8-8C11-4B74-8987-68C3A7327DD9}" type="slidenum">
              <a:rPr lang="en-US" altLang="en-US"/>
              <a:pPr/>
              <a:t>29</a:t>
            </a:fld>
            <a:endParaRPr lang="en-US" altLang="en-US"/>
          </a:p>
        </p:txBody>
      </p:sp>
      <p:sp>
        <p:nvSpPr>
          <p:cNvPr id="33795" name="Rectangle 2"/>
          <p:cNvSpPr>
            <a:spLocks noGrp="1" noChangeArrowheads="1"/>
          </p:cNvSpPr>
          <p:nvPr>
            <p:ph type="title"/>
          </p:nvPr>
        </p:nvSpPr>
        <p:spPr/>
        <p:txBody>
          <a:bodyPr/>
          <a:lstStyle/>
          <a:p>
            <a:pPr eaLnBrk="1" hangingPunct="1"/>
            <a:r>
              <a:rPr lang="en-US" altLang="en-US" smtClean="0"/>
              <a:t>Addition Rule…</a:t>
            </a:r>
          </a:p>
        </p:txBody>
      </p:sp>
      <p:sp>
        <p:nvSpPr>
          <p:cNvPr id="33796" name="Rectangle 3"/>
          <p:cNvSpPr>
            <a:spLocks noGrp="1" noChangeArrowheads="1"/>
          </p:cNvSpPr>
          <p:nvPr>
            <p:ph type="body" idx="1"/>
          </p:nvPr>
        </p:nvSpPr>
        <p:spPr/>
        <p:txBody>
          <a:bodyPr/>
          <a:lstStyle/>
          <a:p>
            <a:pPr eaLnBrk="1" hangingPunct="1"/>
            <a:r>
              <a:rPr lang="en-US" altLang="en-US" sz="2000" smtClean="0"/>
              <a:t>P(A</a:t>
            </a:r>
            <a:r>
              <a:rPr lang="en-US" altLang="en-US" sz="2000" baseline="-25000" smtClean="0"/>
              <a:t>1</a:t>
            </a:r>
            <a:r>
              <a:rPr lang="en-US" altLang="en-US" sz="2000" smtClean="0"/>
              <a:t>) = .11 + .29 = .40</a:t>
            </a:r>
            <a:endParaRPr lang="en-US" altLang="en-US" smtClean="0"/>
          </a:p>
          <a:p>
            <a:pPr eaLnBrk="1" hangingPunct="1"/>
            <a:r>
              <a:rPr lang="en-US" altLang="en-US" sz="2000" smtClean="0"/>
              <a:t>P(B</a:t>
            </a:r>
            <a:r>
              <a:rPr lang="en-US" altLang="en-US" sz="2000" baseline="-25000" smtClean="0"/>
              <a:t>1</a:t>
            </a:r>
            <a:r>
              <a:rPr lang="en-US" altLang="en-US" sz="2000" smtClean="0"/>
              <a:t>) = .11 + .06 = .17</a:t>
            </a:r>
          </a:p>
          <a:p>
            <a:pPr eaLnBrk="1" hangingPunct="1"/>
            <a:r>
              <a:rPr lang="en-US" altLang="en-US" sz="2000" smtClean="0"/>
              <a:t>By adding P(A) plus P(B) we add P(A and B) twice. To correct we subtract P(A and B) from P(A) + P(B)</a:t>
            </a:r>
          </a:p>
        </p:txBody>
      </p:sp>
      <p:graphicFrame>
        <p:nvGraphicFramePr>
          <p:cNvPr id="76804" name="Group 4"/>
          <p:cNvGraphicFramePr>
            <a:graphicFrameLocks noGrp="1"/>
          </p:cNvGraphicFramePr>
          <p:nvPr/>
        </p:nvGraphicFramePr>
        <p:xfrm>
          <a:off x="990600" y="3124200"/>
          <a:ext cx="7086600" cy="1901825"/>
        </p:xfrm>
        <a:graphic>
          <a:graphicData uri="http://schemas.openxmlformats.org/drawingml/2006/table">
            <a:tbl>
              <a:tblPr/>
              <a:tblGrid>
                <a:gridCol w="1600200">
                  <a:extLst>
                    <a:ext uri="{9D8B030D-6E8A-4147-A177-3AD203B41FA5}">
                      <a16:colId xmlns:a16="http://schemas.microsoft.com/office/drawing/2014/main" xmlns="" val="4106351574"/>
                    </a:ext>
                  </a:extLst>
                </a:gridCol>
                <a:gridCol w="1981200">
                  <a:extLst>
                    <a:ext uri="{9D8B030D-6E8A-4147-A177-3AD203B41FA5}">
                      <a16:colId xmlns:a16="http://schemas.microsoft.com/office/drawing/2014/main" xmlns="" val="404054929"/>
                    </a:ext>
                  </a:extLst>
                </a:gridCol>
                <a:gridCol w="1752600">
                  <a:extLst>
                    <a:ext uri="{9D8B030D-6E8A-4147-A177-3AD203B41FA5}">
                      <a16:colId xmlns:a16="http://schemas.microsoft.com/office/drawing/2014/main" xmlns="" val="219319692"/>
                    </a:ext>
                  </a:extLst>
                </a:gridCol>
                <a:gridCol w="1752600">
                  <a:extLst>
                    <a:ext uri="{9D8B030D-6E8A-4147-A177-3AD203B41FA5}">
                      <a16:colId xmlns:a16="http://schemas.microsoft.com/office/drawing/2014/main" xmlns="" val="1715177557"/>
                    </a:ext>
                  </a:extLst>
                </a:gridCol>
              </a:tblGrid>
              <a:tr h="52863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B</a:t>
                      </a:r>
                      <a:r>
                        <a:rPr kumimoji="0" lang="en-US" altLang="en-US" sz="2400" b="0" i="0" u="none" strike="noStrike" cap="none" normalizeH="0" baseline="-25000">
                          <a:ln>
                            <a:noFill/>
                          </a:ln>
                          <a:solidFill>
                            <a:schemeClr val="tx1"/>
                          </a:solidFill>
                          <a:effectLst/>
                          <a:latin typeface="Tahoma" panose="020B0604030504040204" pitchFamily="34" charset="0"/>
                        </a:rPr>
                        <a:t>1</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B</a:t>
                      </a:r>
                      <a:r>
                        <a:rPr kumimoji="0" lang="en-US" altLang="en-US" sz="2400" b="0" i="0" u="none" strike="noStrike" cap="none" normalizeH="0" baseline="-25000">
                          <a:ln>
                            <a:noFill/>
                          </a:ln>
                          <a:solidFill>
                            <a:schemeClr val="tx1"/>
                          </a:solidFill>
                          <a:effectLst/>
                          <a:latin typeface="Tahoma" panose="020B0604030504040204" pitchFamily="34" charset="0"/>
                        </a:rPr>
                        <a:t>2</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bg2"/>
                          </a:solidFill>
                          <a:effectLst/>
                          <a:latin typeface="Tahoma" panose="020B0604030504040204" pitchFamily="34" charset="0"/>
                        </a:rPr>
                        <a:t>P(A</a:t>
                      </a:r>
                      <a:r>
                        <a:rPr kumimoji="0" lang="en-US" altLang="en-US" sz="2400" b="0" i="0" u="none" strike="noStrike" cap="none" normalizeH="0" baseline="-25000">
                          <a:ln>
                            <a:noFill/>
                          </a:ln>
                          <a:solidFill>
                            <a:schemeClr val="bg2"/>
                          </a:solidFill>
                          <a:effectLst/>
                          <a:latin typeface="Tahoma" panose="020B0604030504040204" pitchFamily="34" charset="0"/>
                        </a:rPr>
                        <a:t>i</a:t>
                      </a:r>
                      <a:r>
                        <a:rPr kumimoji="0" lang="en-US" altLang="en-US" sz="2400" b="0" i="0" u="none" strike="noStrike" cap="none" normalizeH="0" baseline="0">
                          <a:ln>
                            <a:noFill/>
                          </a:ln>
                          <a:solidFill>
                            <a:schemeClr val="bg2"/>
                          </a:solidFill>
                          <a:effectLst/>
                          <a:latin typeface="Tahoma" panose="020B0604030504040204"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2738477876"/>
                  </a:ext>
                </a:extLst>
              </a:tr>
              <a:tr h="4572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A</a:t>
                      </a:r>
                      <a:r>
                        <a:rPr kumimoji="0" lang="en-US" altLang="en-US" sz="2400" b="0" i="0" u="none" strike="noStrike" cap="none" normalizeH="0" baseline="-25000">
                          <a:ln>
                            <a:noFill/>
                          </a:ln>
                          <a:solidFill>
                            <a:schemeClr val="tx1"/>
                          </a:solidFill>
                          <a:effectLst/>
                          <a:latin typeface="Tahoma" panose="020B0604030504040204" pitchFamily="34" charset="0"/>
                        </a:rPr>
                        <a:t>1</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2"/>
                          </a:solidFill>
                          <a:effectLst/>
                          <a:latin typeface="Tahoma" panose="020B0604030504040204" pitchFamily="34"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2177001480"/>
                  </a:ext>
                </a:extLst>
              </a:tr>
              <a:tr h="4587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A</a:t>
                      </a:r>
                      <a:r>
                        <a:rPr kumimoji="0" lang="en-US" altLang="en-US" sz="2400" b="0" i="0" u="none" strike="noStrike" cap="none" normalizeH="0" baseline="-25000">
                          <a:ln>
                            <a:noFill/>
                          </a:ln>
                          <a:solidFill>
                            <a:schemeClr val="tx1"/>
                          </a:solidFill>
                          <a:effectLst/>
                          <a:latin typeface="Tahoma" panose="020B0604030504040204" pitchFamily="34" charset="0"/>
                        </a:rPr>
                        <a:t>2</a:t>
                      </a:r>
                      <a:endParaRPr kumimoji="0" lang="en-US" altLang="en-US" sz="2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anose="020B0604030504040204" pitchFamily="34"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2"/>
                          </a:solidFill>
                          <a:effectLst/>
                          <a:latin typeface="Tahoma" panose="020B0604030504040204" pitchFamily="34"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3168786742"/>
                  </a:ext>
                </a:extLst>
              </a:tr>
              <a:tr h="4572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bg2"/>
                          </a:solidFill>
                          <a:effectLst/>
                          <a:latin typeface="Tahoma" panose="020B0604030504040204" pitchFamily="34" charset="0"/>
                        </a:rPr>
                        <a:t>P(B</a:t>
                      </a:r>
                      <a:r>
                        <a:rPr kumimoji="0" lang="en-US" altLang="en-US" sz="2400" b="0" i="0" u="none" strike="noStrike" cap="none" normalizeH="0" baseline="-25000">
                          <a:ln>
                            <a:noFill/>
                          </a:ln>
                          <a:solidFill>
                            <a:schemeClr val="bg2"/>
                          </a:solidFill>
                          <a:effectLst/>
                          <a:latin typeface="Tahoma" panose="020B0604030504040204" pitchFamily="34" charset="0"/>
                        </a:rPr>
                        <a:t>j</a:t>
                      </a:r>
                      <a:r>
                        <a:rPr kumimoji="0" lang="en-US" altLang="en-US" sz="2400" b="0" i="0" u="none" strike="noStrike" cap="none" normalizeH="0" baseline="0">
                          <a:ln>
                            <a:noFill/>
                          </a:ln>
                          <a:solidFill>
                            <a:schemeClr val="bg2"/>
                          </a:solidFill>
                          <a:effectLst/>
                          <a:latin typeface="Tahoma" panose="020B060403050404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2"/>
                          </a:solidFill>
                          <a:effectLst/>
                          <a:latin typeface="Tahoma" panose="020B0604030504040204"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2"/>
                          </a:solidFill>
                          <a:effectLst/>
                          <a:latin typeface="Tahoma" panose="020B0604030504040204" pitchFamily="34"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2"/>
                          </a:solidFill>
                          <a:effectLst/>
                          <a:latin typeface="Tahoma" panose="020B0604030504040204"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931907688"/>
                  </a:ext>
                </a:extLst>
              </a:tr>
            </a:tbl>
          </a:graphicData>
        </a:graphic>
      </p:graphicFrame>
      <p:sp>
        <p:nvSpPr>
          <p:cNvPr id="33824" name="Text Box 31"/>
          <p:cNvSpPr txBox="1">
            <a:spLocks noChangeArrowheads="1"/>
          </p:cNvSpPr>
          <p:nvPr/>
        </p:nvSpPr>
        <p:spPr bwMode="auto">
          <a:xfrm>
            <a:off x="88900" y="5487988"/>
            <a:ext cx="8645525" cy="457200"/>
          </a:xfrm>
          <a:prstGeom prst="rect">
            <a:avLst/>
          </a:prstGeom>
          <a:noFill/>
          <a:ln w="38100">
            <a:noFill/>
            <a:miter lim="800000"/>
            <a:headEnd/>
            <a:tailEnd type="none" w="lg" len="med"/>
          </a:ln>
          <a:effectLst/>
        </p:spPr>
        <p:txBody>
          <a:bodyPr wrap="none" anchor="ctr">
            <a:spAutoFit/>
          </a:bodyPr>
          <a:lstStyle/>
          <a:p>
            <a:pPr algn="ctr" eaLnBrk="1" hangingPunct="1"/>
            <a:r>
              <a:rPr lang="en-US" altLang="en-US">
                <a:latin typeface="Tahoma" pitchFamily="34" charset="0"/>
              </a:rPr>
              <a:t>P(A</a:t>
            </a:r>
            <a:r>
              <a:rPr lang="en-US" altLang="en-US" baseline="-25000">
                <a:latin typeface="Tahoma" pitchFamily="34" charset="0"/>
              </a:rPr>
              <a:t>1</a:t>
            </a:r>
            <a:r>
              <a:rPr lang="en-US" altLang="en-US">
                <a:latin typeface="Tahoma" pitchFamily="34" charset="0"/>
              </a:rPr>
              <a:t> or B</a:t>
            </a:r>
            <a:r>
              <a:rPr lang="en-US" altLang="en-US" baseline="-25000">
                <a:latin typeface="Tahoma" pitchFamily="34" charset="0"/>
              </a:rPr>
              <a:t>1</a:t>
            </a:r>
            <a:r>
              <a:rPr lang="en-US" altLang="en-US">
                <a:latin typeface="Tahoma" pitchFamily="34" charset="0"/>
              </a:rPr>
              <a:t>) =</a:t>
            </a:r>
            <a:r>
              <a:rPr lang="en-US" altLang="en-US">
                <a:solidFill>
                  <a:srgbClr val="660099"/>
                </a:solidFill>
                <a:latin typeface="Tahoma" pitchFamily="34" charset="0"/>
              </a:rPr>
              <a:t> P(A) + P(B) –P(A and B) </a:t>
            </a:r>
            <a:r>
              <a:rPr lang="en-US" altLang="en-US">
                <a:latin typeface="Tahoma" pitchFamily="34" charset="0"/>
              </a:rPr>
              <a:t>=</a:t>
            </a:r>
            <a:r>
              <a:rPr lang="en-US" altLang="en-US">
                <a:solidFill>
                  <a:srgbClr val="660099"/>
                </a:solidFill>
                <a:latin typeface="Tahoma" pitchFamily="34" charset="0"/>
              </a:rPr>
              <a:t> </a:t>
            </a:r>
            <a:r>
              <a:rPr lang="en-US" altLang="en-US">
                <a:solidFill>
                  <a:srgbClr val="008080"/>
                </a:solidFill>
                <a:latin typeface="Tahoma" pitchFamily="34" charset="0"/>
              </a:rPr>
              <a:t>.40</a:t>
            </a:r>
            <a:r>
              <a:rPr lang="en-US" altLang="en-US">
                <a:solidFill>
                  <a:srgbClr val="660099"/>
                </a:solidFill>
                <a:latin typeface="Tahoma" pitchFamily="34" charset="0"/>
              </a:rPr>
              <a:t> </a:t>
            </a:r>
            <a:r>
              <a:rPr lang="en-US" altLang="en-US">
                <a:latin typeface="Tahoma" pitchFamily="34" charset="0"/>
              </a:rPr>
              <a:t>+</a:t>
            </a:r>
            <a:r>
              <a:rPr lang="en-US" altLang="en-US">
                <a:solidFill>
                  <a:srgbClr val="660099"/>
                </a:solidFill>
                <a:latin typeface="Tahoma" pitchFamily="34" charset="0"/>
              </a:rPr>
              <a:t> </a:t>
            </a:r>
            <a:r>
              <a:rPr lang="en-US" altLang="en-US">
                <a:solidFill>
                  <a:srgbClr val="FF0000"/>
                </a:solidFill>
                <a:latin typeface="Tahoma" pitchFamily="34" charset="0"/>
              </a:rPr>
              <a:t>.17</a:t>
            </a:r>
            <a:r>
              <a:rPr lang="en-US" altLang="en-US">
                <a:solidFill>
                  <a:srgbClr val="660099"/>
                </a:solidFill>
                <a:latin typeface="Tahoma" pitchFamily="34" charset="0"/>
              </a:rPr>
              <a:t> - .11 </a:t>
            </a:r>
            <a:r>
              <a:rPr lang="en-US" altLang="en-US">
                <a:latin typeface="Tahoma" pitchFamily="34" charset="0"/>
              </a:rPr>
              <a:t>=</a:t>
            </a:r>
            <a:r>
              <a:rPr lang="en-US" altLang="en-US">
                <a:solidFill>
                  <a:srgbClr val="660099"/>
                </a:solidFill>
                <a:latin typeface="Tahoma" pitchFamily="34" charset="0"/>
              </a:rPr>
              <a:t> </a:t>
            </a:r>
            <a:r>
              <a:rPr lang="en-US" altLang="en-US" b="1">
                <a:solidFill>
                  <a:srgbClr val="0000FF"/>
                </a:solidFill>
                <a:latin typeface="Tahoma" pitchFamily="34" charset="0"/>
              </a:rPr>
              <a:t>.46</a:t>
            </a:r>
          </a:p>
        </p:txBody>
      </p:sp>
      <p:sp>
        <p:nvSpPr>
          <p:cNvPr id="33825" name="Rectangle 32"/>
          <p:cNvSpPr>
            <a:spLocks noChangeArrowheads="1"/>
          </p:cNvSpPr>
          <p:nvPr/>
        </p:nvSpPr>
        <p:spPr bwMode="auto">
          <a:xfrm>
            <a:off x="2590800" y="2514600"/>
            <a:ext cx="1981200" cy="2057400"/>
          </a:xfrm>
          <a:prstGeom prst="rect">
            <a:avLst/>
          </a:prstGeom>
          <a:solidFill>
            <a:srgbClr val="C0C0C0">
              <a:alpha val="50195"/>
            </a:srgbClr>
          </a:solidFill>
          <a:ln w="9525">
            <a:solidFill>
              <a:schemeClr val="tx1"/>
            </a:solidFill>
            <a:miter lim="800000"/>
            <a:headEnd/>
            <a:tailEnd/>
          </a:ln>
          <a:effectLst/>
        </p:spPr>
        <p:txBody>
          <a:bodyPr wrap="none"/>
          <a:lstStyle/>
          <a:p>
            <a:pPr algn="ctr"/>
            <a:r>
              <a:rPr lang="en-US" altLang="en-US"/>
              <a:t>B</a:t>
            </a:r>
            <a:r>
              <a:rPr lang="en-US" altLang="en-US" baseline="-25000"/>
              <a:t>1</a:t>
            </a:r>
            <a:endParaRPr lang="en-US" altLang="en-US"/>
          </a:p>
        </p:txBody>
      </p:sp>
      <p:sp>
        <p:nvSpPr>
          <p:cNvPr id="33826" name="Rectangle 33"/>
          <p:cNvSpPr>
            <a:spLocks noChangeArrowheads="1"/>
          </p:cNvSpPr>
          <p:nvPr/>
        </p:nvSpPr>
        <p:spPr bwMode="auto">
          <a:xfrm>
            <a:off x="228600" y="3657600"/>
            <a:ext cx="6096000" cy="457200"/>
          </a:xfrm>
          <a:prstGeom prst="rect">
            <a:avLst/>
          </a:prstGeom>
          <a:solidFill>
            <a:srgbClr val="C0C0C0">
              <a:alpha val="50195"/>
            </a:srgbClr>
          </a:solidFill>
          <a:ln w="9525">
            <a:solidFill>
              <a:schemeClr val="tx1"/>
            </a:solidFill>
            <a:miter lim="800000"/>
            <a:headEnd/>
            <a:tailEnd/>
          </a:ln>
          <a:effectLst/>
        </p:spPr>
        <p:txBody>
          <a:bodyPr wrap="none" anchor="ctr"/>
          <a:lstStyle/>
          <a:p>
            <a:r>
              <a:rPr lang="en-US" altLang="en-US">
                <a:solidFill>
                  <a:srgbClr val="FF0000"/>
                </a:solidFill>
              </a:rPr>
              <a:t>A</a:t>
            </a:r>
            <a:r>
              <a:rPr lang="en-US" altLang="en-US" baseline="-25000">
                <a:solidFill>
                  <a:srgbClr val="FF0000"/>
                </a:solidFill>
              </a:rPr>
              <a:t>1</a:t>
            </a:r>
            <a:endParaRPr lang="en-US" altLang="en-US">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31A2AFEA-59A0-4EB2-B613-CE3E8BF6DBDA}" type="slidenum">
              <a:rPr lang="en-US" altLang="en-US"/>
              <a:pPr/>
              <a:t>3</a:t>
            </a:fld>
            <a:endParaRPr lang="en-US" altLang="en-US"/>
          </a:p>
        </p:txBody>
      </p:sp>
      <p:sp>
        <p:nvSpPr>
          <p:cNvPr id="7171" name="Rectangle 2"/>
          <p:cNvSpPr>
            <a:spLocks noGrp="1" noChangeArrowheads="1"/>
          </p:cNvSpPr>
          <p:nvPr>
            <p:ph type="title"/>
          </p:nvPr>
        </p:nvSpPr>
        <p:spPr/>
        <p:txBody>
          <a:bodyPr/>
          <a:lstStyle/>
          <a:p>
            <a:pPr eaLnBrk="1" hangingPunct="1"/>
            <a:r>
              <a:rPr lang="en-US" altLang="en-US" smtClean="0"/>
              <a:t>Sample Space…</a:t>
            </a:r>
          </a:p>
        </p:txBody>
      </p:sp>
      <p:sp>
        <p:nvSpPr>
          <p:cNvPr id="7172" name="Rectangle 3"/>
          <p:cNvSpPr>
            <a:spLocks noGrp="1" noChangeArrowheads="1"/>
          </p:cNvSpPr>
          <p:nvPr>
            <p:ph type="body" idx="1"/>
          </p:nvPr>
        </p:nvSpPr>
        <p:spPr/>
        <p:txBody>
          <a:bodyPr/>
          <a:lstStyle/>
          <a:p>
            <a:pPr eaLnBrk="1" hangingPunct="1"/>
            <a:r>
              <a:rPr lang="en-US" altLang="en-US" smtClean="0"/>
              <a:t>A list of exhaustive </a:t>
            </a:r>
            <a:r>
              <a:rPr lang="en-US" altLang="en-US" smtClean="0">
                <a:solidFill>
                  <a:srgbClr val="FF0000"/>
                </a:solidFill>
              </a:rPr>
              <a:t>[don’t leave anything out]</a:t>
            </a:r>
            <a:r>
              <a:rPr lang="en-US" altLang="en-US" smtClean="0"/>
              <a:t> and mutually exclusive outcomes </a:t>
            </a:r>
            <a:r>
              <a:rPr lang="en-US" altLang="en-US" smtClean="0">
                <a:solidFill>
                  <a:srgbClr val="FF0000"/>
                </a:solidFill>
              </a:rPr>
              <a:t>[impossible for 2 different events to occur in the same experiment]</a:t>
            </a:r>
            <a:r>
              <a:rPr lang="en-US" altLang="en-US" smtClean="0"/>
              <a:t> is called a </a:t>
            </a:r>
            <a:r>
              <a:rPr lang="en-US" altLang="en-US" b="1" i="1" smtClean="0"/>
              <a:t>sample space</a:t>
            </a:r>
            <a:r>
              <a:rPr lang="en-US" altLang="en-US" smtClean="0"/>
              <a:t> and is denoted by S.</a:t>
            </a:r>
          </a:p>
          <a:p>
            <a:pPr eaLnBrk="1" hangingPunct="1"/>
            <a:endParaRPr lang="en-US" altLang="en-US" smtClean="0"/>
          </a:p>
          <a:p>
            <a:pPr eaLnBrk="1" hangingPunct="1"/>
            <a:r>
              <a:rPr lang="en-US" altLang="en-US" smtClean="0"/>
              <a:t>The outcomes are denoted by O</a:t>
            </a:r>
            <a:r>
              <a:rPr lang="en-US" altLang="en-US" baseline="-25000" smtClean="0"/>
              <a:t>1</a:t>
            </a:r>
            <a:r>
              <a:rPr lang="en-US" altLang="en-US" smtClean="0"/>
              <a:t>, O</a:t>
            </a:r>
            <a:r>
              <a:rPr lang="en-US" altLang="en-US" baseline="-25000" smtClean="0"/>
              <a:t>2</a:t>
            </a:r>
            <a:r>
              <a:rPr lang="en-US" altLang="en-US" smtClean="0"/>
              <a:t>, …, O</a:t>
            </a:r>
            <a:r>
              <a:rPr lang="en-US" altLang="en-US" baseline="-25000" smtClean="0"/>
              <a:t>k</a:t>
            </a:r>
            <a:endParaRPr lang="en-US" altLang="en-US" smtClean="0"/>
          </a:p>
          <a:p>
            <a:pPr eaLnBrk="1" hangingPunct="1"/>
            <a:endParaRPr lang="en-US" altLang="en-US" smtClean="0"/>
          </a:p>
          <a:p>
            <a:pPr eaLnBrk="1" hangingPunct="1"/>
            <a:r>
              <a:rPr lang="en-US" altLang="en-US" smtClean="0"/>
              <a:t>Using notation from set theory, we can represent the sample space and its outcomes as:</a:t>
            </a:r>
          </a:p>
          <a:p>
            <a:pPr eaLnBrk="1" hangingPunct="1"/>
            <a:endParaRPr lang="en-US" altLang="en-US" smtClean="0"/>
          </a:p>
          <a:p>
            <a:pPr algn="ctr" eaLnBrk="1" hangingPunct="1"/>
            <a:r>
              <a:rPr lang="en-US" altLang="en-US" sz="3600" smtClean="0"/>
              <a:t>S = {O</a:t>
            </a:r>
            <a:r>
              <a:rPr lang="en-US" altLang="en-US" sz="3600" baseline="-25000" smtClean="0"/>
              <a:t>1</a:t>
            </a:r>
            <a:r>
              <a:rPr lang="en-US" altLang="en-US" sz="3600" smtClean="0"/>
              <a:t>, O</a:t>
            </a:r>
            <a:r>
              <a:rPr lang="en-US" altLang="en-US" sz="3600" baseline="-25000" smtClean="0"/>
              <a:t>2</a:t>
            </a:r>
            <a:r>
              <a:rPr lang="en-US" altLang="en-US" sz="3600" smtClean="0"/>
              <a:t>, …, O</a:t>
            </a:r>
            <a:r>
              <a:rPr lang="en-US" altLang="en-US" sz="3600" baseline="-25000" smtClean="0"/>
              <a:t>k</a:t>
            </a:r>
            <a:r>
              <a:rPr lang="en-US" altLang="en-US" sz="3600" smtClean="0"/>
              <a:t>}</a:t>
            </a:r>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A0E6C87B-7F21-462A-B285-339446A41F81}" type="slidenum">
              <a:rPr lang="en-US" altLang="en-US"/>
              <a:pPr/>
              <a:t>30</a:t>
            </a:fld>
            <a:endParaRPr lang="en-US" altLang="en-US"/>
          </a:p>
        </p:txBody>
      </p:sp>
      <p:sp>
        <p:nvSpPr>
          <p:cNvPr id="34819" name="Rectangle 2"/>
          <p:cNvSpPr>
            <a:spLocks noGrp="1" noChangeArrowheads="1"/>
          </p:cNvSpPr>
          <p:nvPr>
            <p:ph type="title"/>
          </p:nvPr>
        </p:nvSpPr>
        <p:spPr/>
        <p:txBody>
          <a:bodyPr/>
          <a:lstStyle/>
          <a:p>
            <a:pPr eaLnBrk="1" hangingPunct="1"/>
            <a:r>
              <a:rPr lang="en-US" altLang="en-US" sz="3200" smtClean="0"/>
              <a:t>Addition Rule for Mutually Excusive Events</a:t>
            </a:r>
          </a:p>
        </p:txBody>
      </p:sp>
      <p:sp>
        <p:nvSpPr>
          <p:cNvPr id="34820" name="Rectangle 3"/>
          <p:cNvSpPr>
            <a:spLocks noGrp="1" noChangeArrowheads="1"/>
          </p:cNvSpPr>
          <p:nvPr>
            <p:ph type="body" idx="1"/>
          </p:nvPr>
        </p:nvSpPr>
        <p:spPr/>
        <p:txBody>
          <a:bodyPr/>
          <a:lstStyle/>
          <a:p>
            <a:pPr eaLnBrk="1" hangingPunct="1"/>
            <a:r>
              <a:rPr lang="en-US" altLang="en-US" smtClean="0"/>
              <a:t>If and A and B are mutually exclusive the occurrence of one event makes the other one impossible. This means that</a:t>
            </a:r>
          </a:p>
          <a:p>
            <a:pPr eaLnBrk="1" hangingPunct="1"/>
            <a:r>
              <a:rPr lang="en-US" altLang="en-US" smtClean="0"/>
              <a:t>	</a:t>
            </a:r>
          </a:p>
          <a:p>
            <a:pPr eaLnBrk="1" hangingPunct="1"/>
            <a:r>
              <a:rPr lang="en-US" altLang="en-US" smtClean="0"/>
              <a:t>	P(A and B) = P(A * B) = 0</a:t>
            </a:r>
          </a:p>
          <a:p>
            <a:pPr eaLnBrk="1" hangingPunct="1"/>
            <a:endParaRPr lang="en-US" altLang="en-US" smtClean="0"/>
          </a:p>
          <a:p>
            <a:pPr eaLnBrk="1" hangingPunct="1"/>
            <a:r>
              <a:rPr lang="en-US" altLang="en-US" smtClean="0"/>
              <a:t>The addition rule for mutually exclusive events is</a:t>
            </a:r>
          </a:p>
          <a:p>
            <a:pPr eaLnBrk="1" hangingPunct="1"/>
            <a:r>
              <a:rPr lang="en-US" altLang="en-US" smtClean="0"/>
              <a:t>	</a:t>
            </a:r>
          </a:p>
          <a:p>
            <a:pPr eaLnBrk="1" hangingPunct="1"/>
            <a:r>
              <a:rPr lang="en-US" altLang="en-US" smtClean="0"/>
              <a:t>	P(A or B) = P(A) + P(B)  </a:t>
            </a:r>
          </a:p>
          <a:p>
            <a:pPr eaLnBrk="1" hangingPunct="1"/>
            <a:r>
              <a:rPr lang="en-US" altLang="en-US" smtClean="0"/>
              <a:t>	</a:t>
            </a:r>
            <a:r>
              <a:rPr lang="en-US" altLang="en-US" smtClean="0">
                <a:solidFill>
                  <a:srgbClr val="FF0000"/>
                </a:solidFill>
              </a:rPr>
              <a:t>Only if A and B are Mutually Exclusive.</a:t>
            </a:r>
            <a:endParaRPr lang="en-US" altLang="en-US" smtClean="0"/>
          </a:p>
          <a:p>
            <a:pPr eaLnBrk="1" hangingPunct="1"/>
            <a:endParaRPr lang="en-US" alt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941D80F9-CA4E-4B4B-AB4E-4E0DE04A31D9}" type="slidenum">
              <a:rPr lang="en-US" altLang="en-US"/>
              <a:pPr/>
              <a:t>31</a:t>
            </a:fld>
            <a:endParaRPr lang="en-US" altLang="en-US"/>
          </a:p>
        </p:txBody>
      </p:sp>
      <p:sp>
        <p:nvSpPr>
          <p:cNvPr id="35843" name="Rectangle 2"/>
          <p:cNvSpPr>
            <a:spLocks noGrp="1" noChangeArrowheads="1"/>
          </p:cNvSpPr>
          <p:nvPr>
            <p:ph type="title"/>
          </p:nvPr>
        </p:nvSpPr>
        <p:spPr/>
        <p:txBody>
          <a:bodyPr/>
          <a:lstStyle/>
          <a:p>
            <a:pPr eaLnBrk="1" hangingPunct="1"/>
            <a:r>
              <a:rPr lang="en-US" altLang="en-US" smtClean="0"/>
              <a:t>Example 6.7…</a:t>
            </a:r>
          </a:p>
        </p:txBody>
      </p:sp>
      <p:sp>
        <p:nvSpPr>
          <p:cNvPr id="35844" name="Rectangle 3"/>
          <p:cNvSpPr>
            <a:spLocks noGrp="1" noChangeArrowheads="1"/>
          </p:cNvSpPr>
          <p:nvPr>
            <p:ph type="body" idx="1"/>
          </p:nvPr>
        </p:nvSpPr>
        <p:spPr/>
        <p:txBody>
          <a:bodyPr/>
          <a:lstStyle/>
          <a:p>
            <a:pPr eaLnBrk="1" hangingPunct="1"/>
            <a:r>
              <a:rPr lang="en-US" altLang="en-US" smtClean="0"/>
              <a:t>In a large city, two newspapers are published, the Sun and the Post. The circulation departments report that </a:t>
            </a:r>
            <a:r>
              <a:rPr lang="en-US" altLang="en-US" smtClean="0">
                <a:solidFill>
                  <a:srgbClr val="FF0000"/>
                </a:solidFill>
              </a:rPr>
              <a:t>22%</a:t>
            </a:r>
            <a:r>
              <a:rPr lang="en-US" altLang="en-US" smtClean="0"/>
              <a:t> of the city’s households have a subscription to the </a:t>
            </a:r>
            <a:r>
              <a:rPr lang="en-US" altLang="en-US" smtClean="0">
                <a:solidFill>
                  <a:srgbClr val="FF0000"/>
                </a:solidFill>
              </a:rPr>
              <a:t>Sun</a:t>
            </a:r>
            <a:r>
              <a:rPr lang="en-US" altLang="en-US" smtClean="0"/>
              <a:t> and </a:t>
            </a:r>
            <a:r>
              <a:rPr lang="en-US" altLang="en-US" smtClean="0">
                <a:solidFill>
                  <a:srgbClr val="660099"/>
                </a:solidFill>
              </a:rPr>
              <a:t>35%</a:t>
            </a:r>
            <a:r>
              <a:rPr lang="en-US" altLang="en-US" smtClean="0"/>
              <a:t> subscribe to the </a:t>
            </a:r>
            <a:r>
              <a:rPr lang="en-US" altLang="en-US" smtClean="0">
                <a:solidFill>
                  <a:srgbClr val="660099"/>
                </a:solidFill>
              </a:rPr>
              <a:t>Post</a:t>
            </a:r>
            <a:r>
              <a:rPr lang="en-US" altLang="en-US" smtClean="0"/>
              <a:t>. A survey reveals that </a:t>
            </a:r>
            <a:r>
              <a:rPr lang="en-US" altLang="en-US" smtClean="0">
                <a:solidFill>
                  <a:srgbClr val="0000FF"/>
                </a:solidFill>
              </a:rPr>
              <a:t>6%</a:t>
            </a:r>
            <a:r>
              <a:rPr lang="en-US" altLang="en-US" smtClean="0"/>
              <a:t> of all households subscribe to </a:t>
            </a:r>
            <a:r>
              <a:rPr lang="en-US" altLang="en-US" smtClean="0">
                <a:solidFill>
                  <a:srgbClr val="0000FF"/>
                </a:solidFill>
              </a:rPr>
              <a:t>both newspapers</a:t>
            </a:r>
            <a:r>
              <a:rPr lang="en-US" altLang="en-US" smtClean="0"/>
              <a:t>. What proportion of the city’s households subscribe to either newspaper?</a:t>
            </a:r>
          </a:p>
          <a:p>
            <a:pPr eaLnBrk="1" hangingPunct="1"/>
            <a:r>
              <a:rPr lang="en-US" altLang="en-US" smtClean="0"/>
              <a:t>That is, what is the probability of selecting a household at random that subscribes to the Sun or the Post or both?</a:t>
            </a:r>
          </a:p>
          <a:p>
            <a:pPr eaLnBrk="1" hangingPunct="1"/>
            <a:endParaRPr lang="en-US" altLang="en-US" smtClean="0"/>
          </a:p>
          <a:p>
            <a:pPr eaLnBrk="1" hangingPunct="1"/>
            <a:r>
              <a:rPr lang="en-US" altLang="en-US" b="1" smtClean="0"/>
              <a:t>P(</a:t>
            </a:r>
            <a:r>
              <a:rPr lang="en-US" altLang="en-US" b="1" smtClean="0">
                <a:solidFill>
                  <a:srgbClr val="FF0000"/>
                </a:solidFill>
              </a:rPr>
              <a:t>Sun</a:t>
            </a:r>
            <a:r>
              <a:rPr lang="en-US" altLang="en-US" b="1" smtClean="0"/>
              <a:t> or </a:t>
            </a:r>
            <a:r>
              <a:rPr lang="en-US" altLang="en-US" b="1" smtClean="0">
                <a:solidFill>
                  <a:srgbClr val="660099"/>
                </a:solidFill>
              </a:rPr>
              <a:t>Post</a:t>
            </a:r>
            <a:r>
              <a:rPr lang="en-US" altLang="en-US" b="1" smtClean="0"/>
              <a:t>)</a:t>
            </a:r>
            <a:r>
              <a:rPr lang="en-US" altLang="en-US" smtClean="0"/>
              <a:t> = P(</a:t>
            </a:r>
            <a:r>
              <a:rPr lang="en-US" altLang="en-US" smtClean="0">
                <a:solidFill>
                  <a:srgbClr val="FF0000"/>
                </a:solidFill>
              </a:rPr>
              <a:t>Sun</a:t>
            </a:r>
            <a:r>
              <a:rPr lang="en-US" altLang="en-US" smtClean="0"/>
              <a:t>) + P(</a:t>
            </a:r>
            <a:r>
              <a:rPr lang="en-US" altLang="en-US" smtClean="0">
                <a:solidFill>
                  <a:srgbClr val="660099"/>
                </a:solidFill>
              </a:rPr>
              <a:t>Post</a:t>
            </a:r>
            <a:r>
              <a:rPr lang="en-US" altLang="en-US" smtClean="0"/>
              <a:t>) – P(</a:t>
            </a:r>
            <a:r>
              <a:rPr lang="en-US" altLang="en-US" smtClean="0">
                <a:solidFill>
                  <a:srgbClr val="0000FF"/>
                </a:solidFill>
              </a:rPr>
              <a:t>Sun</a:t>
            </a:r>
            <a:r>
              <a:rPr lang="en-US" altLang="en-US" smtClean="0">
                <a:solidFill>
                  <a:srgbClr val="660099"/>
                </a:solidFill>
              </a:rPr>
              <a:t> </a:t>
            </a:r>
            <a:r>
              <a:rPr lang="en-US" altLang="en-US" smtClean="0">
                <a:solidFill>
                  <a:srgbClr val="0000FF"/>
                </a:solidFill>
              </a:rPr>
              <a:t>and Post</a:t>
            </a:r>
            <a:r>
              <a:rPr lang="en-US" altLang="en-US" smtClean="0"/>
              <a:t>)</a:t>
            </a:r>
          </a:p>
          <a:p>
            <a:pPr eaLnBrk="1" hangingPunct="1"/>
            <a:r>
              <a:rPr lang="en-US" altLang="en-US" smtClean="0"/>
              <a:t>= </a:t>
            </a:r>
            <a:r>
              <a:rPr lang="en-US" altLang="en-US" smtClean="0">
                <a:solidFill>
                  <a:srgbClr val="FF0000"/>
                </a:solidFill>
              </a:rPr>
              <a:t>.22</a:t>
            </a:r>
            <a:r>
              <a:rPr lang="en-US" altLang="en-US" smtClean="0"/>
              <a:t> + </a:t>
            </a:r>
            <a:r>
              <a:rPr lang="en-US" altLang="en-US" smtClean="0">
                <a:solidFill>
                  <a:srgbClr val="660099"/>
                </a:solidFill>
              </a:rPr>
              <a:t>.35</a:t>
            </a:r>
            <a:r>
              <a:rPr lang="en-US" altLang="en-US" smtClean="0"/>
              <a:t> – </a:t>
            </a:r>
            <a:r>
              <a:rPr lang="en-US" altLang="en-US" smtClean="0">
                <a:solidFill>
                  <a:srgbClr val="660099"/>
                </a:solidFill>
              </a:rPr>
              <a:t>.</a:t>
            </a:r>
            <a:r>
              <a:rPr lang="en-US" altLang="en-US" smtClean="0">
                <a:solidFill>
                  <a:srgbClr val="0000FF"/>
                </a:solidFill>
              </a:rPr>
              <a:t>06</a:t>
            </a:r>
            <a:r>
              <a:rPr lang="en-US" altLang="en-US" smtClean="0"/>
              <a:t> = .51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CCB9C915-3CC4-4D98-8BB1-37C4B5E711F5}" type="slidenum">
              <a:rPr lang="en-US" altLang="en-US"/>
              <a:pPr/>
              <a:t>32</a:t>
            </a:fld>
            <a:endParaRPr lang="en-US" altLang="en-US"/>
          </a:p>
        </p:txBody>
      </p:sp>
      <p:sp>
        <p:nvSpPr>
          <p:cNvPr id="36867" name="Rectangle 2"/>
          <p:cNvSpPr>
            <a:spLocks noGrp="1" noChangeArrowheads="1"/>
          </p:cNvSpPr>
          <p:nvPr>
            <p:ph type="title"/>
          </p:nvPr>
        </p:nvSpPr>
        <p:spPr/>
        <p:txBody>
          <a:bodyPr/>
          <a:lstStyle/>
          <a:p>
            <a:pPr eaLnBrk="1" hangingPunct="1"/>
            <a:r>
              <a:rPr lang="en-US" altLang="en-US" smtClean="0"/>
              <a:t>Probability Trees </a:t>
            </a:r>
            <a:r>
              <a:rPr lang="en-US" altLang="en-US" smtClean="0">
                <a:solidFill>
                  <a:srgbClr val="FF0000"/>
                </a:solidFill>
              </a:rPr>
              <a:t>[Decision Trees]…</a:t>
            </a:r>
          </a:p>
        </p:txBody>
      </p:sp>
      <p:sp>
        <p:nvSpPr>
          <p:cNvPr id="36868" name="Rectangle 3"/>
          <p:cNvSpPr>
            <a:spLocks noGrp="1" noChangeArrowheads="1"/>
          </p:cNvSpPr>
          <p:nvPr>
            <p:ph type="body" idx="1"/>
          </p:nvPr>
        </p:nvSpPr>
        <p:spPr>
          <a:xfrm>
            <a:off x="241300" y="838200"/>
            <a:ext cx="8902700" cy="5715000"/>
          </a:xfrm>
        </p:spPr>
        <p:txBody>
          <a:bodyPr/>
          <a:lstStyle/>
          <a:p>
            <a:pPr eaLnBrk="1" hangingPunct="1"/>
            <a:r>
              <a:rPr lang="en-US" altLang="en-US" sz="2400" smtClean="0"/>
              <a:t>A </a:t>
            </a:r>
            <a:r>
              <a:rPr lang="en-US" altLang="en-US" sz="2400" b="1" i="1" smtClean="0"/>
              <a:t>probability tree</a:t>
            </a:r>
            <a:r>
              <a:rPr lang="en-US" altLang="en-US" sz="2400" smtClean="0"/>
              <a:t> is a simple and effective method of applying the probability rules by representing events in an experiment by lines. The resulting figure resembles a tree.</a:t>
            </a:r>
          </a:p>
        </p:txBody>
      </p:sp>
      <p:sp>
        <p:nvSpPr>
          <p:cNvPr id="36869" name="Text Box 20"/>
          <p:cNvSpPr txBox="1">
            <a:spLocks noChangeArrowheads="1"/>
          </p:cNvSpPr>
          <p:nvPr/>
        </p:nvSpPr>
        <p:spPr bwMode="auto">
          <a:xfrm>
            <a:off x="3238500" y="2438400"/>
            <a:ext cx="1730375" cy="457200"/>
          </a:xfrm>
          <a:prstGeom prst="rect">
            <a:avLst/>
          </a:prstGeom>
          <a:noFill/>
          <a:ln w="9525">
            <a:noFill/>
            <a:miter lim="800000"/>
            <a:headEnd/>
            <a:tailEnd/>
          </a:ln>
          <a:effectLst/>
        </p:spPr>
        <p:txBody>
          <a:bodyPr wrap="none">
            <a:spAutoFit/>
          </a:bodyPr>
          <a:lstStyle/>
          <a:p>
            <a:r>
              <a:rPr lang="en-US" altLang="en-US">
                <a:solidFill>
                  <a:schemeClr val="accent2"/>
                </a:solidFill>
                <a:latin typeface="Arial Narrow" pitchFamily="34" charset="0"/>
              </a:rPr>
              <a:t>First selection</a:t>
            </a:r>
          </a:p>
        </p:txBody>
      </p:sp>
      <p:sp>
        <p:nvSpPr>
          <p:cNvPr id="36870" name="Text Box 24"/>
          <p:cNvSpPr txBox="1">
            <a:spLocks noChangeArrowheads="1"/>
          </p:cNvSpPr>
          <p:nvPr/>
        </p:nvSpPr>
        <p:spPr bwMode="auto">
          <a:xfrm>
            <a:off x="5753100" y="2438400"/>
            <a:ext cx="2095500" cy="457200"/>
          </a:xfrm>
          <a:prstGeom prst="rect">
            <a:avLst/>
          </a:prstGeom>
          <a:noFill/>
          <a:ln w="9525">
            <a:noFill/>
            <a:miter lim="800000"/>
            <a:headEnd/>
            <a:tailEnd/>
          </a:ln>
          <a:effectLst/>
        </p:spPr>
        <p:txBody>
          <a:bodyPr wrap="none">
            <a:spAutoFit/>
          </a:bodyPr>
          <a:lstStyle/>
          <a:p>
            <a:r>
              <a:rPr lang="en-US" altLang="en-US">
                <a:solidFill>
                  <a:srgbClr val="CC0099"/>
                </a:solidFill>
                <a:latin typeface="Arial Narrow" pitchFamily="34" charset="0"/>
              </a:rPr>
              <a:t>Second selection</a:t>
            </a:r>
          </a:p>
        </p:txBody>
      </p:sp>
      <p:grpSp>
        <p:nvGrpSpPr>
          <p:cNvPr id="36871" name="Group 30"/>
          <p:cNvGrpSpPr>
            <a:grpSpLocks/>
          </p:cNvGrpSpPr>
          <p:nvPr/>
        </p:nvGrpSpPr>
        <p:grpSpPr bwMode="auto">
          <a:xfrm>
            <a:off x="3289300" y="2930525"/>
            <a:ext cx="4267200" cy="2784475"/>
            <a:chOff x="1232" y="1632"/>
            <a:chExt cx="2688" cy="1754"/>
          </a:xfrm>
        </p:grpSpPr>
        <p:grpSp>
          <p:nvGrpSpPr>
            <p:cNvPr id="36875" name="Group 9"/>
            <p:cNvGrpSpPr>
              <a:grpSpLocks/>
            </p:cNvGrpSpPr>
            <p:nvPr/>
          </p:nvGrpSpPr>
          <p:grpSpPr bwMode="auto">
            <a:xfrm>
              <a:off x="1232" y="2029"/>
              <a:ext cx="1344" cy="960"/>
              <a:chOff x="816" y="2400"/>
              <a:chExt cx="1344" cy="768"/>
            </a:xfrm>
          </p:grpSpPr>
          <p:sp>
            <p:nvSpPr>
              <p:cNvPr id="36889" name="Line 10"/>
              <p:cNvSpPr>
                <a:spLocks noChangeShapeType="1"/>
              </p:cNvSpPr>
              <p:nvPr/>
            </p:nvSpPr>
            <p:spPr bwMode="auto">
              <a:xfrm flipH="1" flipV="1">
                <a:off x="816" y="2784"/>
                <a:ext cx="1344" cy="384"/>
              </a:xfrm>
              <a:prstGeom prst="line">
                <a:avLst/>
              </a:prstGeom>
              <a:noFill/>
              <a:ln w="12700">
                <a:solidFill>
                  <a:schemeClr val="accent2"/>
                </a:solidFill>
                <a:round/>
                <a:headEnd type="oval" w="med" len="med"/>
                <a:tailEnd type="oval" w="med" len="med"/>
              </a:ln>
              <a:effectLst/>
            </p:spPr>
            <p:txBody>
              <a:bodyPr wrap="none" anchor="ctr"/>
              <a:lstStyle/>
              <a:p>
                <a:endParaRPr lang="en-US"/>
              </a:p>
            </p:txBody>
          </p:sp>
          <p:sp>
            <p:nvSpPr>
              <p:cNvPr id="36890" name="Line 11"/>
              <p:cNvSpPr>
                <a:spLocks noChangeShapeType="1"/>
              </p:cNvSpPr>
              <p:nvPr/>
            </p:nvSpPr>
            <p:spPr bwMode="auto">
              <a:xfrm flipV="1">
                <a:off x="816" y="2400"/>
                <a:ext cx="1344" cy="384"/>
              </a:xfrm>
              <a:prstGeom prst="line">
                <a:avLst/>
              </a:prstGeom>
              <a:noFill/>
              <a:ln w="12700">
                <a:solidFill>
                  <a:schemeClr val="accent2"/>
                </a:solidFill>
                <a:round/>
                <a:headEnd type="oval" w="med" len="med"/>
                <a:tailEnd type="oval" w="med" len="med"/>
              </a:ln>
              <a:effectLst/>
            </p:spPr>
            <p:txBody>
              <a:bodyPr wrap="none" anchor="ctr"/>
              <a:lstStyle/>
              <a:p>
                <a:endParaRPr lang="en-US"/>
              </a:p>
            </p:txBody>
          </p:sp>
        </p:grpSp>
        <p:grpSp>
          <p:nvGrpSpPr>
            <p:cNvPr id="36876" name="Group 12"/>
            <p:cNvGrpSpPr>
              <a:grpSpLocks/>
            </p:cNvGrpSpPr>
            <p:nvPr/>
          </p:nvGrpSpPr>
          <p:grpSpPr bwMode="auto">
            <a:xfrm>
              <a:off x="2576" y="1645"/>
              <a:ext cx="1344" cy="1728"/>
              <a:chOff x="2576" y="2295"/>
              <a:chExt cx="1344" cy="1728"/>
            </a:xfrm>
          </p:grpSpPr>
          <p:grpSp>
            <p:nvGrpSpPr>
              <p:cNvPr id="36883" name="Group 13"/>
              <p:cNvGrpSpPr>
                <a:grpSpLocks/>
              </p:cNvGrpSpPr>
              <p:nvPr/>
            </p:nvGrpSpPr>
            <p:grpSpPr bwMode="auto">
              <a:xfrm>
                <a:off x="2576" y="2295"/>
                <a:ext cx="1344" cy="768"/>
                <a:chOff x="816" y="2400"/>
                <a:chExt cx="1344" cy="768"/>
              </a:xfrm>
            </p:grpSpPr>
            <p:sp>
              <p:nvSpPr>
                <p:cNvPr id="36887" name="Line 14"/>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sp>
              <p:nvSpPr>
                <p:cNvPr id="36888" name="Line 15"/>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grpSp>
          <p:grpSp>
            <p:nvGrpSpPr>
              <p:cNvPr id="36884" name="Group 16"/>
              <p:cNvGrpSpPr>
                <a:grpSpLocks/>
              </p:cNvGrpSpPr>
              <p:nvPr/>
            </p:nvGrpSpPr>
            <p:grpSpPr bwMode="auto">
              <a:xfrm>
                <a:off x="2576" y="3255"/>
                <a:ext cx="1344" cy="768"/>
                <a:chOff x="816" y="2400"/>
                <a:chExt cx="1344" cy="768"/>
              </a:xfrm>
            </p:grpSpPr>
            <p:sp>
              <p:nvSpPr>
                <p:cNvPr id="36885" name="Line 17"/>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sp>
              <p:nvSpPr>
                <p:cNvPr id="36886" name="Line 18"/>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grpSp>
        </p:grpSp>
        <p:sp>
          <p:nvSpPr>
            <p:cNvPr id="36877" name="Text Box 21"/>
            <p:cNvSpPr txBox="1">
              <a:spLocks noChangeArrowheads="1"/>
            </p:cNvSpPr>
            <p:nvPr/>
          </p:nvSpPr>
          <p:spPr bwMode="auto">
            <a:xfrm rot="-1230070">
              <a:off x="1478" y="2026"/>
              <a:ext cx="776" cy="250"/>
            </a:xfrm>
            <a:prstGeom prst="rect">
              <a:avLst/>
            </a:prstGeom>
            <a:noFill/>
            <a:ln w="28575">
              <a:noFill/>
              <a:miter lim="800000"/>
              <a:headEnd/>
              <a:tailEnd/>
            </a:ln>
            <a:effectLst/>
          </p:spPr>
          <p:txBody>
            <a:bodyPr wrap="none">
              <a:spAutoFit/>
            </a:bodyPr>
            <a:lstStyle/>
            <a:p>
              <a:pPr algn="ctr"/>
              <a:r>
                <a:rPr lang="en-US" altLang="en-US" sz="2000">
                  <a:solidFill>
                    <a:schemeClr val="accent2"/>
                  </a:solidFill>
                  <a:latin typeface="Arial Narrow" pitchFamily="34" charset="0"/>
                </a:rPr>
                <a:t>P(F) = 3/10</a:t>
              </a:r>
            </a:p>
          </p:txBody>
        </p:sp>
        <p:sp>
          <p:nvSpPr>
            <p:cNvPr id="36878" name="Text Box 22"/>
            <p:cNvSpPr txBox="1">
              <a:spLocks noChangeArrowheads="1"/>
            </p:cNvSpPr>
            <p:nvPr/>
          </p:nvSpPr>
          <p:spPr bwMode="auto">
            <a:xfrm rot="1120254">
              <a:off x="1482" y="2736"/>
              <a:ext cx="841" cy="250"/>
            </a:xfrm>
            <a:prstGeom prst="rect">
              <a:avLst/>
            </a:prstGeom>
            <a:noFill/>
            <a:ln w="28575">
              <a:noFill/>
              <a:miter lim="800000"/>
              <a:headEnd/>
              <a:tailEnd/>
            </a:ln>
            <a:effectLst/>
          </p:spPr>
          <p:txBody>
            <a:bodyPr wrap="none">
              <a:spAutoFit/>
            </a:bodyPr>
            <a:lstStyle/>
            <a:p>
              <a:pPr algn="ctr"/>
              <a:r>
                <a:rPr lang="en-US" altLang="en-US" sz="2000">
                  <a:solidFill>
                    <a:schemeClr val="accent2"/>
                  </a:solidFill>
                  <a:latin typeface="Arial Narrow" pitchFamily="34" charset="0"/>
                </a:rPr>
                <a:t>P( M) = 7/10</a:t>
              </a:r>
            </a:p>
          </p:txBody>
        </p:sp>
        <p:sp>
          <p:nvSpPr>
            <p:cNvPr id="36879" name="Text Box 26"/>
            <p:cNvSpPr txBox="1">
              <a:spLocks noChangeArrowheads="1"/>
            </p:cNvSpPr>
            <p:nvPr/>
          </p:nvSpPr>
          <p:spPr bwMode="auto">
            <a:xfrm rot="-986971">
              <a:off x="2757" y="2592"/>
              <a:ext cx="846" cy="250"/>
            </a:xfrm>
            <a:prstGeom prst="rect">
              <a:avLst/>
            </a:prstGeom>
            <a:noFill/>
            <a:ln w="28575">
              <a:noFill/>
              <a:miter lim="800000"/>
              <a:headEnd/>
              <a:tailEnd/>
            </a:ln>
            <a:effectLst/>
          </p:spPr>
          <p:txBody>
            <a:bodyPr wrap="none">
              <a:spAutoFit/>
            </a:bodyPr>
            <a:lstStyle/>
            <a:p>
              <a:pPr algn="ctr"/>
              <a:r>
                <a:rPr lang="en-US" altLang="en-US" sz="2000">
                  <a:solidFill>
                    <a:srgbClr val="CC0099"/>
                  </a:solidFill>
                  <a:latin typeface="Arial Narrow" pitchFamily="34" charset="0"/>
                </a:rPr>
                <a:t>P(F|M) = 3/9</a:t>
              </a:r>
            </a:p>
          </p:txBody>
        </p:sp>
        <p:sp>
          <p:nvSpPr>
            <p:cNvPr id="36880" name="Text Box 27"/>
            <p:cNvSpPr txBox="1">
              <a:spLocks noChangeArrowheads="1"/>
            </p:cNvSpPr>
            <p:nvPr/>
          </p:nvSpPr>
          <p:spPr bwMode="auto">
            <a:xfrm rot="-986971">
              <a:off x="2697" y="1632"/>
              <a:ext cx="817" cy="250"/>
            </a:xfrm>
            <a:prstGeom prst="rect">
              <a:avLst/>
            </a:prstGeom>
            <a:noFill/>
            <a:ln w="28575">
              <a:noFill/>
              <a:miter lim="800000"/>
              <a:headEnd/>
              <a:tailEnd/>
            </a:ln>
            <a:effectLst/>
          </p:spPr>
          <p:txBody>
            <a:bodyPr wrap="none">
              <a:spAutoFit/>
            </a:bodyPr>
            <a:lstStyle/>
            <a:p>
              <a:pPr algn="ctr"/>
              <a:r>
                <a:rPr lang="en-US" altLang="en-US" sz="2000">
                  <a:solidFill>
                    <a:srgbClr val="CC0099"/>
                  </a:solidFill>
                  <a:latin typeface="Arial Narrow" pitchFamily="34" charset="0"/>
                </a:rPr>
                <a:t>P(F|F) = 2/9</a:t>
              </a:r>
            </a:p>
          </p:txBody>
        </p:sp>
        <p:sp>
          <p:nvSpPr>
            <p:cNvPr id="36881" name="Text Box 28"/>
            <p:cNvSpPr txBox="1">
              <a:spLocks noChangeArrowheads="1"/>
            </p:cNvSpPr>
            <p:nvPr/>
          </p:nvSpPr>
          <p:spPr bwMode="auto">
            <a:xfrm rot="812797">
              <a:off x="2727" y="3136"/>
              <a:ext cx="911" cy="250"/>
            </a:xfrm>
            <a:prstGeom prst="rect">
              <a:avLst/>
            </a:prstGeom>
            <a:noFill/>
            <a:ln w="28575">
              <a:noFill/>
              <a:miter lim="800000"/>
              <a:headEnd/>
              <a:tailEnd/>
            </a:ln>
            <a:effectLst/>
          </p:spPr>
          <p:txBody>
            <a:bodyPr wrap="none">
              <a:spAutoFit/>
            </a:bodyPr>
            <a:lstStyle/>
            <a:p>
              <a:pPr algn="ctr"/>
              <a:r>
                <a:rPr lang="en-US" altLang="en-US" sz="2000">
                  <a:solidFill>
                    <a:srgbClr val="CC0099"/>
                  </a:solidFill>
                  <a:latin typeface="Arial Narrow" pitchFamily="34" charset="0"/>
                </a:rPr>
                <a:t>P( M|M) = 6/9</a:t>
              </a:r>
            </a:p>
          </p:txBody>
        </p:sp>
        <p:sp>
          <p:nvSpPr>
            <p:cNvPr id="36882" name="Text Box 29"/>
            <p:cNvSpPr txBox="1">
              <a:spLocks noChangeArrowheads="1"/>
            </p:cNvSpPr>
            <p:nvPr/>
          </p:nvSpPr>
          <p:spPr bwMode="auto">
            <a:xfrm rot="890510">
              <a:off x="2715" y="2176"/>
              <a:ext cx="882" cy="250"/>
            </a:xfrm>
            <a:prstGeom prst="rect">
              <a:avLst/>
            </a:prstGeom>
            <a:noFill/>
            <a:ln w="28575">
              <a:noFill/>
              <a:miter lim="800000"/>
              <a:headEnd/>
              <a:tailEnd/>
            </a:ln>
            <a:effectLst/>
          </p:spPr>
          <p:txBody>
            <a:bodyPr wrap="none">
              <a:spAutoFit/>
            </a:bodyPr>
            <a:lstStyle/>
            <a:p>
              <a:pPr algn="ctr"/>
              <a:r>
                <a:rPr lang="en-US" altLang="en-US" sz="2000">
                  <a:solidFill>
                    <a:srgbClr val="CC0099"/>
                  </a:solidFill>
                  <a:latin typeface="Arial Narrow" pitchFamily="34" charset="0"/>
                </a:rPr>
                <a:t>P( M|F) = 7/9</a:t>
              </a:r>
            </a:p>
          </p:txBody>
        </p:sp>
      </p:grpSp>
      <p:sp>
        <p:nvSpPr>
          <p:cNvPr id="36872" name="Line 31"/>
          <p:cNvSpPr>
            <a:spLocks noChangeShapeType="1"/>
          </p:cNvSpPr>
          <p:nvPr/>
        </p:nvSpPr>
        <p:spPr bwMode="auto">
          <a:xfrm>
            <a:off x="5448300" y="2438400"/>
            <a:ext cx="0" cy="3352800"/>
          </a:xfrm>
          <a:prstGeom prst="line">
            <a:avLst/>
          </a:prstGeom>
          <a:noFill/>
          <a:ln w="25400">
            <a:solidFill>
              <a:schemeClr val="tx1"/>
            </a:solidFill>
            <a:prstDash val="sysDot"/>
            <a:round/>
            <a:headEnd/>
            <a:tailEnd/>
          </a:ln>
          <a:effectLst/>
        </p:spPr>
        <p:txBody>
          <a:bodyPr wrap="none" anchor="ctr"/>
          <a:lstStyle/>
          <a:p>
            <a:endParaRPr lang="en-US"/>
          </a:p>
        </p:txBody>
      </p:sp>
      <p:sp>
        <p:nvSpPr>
          <p:cNvPr id="36873" name="AutoShape 32"/>
          <p:cNvSpPr>
            <a:spLocks noChangeArrowheads="1"/>
          </p:cNvSpPr>
          <p:nvPr/>
        </p:nvSpPr>
        <p:spPr bwMode="auto">
          <a:xfrm>
            <a:off x="381000" y="2438400"/>
            <a:ext cx="2895600" cy="533400"/>
          </a:xfrm>
          <a:prstGeom prst="wedgeRectCallout">
            <a:avLst>
              <a:gd name="adj1" fmla="val 87500"/>
              <a:gd name="adj2" fmla="val 172319"/>
            </a:avLst>
          </a:prstGeom>
          <a:solidFill>
            <a:srgbClr val="CCFFCC"/>
          </a:solidFill>
          <a:ln w="9525">
            <a:solidFill>
              <a:schemeClr val="tx1"/>
            </a:solidFill>
            <a:miter lim="800000"/>
            <a:headEnd/>
            <a:tailEnd/>
          </a:ln>
          <a:effectLst/>
        </p:spPr>
        <p:txBody>
          <a:bodyPr anchor="ctr"/>
          <a:lstStyle/>
          <a:p>
            <a:r>
              <a:rPr lang="en-US" altLang="en-US" sz="1400">
                <a:latin typeface="Tahoma" pitchFamily="34" charset="0"/>
              </a:rPr>
              <a:t>This is P(F), the probability of selecting a female student first</a:t>
            </a:r>
          </a:p>
        </p:txBody>
      </p:sp>
      <p:sp>
        <p:nvSpPr>
          <p:cNvPr id="36874" name="AutoShape 33"/>
          <p:cNvSpPr>
            <a:spLocks noChangeArrowheads="1"/>
          </p:cNvSpPr>
          <p:nvPr/>
        </p:nvSpPr>
        <p:spPr bwMode="auto">
          <a:xfrm>
            <a:off x="685800" y="4953000"/>
            <a:ext cx="2895600" cy="914400"/>
          </a:xfrm>
          <a:prstGeom prst="wedgeRectCallout">
            <a:avLst>
              <a:gd name="adj1" fmla="val 122588"/>
              <a:gd name="adj2" fmla="val -225870"/>
            </a:avLst>
          </a:prstGeom>
          <a:solidFill>
            <a:srgbClr val="CCFFCC"/>
          </a:solidFill>
          <a:ln w="9525">
            <a:solidFill>
              <a:schemeClr val="tx1"/>
            </a:solidFill>
            <a:miter lim="800000"/>
            <a:headEnd/>
            <a:tailEnd/>
          </a:ln>
          <a:effectLst/>
        </p:spPr>
        <p:txBody>
          <a:bodyPr anchor="ctr"/>
          <a:lstStyle/>
          <a:p>
            <a:r>
              <a:rPr lang="en-US" altLang="en-US" sz="1400">
                <a:latin typeface="Tahoma" pitchFamily="34" charset="0"/>
              </a:rPr>
              <a:t>This is P(F|F), the probability of selecting a female student second, given that a female was already chosen first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9FA7A7D8-48B7-48BC-BAB1-51E94CEFA833}" type="slidenum">
              <a:rPr lang="en-US" altLang="en-US"/>
              <a:pPr/>
              <a:t>33</a:t>
            </a:fld>
            <a:endParaRPr lang="en-US" altLang="en-US"/>
          </a:p>
        </p:txBody>
      </p:sp>
      <p:sp>
        <p:nvSpPr>
          <p:cNvPr id="37891" name="Oval 36"/>
          <p:cNvSpPr>
            <a:spLocks noChangeArrowheads="1"/>
          </p:cNvSpPr>
          <p:nvPr/>
        </p:nvSpPr>
        <p:spPr bwMode="auto">
          <a:xfrm>
            <a:off x="6172200" y="2743200"/>
            <a:ext cx="1981200" cy="457200"/>
          </a:xfrm>
          <a:prstGeom prst="ellipse">
            <a:avLst/>
          </a:prstGeom>
          <a:solidFill>
            <a:srgbClr val="FFFF00"/>
          </a:solidFill>
          <a:ln w="9525">
            <a:noFill/>
            <a:round/>
            <a:headEnd/>
            <a:tailEnd/>
          </a:ln>
          <a:effectLst/>
        </p:spPr>
        <p:txBody>
          <a:bodyPr wrap="none" anchor="ctr"/>
          <a:lstStyle/>
          <a:p>
            <a:pPr algn="ctr"/>
            <a:endParaRPr lang="en-IN" altLang="en-US"/>
          </a:p>
        </p:txBody>
      </p:sp>
      <p:sp>
        <p:nvSpPr>
          <p:cNvPr id="37892" name="Oval 35"/>
          <p:cNvSpPr>
            <a:spLocks noChangeArrowheads="1"/>
          </p:cNvSpPr>
          <p:nvPr/>
        </p:nvSpPr>
        <p:spPr bwMode="auto">
          <a:xfrm rot="-1002918">
            <a:off x="3187700" y="2933700"/>
            <a:ext cx="1905000" cy="381000"/>
          </a:xfrm>
          <a:prstGeom prst="ellipse">
            <a:avLst/>
          </a:prstGeom>
          <a:solidFill>
            <a:srgbClr val="FFFF00"/>
          </a:solidFill>
          <a:ln w="9525">
            <a:noFill/>
            <a:round/>
            <a:headEnd/>
            <a:tailEnd/>
          </a:ln>
          <a:effectLst/>
        </p:spPr>
        <p:txBody>
          <a:bodyPr wrap="none" anchor="ctr"/>
          <a:lstStyle/>
          <a:p>
            <a:pPr algn="ctr"/>
            <a:endParaRPr lang="en-IN" altLang="en-US"/>
          </a:p>
        </p:txBody>
      </p:sp>
      <p:sp>
        <p:nvSpPr>
          <p:cNvPr id="37893" name="Oval 34"/>
          <p:cNvSpPr>
            <a:spLocks noChangeArrowheads="1"/>
          </p:cNvSpPr>
          <p:nvPr/>
        </p:nvSpPr>
        <p:spPr bwMode="auto">
          <a:xfrm rot="-1161877">
            <a:off x="1295400" y="3505200"/>
            <a:ext cx="1905000" cy="381000"/>
          </a:xfrm>
          <a:prstGeom prst="ellipse">
            <a:avLst/>
          </a:prstGeom>
          <a:solidFill>
            <a:srgbClr val="FFFF00"/>
          </a:solidFill>
          <a:ln w="9525">
            <a:noFill/>
            <a:round/>
            <a:headEnd/>
            <a:tailEnd/>
          </a:ln>
          <a:effectLst/>
        </p:spPr>
        <p:txBody>
          <a:bodyPr wrap="none" anchor="ctr"/>
          <a:lstStyle/>
          <a:p>
            <a:pPr algn="ctr"/>
            <a:endParaRPr lang="en-IN" altLang="en-US"/>
          </a:p>
        </p:txBody>
      </p:sp>
      <p:sp>
        <p:nvSpPr>
          <p:cNvPr id="37894" name="Rectangle 2"/>
          <p:cNvSpPr>
            <a:spLocks noGrp="1" noChangeArrowheads="1"/>
          </p:cNvSpPr>
          <p:nvPr>
            <p:ph type="title"/>
          </p:nvPr>
        </p:nvSpPr>
        <p:spPr/>
        <p:txBody>
          <a:bodyPr/>
          <a:lstStyle/>
          <a:p>
            <a:pPr eaLnBrk="1" hangingPunct="1"/>
            <a:r>
              <a:rPr lang="en-US" altLang="en-US" smtClean="0"/>
              <a:t>Probability Trees…</a:t>
            </a:r>
          </a:p>
        </p:txBody>
      </p:sp>
      <p:sp>
        <p:nvSpPr>
          <p:cNvPr id="37895" name="Rectangle 3"/>
          <p:cNvSpPr>
            <a:spLocks noGrp="1" noChangeArrowheads="1"/>
          </p:cNvSpPr>
          <p:nvPr>
            <p:ph type="body" idx="1"/>
          </p:nvPr>
        </p:nvSpPr>
        <p:spPr/>
        <p:txBody>
          <a:bodyPr/>
          <a:lstStyle/>
          <a:p>
            <a:pPr eaLnBrk="1" hangingPunct="1">
              <a:lnSpc>
                <a:spcPct val="80000"/>
              </a:lnSpc>
            </a:pPr>
            <a:r>
              <a:rPr lang="en-US" altLang="en-US" smtClean="0"/>
              <a:t>At the ends of the “branches”, we calculate </a:t>
            </a:r>
            <a:r>
              <a:rPr lang="en-US" altLang="en-US" b="1" i="1" smtClean="0"/>
              <a:t>joint probabilities</a:t>
            </a:r>
            <a:r>
              <a:rPr lang="en-US" altLang="en-US" smtClean="0"/>
              <a:t> as the </a:t>
            </a:r>
            <a:r>
              <a:rPr lang="en-US" altLang="en-US" b="1" smtClean="0"/>
              <a:t>product</a:t>
            </a:r>
            <a:r>
              <a:rPr lang="en-US" altLang="en-US" smtClean="0"/>
              <a:t> of the individual probabilities on the preceding branches.</a:t>
            </a:r>
          </a:p>
          <a:p>
            <a:pPr eaLnBrk="1" hangingPunct="1">
              <a:lnSpc>
                <a:spcPct val="80000"/>
              </a:lnSpc>
            </a:pPr>
            <a:endParaRPr lang="en-US" altLang="en-US" smtClean="0"/>
          </a:p>
          <a:p>
            <a:pPr eaLnBrk="1" hangingPunct="1">
              <a:lnSpc>
                <a:spcPct val="80000"/>
              </a:lnSpc>
            </a:pPr>
            <a:endParaRPr lang="en-US" altLang="en-US" sz="2400" smtClean="0"/>
          </a:p>
          <a:p>
            <a:pPr eaLnBrk="1" hangingPunct="1">
              <a:lnSpc>
                <a:spcPct val="80000"/>
              </a:lnSpc>
            </a:pPr>
            <a:endParaRPr lang="en-US" altLang="en-US" sz="2400" smtClean="0"/>
          </a:p>
          <a:p>
            <a:pPr eaLnBrk="1" hangingPunct="1">
              <a:lnSpc>
                <a:spcPct val="80000"/>
              </a:lnSpc>
            </a:pPr>
            <a:endParaRPr lang="en-US" altLang="en-US" sz="2400" smtClean="0"/>
          </a:p>
          <a:p>
            <a:pPr eaLnBrk="1" hangingPunct="1">
              <a:lnSpc>
                <a:spcPct val="80000"/>
              </a:lnSpc>
            </a:pPr>
            <a:endParaRPr lang="en-US" altLang="en-US" sz="2400" smtClean="0"/>
          </a:p>
          <a:p>
            <a:pPr eaLnBrk="1" hangingPunct="1">
              <a:lnSpc>
                <a:spcPct val="80000"/>
              </a:lnSpc>
            </a:pPr>
            <a:endParaRPr lang="en-US" altLang="en-US" sz="2400" smtClean="0"/>
          </a:p>
          <a:p>
            <a:pPr eaLnBrk="1" hangingPunct="1">
              <a:lnSpc>
                <a:spcPct val="80000"/>
              </a:lnSpc>
            </a:pPr>
            <a:endParaRPr lang="en-US" altLang="en-US" sz="2400" smtClean="0"/>
          </a:p>
          <a:p>
            <a:pPr eaLnBrk="1" hangingPunct="1">
              <a:lnSpc>
                <a:spcPct val="80000"/>
              </a:lnSpc>
            </a:pPr>
            <a:endParaRPr lang="en-US" altLang="en-US" sz="2400" smtClean="0">
              <a:solidFill>
                <a:srgbClr val="FF0000"/>
              </a:solidFill>
            </a:endParaRPr>
          </a:p>
          <a:p>
            <a:pPr eaLnBrk="1" hangingPunct="1">
              <a:lnSpc>
                <a:spcPct val="80000"/>
              </a:lnSpc>
            </a:pPr>
            <a:endParaRPr lang="en-US" altLang="en-US" sz="2400" smtClean="0">
              <a:solidFill>
                <a:srgbClr val="FF0000"/>
              </a:solidFill>
            </a:endParaRPr>
          </a:p>
          <a:p>
            <a:pPr eaLnBrk="1" hangingPunct="1">
              <a:lnSpc>
                <a:spcPct val="80000"/>
              </a:lnSpc>
            </a:pPr>
            <a:endParaRPr lang="en-US" altLang="en-US" sz="2400" smtClean="0">
              <a:solidFill>
                <a:srgbClr val="FF0000"/>
              </a:solidFill>
            </a:endParaRPr>
          </a:p>
          <a:p>
            <a:pPr eaLnBrk="1" hangingPunct="1">
              <a:lnSpc>
                <a:spcPct val="80000"/>
              </a:lnSpc>
            </a:pPr>
            <a:r>
              <a:rPr lang="en-US" altLang="en-US" sz="2400" smtClean="0">
                <a:solidFill>
                  <a:srgbClr val="FF0000"/>
                </a:solidFill>
              </a:rPr>
              <a:t>Sample Space:[F</a:t>
            </a:r>
            <a:r>
              <a:rPr lang="en-US" altLang="en-US" sz="2400" baseline="-25000" smtClean="0">
                <a:solidFill>
                  <a:srgbClr val="FF0000"/>
                </a:solidFill>
              </a:rPr>
              <a:t>1</a:t>
            </a:r>
            <a:r>
              <a:rPr lang="en-US" altLang="en-US" sz="2400" smtClean="0">
                <a:solidFill>
                  <a:srgbClr val="FF0000"/>
                </a:solidFill>
              </a:rPr>
              <a:t>*F</a:t>
            </a:r>
            <a:r>
              <a:rPr lang="en-US" altLang="en-US" sz="2400" baseline="-25000" smtClean="0">
                <a:solidFill>
                  <a:srgbClr val="FF0000"/>
                </a:solidFill>
              </a:rPr>
              <a:t>2</a:t>
            </a:r>
            <a:r>
              <a:rPr lang="en-US" altLang="en-US" sz="2400" smtClean="0">
                <a:solidFill>
                  <a:srgbClr val="FF0000"/>
                </a:solidFill>
              </a:rPr>
              <a:t>, F</a:t>
            </a:r>
            <a:r>
              <a:rPr lang="en-US" altLang="en-US" sz="2400" baseline="-25000" smtClean="0">
                <a:solidFill>
                  <a:srgbClr val="FF0000"/>
                </a:solidFill>
              </a:rPr>
              <a:t>1</a:t>
            </a:r>
            <a:r>
              <a:rPr lang="en-US" altLang="en-US" sz="2400" smtClean="0">
                <a:solidFill>
                  <a:srgbClr val="FF0000"/>
                </a:solidFill>
              </a:rPr>
              <a:t>*M</a:t>
            </a:r>
            <a:r>
              <a:rPr lang="en-US" altLang="en-US" sz="2400" baseline="-25000" smtClean="0">
                <a:solidFill>
                  <a:srgbClr val="FF0000"/>
                </a:solidFill>
              </a:rPr>
              <a:t>2</a:t>
            </a:r>
            <a:r>
              <a:rPr lang="en-US" altLang="en-US" sz="2400" smtClean="0">
                <a:solidFill>
                  <a:srgbClr val="FF0000"/>
                </a:solidFill>
              </a:rPr>
              <a:t>, M</a:t>
            </a:r>
            <a:r>
              <a:rPr lang="en-US" altLang="en-US" sz="2400" baseline="-25000" smtClean="0">
                <a:solidFill>
                  <a:srgbClr val="FF0000"/>
                </a:solidFill>
              </a:rPr>
              <a:t>1</a:t>
            </a:r>
            <a:r>
              <a:rPr lang="en-US" altLang="en-US" sz="2400" smtClean="0">
                <a:solidFill>
                  <a:srgbClr val="FF0000"/>
                </a:solidFill>
              </a:rPr>
              <a:t>*F</a:t>
            </a:r>
            <a:r>
              <a:rPr lang="en-US" altLang="en-US" sz="2400" baseline="-25000" smtClean="0">
                <a:solidFill>
                  <a:srgbClr val="FF0000"/>
                </a:solidFill>
              </a:rPr>
              <a:t>2</a:t>
            </a:r>
            <a:r>
              <a:rPr lang="en-US" altLang="en-US" sz="2400" smtClean="0">
                <a:solidFill>
                  <a:srgbClr val="FF0000"/>
                </a:solidFill>
              </a:rPr>
              <a:t>, M</a:t>
            </a:r>
            <a:r>
              <a:rPr lang="en-US" altLang="en-US" sz="2400" baseline="-25000" smtClean="0">
                <a:solidFill>
                  <a:srgbClr val="FF0000"/>
                </a:solidFill>
              </a:rPr>
              <a:t>1</a:t>
            </a:r>
            <a:r>
              <a:rPr lang="en-US" altLang="en-US" sz="2400" smtClean="0">
                <a:solidFill>
                  <a:srgbClr val="FF0000"/>
                </a:solidFill>
              </a:rPr>
              <a:t>*M</a:t>
            </a:r>
            <a:r>
              <a:rPr lang="en-US" altLang="en-US" sz="2400" baseline="-25000" smtClean="0">
                <a:solidFill>
                  <a:srgbClr val="FF0000"/>
                </a:solidFill>
              </a:rPr>
              <a:t>2</a:t>
            </a:r>
            <a:r>
              <a:rPr lang="en-US" altLang="en-US" sz="2400" smtClean="0">
                <a:solidFill>
                  <a:srgbClr val="FF0000"/>
                </a:solidFill>
              </a:rPr>
              <a:t>]</a:t>
            </a:r>
          </a:p>
          <a:p>
            <a:pPr eaLnBrk="1" hangingPunct="1">
              <a:lnSpc>
                <a:spcPct val="80000"/>
              </a:lnSpc>
            </a:pPr>
            <a:endParaRPr lang="en-US" altLang="en-US" sz="2400" smtClean="0"/>
          </a:p>
        </p:txBody>
      </p:sp>
      <p:sp>
        <p:nvSpPr>
          <p:cNvPr id="37896" name="Text Box 4"/>
          <p:cNvSpPr txBox="1">
            <a:spLocks noChangeArrowheads="1"/>
          </p:cNvSpPr>
          <p:nvPr/>
        </p:nvSpPr>
        <p:spPr bwMode="auto">
          <a:xfrm>
            <a:off x="1066800" y="2438400"/>
            <a:ext cx="1730375" cy="457200"/>
          </a:xfrm>
          <a:prstGeom prst="rect">
            <a:avLst/>
          </a:prstGeom>
          <a:noFill/>
          <a:ln w="9525">
            <a:noFill/>
            <a:miter lim="800000"/>
            <a:headEnd/>
            <a:tailEnd/>
          </a:ln>
          <a:effectLst/>
        </p:spPr>
        <p:txBody>
          <a:bodyPr wrap="none">
            <a:spAutoFit/>
          </a:bodyPr>
          <a:lstStyle/>
          <a:p>
            <a:r>
              <a:rPr lang="en-US" altLang="en-US">
                <a:solidFill>
                  <a:schemeClr val="accent2"/>
                </a:solidFill>
                <a:latin typeface="Arial Narrow" pitchFamily="34" charset="0"/>
              </a:rPr>
              <a:t>First selection</a:t>
            </a:r>
          </a:p>
        </p:txBody>
      </p:sp>
      <p:sp>
        <p:nvSpPr>
          <p:cNvPr id="37897" name="Text Box 5"/>
          <p:cNvSpPr txBox="1">
            <a:spLocks noChangeArrowheads="1"/>
          </p:cNvSpPr>
          <p:nvPr/>
        </p:nvSpPr>
        <p:spPr bwMode="auto">
          <a:xfrm>
            <a:off x="3581400" y="2438400"/>
            <a:ext cx="2095500" cy="457200"/>
          </a:xfrm>
          <a:prstGeom prst="rect">
            <a:avLst/>
          </a:prstGeom>
          <a:noFill/>
          <a:ln w="9525">
            <a:noFill/>
            <a:miter lim="800000"/>
            <a:headEnd/>
            <a:tailEnd/>
          </a:ln>
          <a:effectLst/>
        </p:spPr>
        <p:txBody>
          <a:bodyPr wrap="none">
            <a:spAutoFit/>
          </a:bodyPr>
          <a:lstStyle/>
          <a:p>
            <a:r>
              <a:rPr lang="en-US" altLang="en-US">
                <a:solidFill>
                  <a:srgbClr val="CC0099"/>
                </a:solidFill>
                <a:latin typeface="Arial Narrow" pitchFamily="34" charset="0"/>
              </a:rPr>
              <a:t>Second selection</a:t>
            </a:r>
          </a:p>
        </p:txBody>
      </p:sp>
      <p:grpSp>
        <p:nvGrpSpPr>
          <p:cNvPr id="37898" name="Group 6"/>
          <p:cNvGrpSpPr>
            <a:grpSpLocks/>
          </p:cNvGrpSpPr>
          <p:nvPr/>
        </p:nvGrpSpPr>
        <p:grpSpPr bwMode="auto">
          <a:xfrm>
            <a:off x="1117600" y="2930525"/>
            <a:ext cx="4267200" cy="2784475"/>
            <a:chOff x="1232" y="1632"/>
            <a:chExt cx="2688" cy="1754"/>
          </a:xfrm>
        </p:grpSpPr>
        <p:grpSp>
          <p:nvGrpSpPr>
            <p:cNvPr id="37910" name="Group 7"/>
            <p:cNvGrpSpPr>
              <a:grpSpLocks/>
            </p:cNvGrpSpPr>
            <p:nvPr/>
          </p:nvGrpSpPr>
          <p:grpSpPr bwMode="auto">
            <a:xfrm>
              <a:off x="1232" y="2029"/>
              <a:ext cx="1344" cy="960"/>
              <a:chOff x="816" y="2400"/>
              <a:chExt cx="1344" cy="768"/>
            </a:xfrm>
          </p:grpSpPr>
          <p:sp>
            <p:nvSpPr>
              <p:cNvPr id="37924" name="Line 8"/>
              <p:cNvSpPr>
                <a:spLocks noChangeShapeType="1"/>
              </p:cNvSpPr>
              <p:nvPr/>
            </p:nvSpPr>
            <p:spPr bwMode="auto">
              <a:xfrm flipH="1" flipV="1">
                <a:off x="816" y="2784"/>
                <a:ext cx="1344" cy="384"/>
              </a:xfrm>
              <a:prstGeom prst="line">
                <a:avLst/>
              </a:prstGeom>
              <a:noFill/>
              <a:ln w="12700">
                <a:solidFill>
                  <a:schemeClr val="accent2"/>
                </a:solidFill>
                <a:round/>
                <a:headEnd type="oval" w="med" len="med"/>
                <a:tailEnd type="oval" w="med" len="med"/>
              </a:ln>
              <a:effectLst/>
            </p:spPr>
            <p:txBody>
              <a:bodyPr wrap="none" anchor="ctr"/>
              <a:lstStyle/>
              <a:p>
                <a:endParaRPr lang="en-US"/>
              </a:p>
            </p:txBody>
          </p:sp>
          <p:sp>
            <p:nvSpPr>
              <p:cNvPr id="37925" name="Line 9"/>
              <p:cNvSpPr>
                <a:spLocks noChangeShapeType="1"/>
              </p:cNvSpPr>
              <p:nvPr/>
            </p:nvSpPr>
            <p:spPr bwMode="auto">
              <a:xfrm flipV="1">
                <a:off x="816" y="2400"/>
                <a:ext cx="1344" cy="384"/>
              </a:xfrm>
              <a:prstGeom prst="line">
                <a:avLst/>
              </a:prstGeom>
              <a:noFill/>
              <a:ln w="12700">
                <a:solidFill>
                  <a:schemeClr val="accent2"/>
                </a:solidFill>
                <a:round/>
                <a:headEnd type="oval" w="med" len="med"/>
                <a:tailEnd type="oval" w="med" len="med"/>
              </a:ln>
              <a:effectLst/>
            </p:spPr>
            <p:txBody>
              <a:bodyPr wrap="none" anchor="ctr"/>
              <a:lstStyle/>
              <a:p>
                <a:endParaRPr lang="en-US"/>
              </a:p>
            </p:txBody>
          </p:sp>
        </p:grpSp>
        <p:grpSp>
          <p:nvGrpSpPr>
            <p:cNvPr id="37911" name="Group 10"/>
            <p:cNvGrpSpPr>
              <a:grpSpLocks/>
            </p:cNvGrpSpPr>
            <p:nvPr/>
          </p:nvGrpSpPr>
          <p:grpSpPr bwMode="auto">
            <a:xfrm>
              <a:off x="2576" y="1645"/>
              <a:ext cx="1344" cy="1728"/>
              <a:chOff x="2576" y="2295"/>
              <a:chExt cx="1344" cy="1728"/>
            </a:xfrm>
          </p:grpSpPr>
          <p:grpSp>
            <p:nvGrpSpPr>
              <p:cNvPr id="37918" name="Group 11"/>
              <p:cNvGrpSpPr>
                <a:grpSpLocks/>
              </p:cNvGrpSpPr>
              <p:nvPr/>
            </p:nvGrpSpPr>
            <p:grpSpPr bwMode="auto">
              <a:xfrm>
                <a:off x="2576" y="2295"/>
                <a:ext cx="1344" cy="768"/>
                <a:chOff x="816" y="2400"/>
                <a:chExt cx="1344" cy="768"/>
              </a:xfrm>
            </p:grpSpPr>
            <p:sp>
              <p:nvSpPr>
                <p:cNvPr id="37922" name="Line 12"/>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sp>
              <p:nvSpPr>
                <p:cNvPr id="37923" name="Line 13"/>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grpSp>
          <p:grpSp>
            <p:nvGrpSpPr>
              <p:cNvPr id="37919" name="Group 14"/>
              <p:cNvGrpSpPr>
                <a:grpSpLocks/>
              </p:cNvGrpSpPr>
              <p:nvPr/>
            </p:nvGrpSpPr>
            <p:grpSpPr bwMode="auto">
              <a:xfrm>
                <a:off x="2576" y="3255"/>
                <a:ext cx="1344" cy="768"/>
                <a:chOff x="816" y="2400"/>
                <a:chExt cx="1344" cy="768"/>
              </a:xfrm>
            </p:grpSpPr>
            <p:sp>
              <p:nvSpPr>
                <p:cNvPr id="37920" name="Line 15"/>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sp>
              <p:nvSpPr>
                <p:cNvPr id="37921" name="Line 16"/>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grpSp>
        </p:grpSp>
        <p:sp>
          <p:nvSpPr>
            <p:cNvPr id="37912" name="Text Box 17"/>
            <p:cNvSpPr txBox="1">
              <a:spLocks noChangeArrowheads="1"/>
            </p:cNvSpPr>
            <p:nvPr/>
          </p:nvSpPr>
          <p:spPr bwMode="auto">
            <a:xfrm rot="-1230070">
              <a:off x="1478" y="2026"/>
              <a:ext cx="776" cy="250"/>
            </a:xfrm>
            <a:prstGeom prst="rect">
              <a:avLst/>
            </a:prstGeom>
            <a:noFill/>
            <a:ln w="28575">
              <a:noFill/>
              <a:miter lim="800000"/>
              <a:headEnd/>
              <a:tailEnd/>
            </a:ln>
            <a:effectLst/>
          </p:spPr>
          <p:txBody>
            <a:bodyPr wrap="none">
              <a:spAutoFit/>
            </a:bodyPr>
            <a:lstStyle/>
            <a:p>
              <a:pPr algn="ctr"/>
              <a:r>
                <a:rPr lang="en-US" altLang="en-US" sz="2000">
                  <a:solidFill>
                    <a:schemeClr val="accent2"/>
                  </a:solidFill>
                  <a:latin typeface="Arial Narrow" pitchFamily="34" charset="0"/>
                </a:rPr>
                <a:t>P(F) = 3/10</a:t>
              </a:r>
            </a:p>
          </p:txBody>
        </p:sp>
        <p:sp>
          <p:nvSpPr>
            <p:cNvPr id="37913" name="Text Box 18"/>
            <p:cNvSpPr txBox="1">
              <a:spLocks noChangeArrowheads="1"/>
            </p:cNvSpPr>
            <p:nvPr/>
          </p:nvSpPr>
          <p:spPr bwMode="auto">
            <a:xfrm rot="1120254">
              <a:off x="1482" y="2736"/>
              <a:ext cx="841" cy="250"/>
            </a:xfrm>
            <a:prstGeom prst="rect">
              <a:avLst/>
            </a:prstGeom>
            <a:noFill/>
            <a:ln w="28575">
              <a:noFill/>
              <a:miter lim="800000"/>
              <a:headEnd/>
              <a:tailEnd/>
            </a:ln>
            <a:effectLst/>
          </p:spPr>
          <p:txBody>
            <a:bodyPr wrap="none">
              <a:spAutoFit/>
            </a:bodyPr>
            <a:lstStyle/>
            <a:p>
              <a:pPr algn="ctr"/>
              <a:r>
                <a:rPr lang="en-US" altLang="en-US" sz="2000">
                  <a:solidFill>
                    <a:schemeClr val="accent2"/>
                  </a:solidFill>
                  <a:latin typeface="Arial Narrow" pitchFamily="34" charset="0"/>
                </a:rPr>
                <a:t>P( M) = 7/10</a:t>
              </a:r>
            </a:p>
          </p:txBody>
        </p:sp>
        <p:sp>
          <p:nvSpPr>
            <p:cNvPr id="37914" name="Text Box 19"/>
            <p:cNvSpPr txBox="1">
              <a:spLocks noChangeArrowheads="1"/>
            </p:cNvSpPr>
            <p:nvPr/>
          </p:nvSpPr>
          <p:spPr bwMode="auto">
            <a:xfrm rot="-986971">
              <a:off x="2757" y="2592"/>
              <a:ext cx="846" cy="250"/>
            </a:xfrm>
            <a:prstGeom prst="rect">
              <a:avLst/>
            </a:prstGeom>
            <a:noFill/>
            <a:ln w="28575">
              <a:noFill/>
              <a:miter lim="800000"/>
              <a:headEnd/>
              <a:tailEnd/>
            </a:ln>
            <a:effectLst/>
          </p:spPr>
          <p:txBody>
            <a:bodyPr wrap="none">
              <a:spAutoFit/>
            </a:bodyPr>
            <a:lstStyle/>
            <a:p>
              <a:pPr algn="ctr"/>
              <a:r>
                <a:rPr lang="en-US" altLang="en-US" sz="2000">
                  <a:solidFill>
                    <a:srgbClr val="CC0099"/>
                  </a:solidFill>
                  <a:latin typeface="Arial Narrow" pitchFamily="34" charset="0"/>
                </a:rPr>
                <a:t>P(F|M) = 3/9</a:t>
              </a:r>
            </a:p>
          </p:txBody>
        </p:sp>
        <p:sp>
          <p:nvSpPr>
            <p:cNvPr id="37915" name="Text Box 20"/>
            <p:cNvSpPr txBox="1">
              <a:spLocks noChangeArrowheads="1"/>
            </p:cNvSpPr>
            <p:nvPr/>
          </p:nvSpPr>
          <p:spPr bwMode="auto">
            <a:xfrm rot="-986971">
              <a:off x="2697" y="1632"/>
              <a:ext cx="817" cy="250"/>
            </a:xfrm>
            <a:prstGeom prst="rect">
              <a:avLst/>
            </a:prstGeom>
            <a:noFill/>
            <a:ln w="28575">
              <a:noFill/>
              <a:miter lim="800000"/>
              <a:headEnd/>
              <a:tailEnd/>
            </a:ln>
            <a:effectLst/>
          </p:spPr>
          <p:txBody>
            <a:bodyPr wrap="none">
              <a:spAutoFit/>
            </a:bodyPr>
            <a:lstStyle/>
            <a:p>
              <a:pPr algn="ctr"/>
              <a:r>
                <a:rPr lang="en-US" altLang="en-US" sz="2000">
                  <a:solidFill>
                    <a:srgbClr val="CC0099"/>
                  </a:solidFill>
                  <a:latin typeface="Arial Narrow" pitchFamily="34" charset="0"/>
                </a:rPr>
                <a:t>P(F|F) = 2/9</a:t>
              </a:r>
            </a:p>
          </p:txBody>
        </p:sp>
        <p:sp>
          <p:nvSpPr>
            <p:cNvPr id="37916" name="Text Box 21"/>
            <p:cNvSpPr txBox="1">
              <a:spLocks noChangeArrowheads="1"/>
            </p:cNvSpPr>
            <p:nvPr/>
          </p:nvSpPr>
          <p:spPr bwMode="auto">
            <a:xfrm rot="812797">
              <a:off x="2727" y="3136"/>
              <a:ext cx="911" cy="250"/>
            </a:xfrm>
            <a:prstGeom prst="rect">
              <a:avLst/>
            </a:prstGeom>
            <a:noFill/>
            <a:ln w="28575">
              <a:noFill/>
              <a:miter lim="800000"/>
              <a:headEnd/>
              <a:tailEnd/>
            </a:ln>
            <a:effectLst/>
          </p:spPr>
          <p:txBody>
            <a:bodyPr wrap="none">
              <a:spAutoFit/>
            </a:bodyPr>
            <a:lstStyle/>
            <a:p>
              <a:pPr algn="ctr"/>
              <a:r>
                <a:rPr lang="en-US" altLang="en-US" sz="2000">
                  <a:solidFill>
                    <a:srgbClr val="CC0099"/>
                  </a:solidFill>
                  <a:latin typeface="Arial Narrow" pitchFamily="34" charset="0"/>
                </a:rPr>
                <a:t>P( M|M) = 6/9</a:t>
              </a:r>
            </a:p>
          </p:txBody>
        </p:sp>
        <p:sp>
          <p:nvSpPr>
            <p:cNvPr id="37917" name="Text Box 22"/>
            <p:cNvSpPr txBox="1">
              <a:spLocks noChangeArrowheads="1"/>
            </p:cNvSpPr>
            <p:nvPr/>
          </p:nvSpPr>
          <p:spPr bwMode="auto">
            <a:xfrm rot="890510">
              <a:off x="2715" y="2176"/>
              <a:ext cx="882" cy="250"/>
            </a:xfrm>
            <a:prstGeom prst="rect">
              <a:avLst/>
            </a:prstGeom>
            <a:noFill/>
            <a:ln w="28575">
              <a:noFill/>
              <a:miter lim="800000"/>
              <a:headEnd/>
              <a:tailEnd/>
            </a:ln>
            <a:effectLst/>
          </p:spPr>
          <p:txBody>
            <a:bodyPr wrap="none">
              <a:spAutoFit/>
            </a:bodyPr>
            <a:lstStyle/>
            <a:p>
              <a:pPr algn="ctr"/>
              <a:r>
                <a:rPr lang="en-US" altLang="en-US" sz="2000">
                  <a:solidFill>
                    <a:srgbClr val="CC0099"/>
                  </a:solidFill>
                  <a:latin typeface="Arial Narrow" pitchFamily="34" charset="0"/>
                </a:rPr>
                <a:t>P( M|F) = 7/9</a:t>
              </a:r>
            </a:p>
          </p:txBody>
        </p:sp>
      </p:grpSp>
      <p:sp>
        <p:nvSpPr>
          <p:cNvPr id="37899" name="Line 23"/>
          <p:cNvSpPr>
            <a:spLocks noChangeShapeType="1"/>
          </p:cNvSpPr>
          <p:nvPr/>
        </p:nvSpPr>
        <p:spPr bwMode="auto">
          <a:xfrm>
            <a:off x="3276600" y="2438400"/>
            <a:ext cx="0" cy="33528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37900" name="Group 24"/>
          <p:cNvGrpSpPr>
            <a:grpSpLocks/>
          </p:cNvGrpSpPr>
          <p:nvPr/>
        </p:nvGrpSpPr>
        <p:grpSpPr bwMode="auto">
          <a:xfrm>
            <a:off x="6096000" y="2286000"/>
            <a:ext cx="2122488" cy="3657600"/>
            <a:chOff x="3888" y="1859"/>
            <a:chExt cx="1337" cy="2304"/>
          </a:xfrm>
        </p:grpSpPr>
        <p:sp>
          <p:nvSpPr>
            <p:cNvPr id="37905" name="Text Box 25"/>
            <p:cNvSpPr txBox="1">
              <a:spLocks noChangeArrowheads="1"/>
            </p:cNvSpPr>
            <p:nvPr/>
          </p:nvSpPr>
          <p:spPr bwMode="auto">
            <a:xfrm>
              <a:off x="3984" y="2157"/>
              <a:ext cx="1148" cy="256"/>
            </a:xfrm>
            <a:prstGeom prst="rect">
              <a:avLst/>
            </a:prstGeom>
            <a:noFill/>
            <a:ln w="9525">
              <a:solidFill>
                <a:srgbClr val="CC0099"/>
              </a:solidFill>
              <a:miter lim="800000"/>
              <a:headEnd/>
              <a:tailEnd/>
            </a:ln>
            <a:effectLst/>
          </p:spPr>
          <p:txBody>
            <a:bodyPr wrap="none">
              <a:spAutoFit/>
            </a:bodyPr>
            <a:lstStyle/>
            <a:p>
              <a:r>
                <a:rPr lang="en-US" altLang="en-US" sz="2000">
                  <a:latin typeface="Arial Narrow" pitchFamily="34" charset="0"/>
                </a:rPr>
                <a:t>P(FF)=(3/10)(2/9)</a:t>
              </a:r>
            </a:p>
          </p:txBody>
        </p:sp>
        <p:sp>
          <p:nvSpPr>
            <p:cNvPr id="37906" name="Text Box 26"/>
            <p:cNvSpPr txBox="1">
              <a:spLocks noChangeArrowheads="1"/>
            </p:cNvSpPr>
            <p:nvPr/>
          </p:nvSpPr>
          <p:spPr bwMode="auto">
            <a:xfrm>
              <a:off x="3984" y="2935"/>
              <a:ext cx="1177" cy="256"/>
            </a:xfrm>
            <a:prstGeom prst="rect">
              <a:avLst/>
            </a:prstGeom>
            <a:noFill/>
            <a:ln w="9525">
              <a:solidFill>
                <a:srgbClr val="CC0099"/>
              </a:solidFill>
              <a:miter lim="800000"/>
              <a:headEnd/>
              <a:tailEnd/>
            </a:ln>
            <a:effectLst/>
          </p:spPr>
          <p:txBody>
            <a:bodyPr wrap="none">
              <a:spAutoFit/>
            </a:bodyPr>
            <a:lstStyle/>
            <a:p>
              <a:r>
                <a:rPr lang="en-US" altLang="en-US" sz="2000">
                  <a:latin typeface="Arial Narrow" pitchFamily="34" charset="0"/>
                </a:rPr>
                <a:t>P(FM)=(3/10)(7/9)</a:t>
              </a:r>
            </a:p>
          </p:txBody>
        </p:sp>
        <p:sp>
          <p:nvSpPr>
            <p:cNvPr id="37907" name="Text Box 27"/>
            <p:cNvSpPr txBox="1">
              <a:spLocks noChangeArrowheads="1"/>
            </p:cNvSpPr>
            <p:nvPr/>
          </p:nvSpPr>
          <p:spPr bwMode="auto">
            <a:xfrm>
              <a:off x="3984" y="3181"/>
              <a:ext cx="1177" cy="256"/>
            </a:xfrm>
            <a:prstGeom prst="rect">
              <a:avLst/>
            </a:prstGeom>
            <a:noFill/>
            <a:ln w="9525">
              <a:solidFill>
                <a:srgbClr val="CC0099"/>
              </a:solidFill>
              <a:miter lim="800000"/>
              <a:headEnd/>
              <a:tailEnd/>
            </a:ln>
            <a:effectLst/>
          </p:spPr>
          <p:txBody>
            <a:bodyPr wrap="none">
              <a:spAutoFit/>
            </a:bodyPr>
            <a:lstStyle/>
            <a:p>
              <a:r>
                <a:rPr lang="en-US" altLang="en-US" sz="2000">
                  <a:latin typeface="Arial Narrow" pitchFamily="34" charset="0"/>
                </a:rPr>
                <a:t>P(MF)=(7/10)(3/9)</a:t>
              </a:r>
            </a:p>
          </p:txBody>
        </p:sp>
        <p:sp>
          <p:nvSpPr>
            <p:cNvPr id="37908" name="Text Box 28"/>
            <p:cNvSpPr txBox="1">
              <a:spLocks noChangeArrowheads="1"/>
            </p:cNvSpPr>
            <p:nvPr/>
          </p:nvSpPr>
          <p:spPr bwMode="auto">
            <a:xfrm>
              <a:off x="3984" y="3907"/>
              <a:ext cx="1206" cy="256"/>
            </a:xfrm>
            <a:prstGeom prst="rect">
              <a:avLst/>
            </a:prstGeom>
            <a:noFill/>
            <a:ln w="9525">
              <a:solidFill>
                <a:srgbClr val="CC0099"/>
              </a:solidFill>
              <a:miter lim="800000"/>
              <a:headEnd/>
              <a:tailEnd/>
            </a:ln>
            <a:effectLst/>
          </p:spPr>
          <p:txBody>
            <a:bodyPr wrap="none">
              <a:spAutoFit/>
            </a:bodyPr>
            <a:lstStyle/>
            <a:p>
              <a:r>
                <a:rPr lang="en-US" altLang="en-US" sz="2000">
                  <a:latin typeface="Arial Narrow" pitchFamily="34" charset="0"/>
                </a:rPr>
                <a:t>P(MM)=(7/10)(6/9)</a:t>
              </a:r>
            </a:p>
          </p:txBody>
        </p:sp>
        <p:sp>
          <p:nvSpPr>
            <p:cNvPr id="37909" name="Text Box 29"/>
            <p:cNvSpPr txBox="1">
              <a:spLocks noChangeArrowheads="1"/>
            </p:cNvSpPr>
            <p:nvPr/>
          </p:nvSpPr>
          <p:spPr bwMode="auto">
            <a:xfrm>
              <a:off x="3888" y="1859"/>
              <a:ext cx="1337" cy="288"/>
            </a:xfrm>
            <a:prstGeom prst="rect">
              <a:avLst/>
            </a:prstGeom>
            <a:noFill/>
            <a:ln w="28575">
              <a:noFill/>
              <a:miter lim="800000"/>
              <a:headEnd/>
              <a:tailEnd/>
            </a:ln>
            <a:effectLst/>
          </p:spPr>
          <p:txBody>
            <a:bodyPr wrap="none">
              <a:spAutoFit/>
            </a:bodyPr>
            <a:lstStyle/>
            <a:p>
              <a:pPr algn="ctr"/>
              <a:r>
                <a:rPr lang="en-US" altLang="en-US">
                  <a:latin typeface="Arial Narrow" pitchFamily="34" charset="0"/>
                </a:rPr>
                <a:t>Joint probabilities</a:t>
              </a:r>
            </a:p>
          </p:txBody>
        </p:sp>
      </p:grpSp>
      <p:sp>
        <p:nvSpPr>
          <p:cNvPr id="37901" name="Line 30"/>
          <p:cNvSpPr>
            <a:spLocks noChangeShapeType="1"/>
          </p:cNvSpPr>
          <p:nvPr/>
        </p:nvSpPr>
        <p:spPr bwMode="auto">
          <a:xfrm>
            <a:off x="5410200" y="2971800"/>
            <a:ext cx="838200" cy="0"/>
          </a:xfrm>
          <a:prstGeom prst="line">
            <a:avLst/>
          </a:prstGeom>
          <a:noFill/>
          <a:ln w="9525">
            <a:solidFill>
              <a:srgbClr val="CC0099"/>
            </a:solidFill>
            <a:round/>
            <a:headEnd/>
            <a:tailEnd/>
          </a:ln>
          <a:effectLst/>
        </p:spPr>
        <p:txBody>
          <a:bodyPr wrap="none" anchor="ctr"/>
          <a:lstStyle/>
          <a:p>
            <a:endParaRPr lang="en-US"/>
          </a:p>
        </p:txBody>
      </p:sp>
      <p:sp>
        <p:nvSpPr>
          <p:cNvPr id="37902" name="Line 31"/>
          <p:cNvSpPr>
            <a:spLocks noChangeShapeType="1"/>
          </p:cNvSpPr>
          <p:nvPr/>
        </p:nvSpPr>
        <p:spPr bwMode="auto">
          <a:xfrm>
            <a:off x="5410200" y="4165600"/>
            <a:ext cx="838200" cy="0"/>
          </a:xfrm>
          <a:prstGeom prst="line">
            <a:avLst/>
          </a:prstGeom>
          <a:noFill/>
          <a:ln w="9525">
            <a:solidFill>
              <a:srgbClr val="CC0099"/>
            </a:solidFill>
            <a:round/>
            <a:headEnd/>
            <a:tailEnd/>
          </a:ln>
          <a:effectLst/>
        </p:spPr>
        <p:txBody>
          <a:bodyPr wrap="none" anchor="ctr"/>
          <a:lstStyle/>
          <a:p>
            <a:endParaRPr lang="en-US"/>
          </a:p>
        </p:txBody>
      </p:sp>
      <p:sp>
        <p:nvSpPr>
          <p:cNvPr id="37903" name="Line 32"/>
          <p:cNvSpPr>
            <a:spLocks noChangeShapeType="1"/>
          </p:cNvSpPr>
          <p:nvPr/>
        </p:nvSpPr>
        <p:spPr bwMode="auto">
          <a:xfrm>
            <a:off x="5410200" y="4470400"/>
            <a:ext cx="838200" cy="0"/>
          </a:xfrm>
          <a:prstGeom prst="line">
            <a:avLst/>
          </a:prstGeom>
          <a:noFill/>
          <a:ln w="9525">
            <a:solidFill>
              <a:srgbClr val="CC0099"/>
            </a:solidFill>
            <a:round/>
            <a:headEnd/>
            <a:tailEnd/>
          </a:ln>
          <a:effectLst/>
        </p:spPr>
        <p:txBody>
          <a:bodyPr wrap="none" anchor="ctr"/>
          <a:lstStyle/>
          <a:p>
            <a:endParaRPr lang="en-US"/>
          </a:p>
        </p:txBody>
      </p:sp>
      <p:sp>
        <p:nvSpPr>
          <p:cNvPr id="37904" name="Line 33"/>
          <p:cNvSpPr>
            <a:spLocks noChangeShapeType="1"/>
          </p:cNvSpPr>
          <p:nvPr/>
        </p:nvSpPr>
        <p:spPr bwMode="auto">
          <a:xfrm>
            <a:off x="5410200" y="5702300"/>
            <a:ext cx="838200" cy="0"/>
          </a:xfrm>
          <a:prstGeom prst="line">
            <a:avLst/>
          </a:prstGeom>
          <a:noFill/>
          <a:ln w="9525">
            <a:solidFill>
              <a:srgbClr val="CC0099"/>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0400D9C0-745B-48E0-B81E-1CE6D59F56F7}" type="slidenum">
              <a:rPr lang="en-US" altLang="en-US"/>
              <a:pPr/>
              <a:t>34</a:t>
            </a:fld>
            <a:endParaRPr lang="en-US" altLang="en-US"/>
          </a:p>
        </p:txBody>
      </p:sp>
      <p:sp>
        <p:nvSpPr>
          <p:cNvPr id="38915" name="Rectangle 2"/>
          <p:cNvSpPr>
            <a:spLocks noGrp="1" noChangeArrowheads="1"/>
          </p:cNvSpPr>
          <p:nvPr>
            <p:ph type="title"/>
          </p:nvPr>
        </p:nvSpPr>
        <p:spPr/>
        <p:txBody>
          <a:bodyPr/>
          <a:lstStyle/>
          <a:p>
            <a:pPr eaLnBrk="1" hangingPunct="1"/>
            <a:r>
              <a:rPr lang="en-US" altLang="en-US" smtClean="0"/>
              <a:t>Probability Trees…</a:t>
            </a:r>
          </a:p>
        </p:txBody>
      </p:sp>
      <p:sp>
        <p:nvSpPr>
          <p:cNvPr id="38916" name="Rectangle 3"/>
          <p:cNvSpPr>
            <a:spLocks noGrp="1" noChangeArrowheads="1"/>
          </p:cNvSpPr>
          <p:nvPr>
            <p:ph type="body" idx="1"/>
          </p:nvPr>
        </p:nvSpPr>
        <p:spPr/>
        <p:txBody>
          <a:bodyPr/>
          <a:lstStyle/>
          <a:p>
            <a:pPr eaLnBrk="1" hangingPunct="1"/>
            <a:r>
              <a:rPr lang="en-US" altLang="en-US" smtClean="0"/>
              <a:t>Note: there is no requirement that the branches splits be binary, nor that the tree only goes two levels deep, or that there be the same number of splits at each sub node…</a:t>
            </a:r>
          </a:p>
        </p:txBody>
      </p:sp>
      <p:sp>
        <p:nvSpPr>
          <p:cNvPr id="38917" name="Line 4"/>
          <p:cNvSpPr>
            <a:spLocks noChangeShapeType="1"/>
          </p:cNvSpPr>
          <p:nvPr/>
        </p:nvSpPr>
        <p:spPr bwMode="auto">
          <a:xfrm flipV="1">
            <a:off x="609600" y="3352800"/>
            <a:ext cx="2209800" cy="762000"/>
          </a:xfrm>
          <a:prstGeom prst="line">
            <a:avLst/>
          </a:prstGeom>
          <a:noFill/>
          <a:ln w="9525">
            <a:solidFill>
              <a:schemeClr val="tx1"/>
            </a:solidFill>
            <a:round/>
            <a:headEnd/>
            <a:tailEnd type="oval" w="med" len="med"/>
          </a:ln>
          <a:effectLst/>
        </p:spPr>
        <p:txBody>
          <a:bodyPr wrap="none" anchor="ctr"/>
          <a:lstStyle/>
          <a:p>
            <a:endParaRPr lang="en-US"/>
          </a:p>
        </p:txBody>
      </p:sp>
      <p:sp>
        <p:nvSpPr>
          <p:cNvPr id="38918" name="Line 5"/>
          <p:cNvSpPr>
            <a:spLocks noChangeShapeType="1"/>
          </p:cNvSpPr>
          <p:nvPr/>
        </p:nvSpPr>
        <p:spPr bwMode="auto">
          <a:xfrm>
            <a:off x="609600" y="4114800"/>
            <a:ext cx="2209800" cy="1219200"/>
          </a:xfrm>
          <a:prstGeom prst="line">
            <a:avLst/>
          </a:prstGeom>
          <a:noFill/>
          <a:ln w="9525">
            <a:solidFill>
              <a:schemeClr val="tx1"/>
            </a:solidFill>
            <a:round/>
            <a:headEnd/>
            <a:tailEnd type="oval" w="med" len="med"/>
          </a:ln>
          <a:effectLst/>
        </p:spPr>
        <p:txBody>
          <a:bodyPr wrap="none" anchor="ctr"/>
          <a:lstStyle/>
          <a:p>
            <a:endParaRPr lang="en-US"/>
          </a:p>
        </p:txBody>
      </p:sp>
      <p:sp>
        <p:nvSpPr>
          <p:cNvPr id="38919" name="Line 7"/>
          <p:cNvSpPr>
            <a:spLocks noChangeShapeType="1"/>
          </p:cNvSpPr>
          <p:nvPr/>
        </p:nvSpPr>
        <p:spPr bwMode="auto">
          <a:xfrm>
            <a:off x="2819400" y="2362200"/>
            <a:ext cx="0" cy="4495800"/>
          </a:xfrm>
          <a:prstGeom prst="line">
            <a:avLst/>
          </a:prstGeom>
          <a:noFill/>
          <a:ln w="12700">
            <a:solidFill>
              <a:srgbClr val="0000FF"/>
            </a:solidFill>
            <a:prstDash val="dash"/>
            <a:round/>
            <a:headEnd/>
            <a:tailEnd/>
          </a:ln>
          <a:effectLst/>
        </p:spPr>
        <p:txBody>
          <a:bodyPr wrap="none" anchor="ctr"/>
          <a:lstStyle/>
          <a:p>
            <a:endParaRPr lang="en-US"/>
          </a:p>
        </p:txBody>
      </p:sp>
      <p:sp>
        <p:nvSpPr>
          <p:cNvPr id="38920" name="Line 8"/>
          <p:cNvSpPr>
            <a:spLocks noChangeShapeType="1"/>
          </p:cNvSpPr>
          <p:nvPr/>
        </p:nvSpPr>
        <p:spPr bwMode="auto">
          <a:xfrm>
            <a:off x="5334000" y="2362200"/>
            <a:ext cx="0" cy="4495800"/>
          </a:xfrm>
          <a:prstGeom prst="line">
            <a:avLst/>
          </a:prstGeom>
          <a:noFill/>
          <a:ln w="12700">
            <a:solidFill>
              <a:srgbClr val="0000FF"/>
            </a:solidFill>
            <a:prstDash val="dash"/>
            <a:round/>
            <a:headEnd/>
            <a:tailEnd/>
          </a:ln>
          <a:effectLst/>
        </p:spPr>
        <p:txBody>
          <a:bodyPr wrap="none" anchor="ctr"/>
          <a:lstStyle/>
          <a:p>
            <a:endParaRPr lang="en-US"/>
          </a:p>
        </p:txBody>
      </p:sp>
      <p:sp>
        <p:nvSpPr>
          <p:cNvPr id="38921" name="Line 10"/>
          <p:cNvSpPr>
            <a:spLocks noChangeShapeType="1"/>
          </p:cNvSpPr>
          <p:nvPr/>
        </p:nvSpPr>
        <p:spPr bwMode="auto">
          <a:xfrm flipV="1">
            <a:off x="2819400" y="2527300"/>
            <a:ext cx="2514600" cy="838200"/>
          </a:xfrm>
          <a:prstGeom prst="line">
            <a:avLst/>
          </a:prstGeom>
          <a:noFill/>
          <a:ln w="9525">
            <a:solidFill>
              <a:schemeClr val="tx1"/>
            </a:solidFill>
            <a:round/>
            <a:headEnd/>
            <a:tailEnd type="oval" w="med" len="med"/>
          </a:ln>
          <a:effectLst/>
        </p:spPr>
        <p:txBody>
          <a:bodyPr wrap="none" anchor="ctr"/>
          <a:lstStyle/>
          <a:p>
            <a:endParaRPr lang="en-US"/>
          </a:p>
        </p:txBody>
      </p:sp>
      <p:sp>
        <p:nvSpPr>
          <p:cNvPr id="38922" name="Line 11"/>
          <p:cNvSpPr>
            <a:spLocks noChangeShapeType="1"/>
          </p:cNvSpPr>
          <p:nvPr/>
        </p:nvSpPr>
        <p:spPr bwMode="auto">
          <a:xfrm>
            <a:off x="2819400" y="3352800"/>
            <a:ext cx="2514600" cy="762000"/>
          </a:xfrm>
          <a:prstGeom prst="line">
            <a:avLst/>
          </a:prstGeom>
          <a:noFill/>
          <a:ln w="9525">
            <a:solidFill>
              <a:schemeClr val="tx1"/>
            </a:solidFill>
            <a:round/>
            <a:headEnd/>
            <a:tailEnd type="oval" w="med" len="med"/>
          </a:ln>
          <a:effectLst/>
        </p:spPr>
        <p:txBody>
          <a:bodyPr wrap="none" anchor="ctr"/>
          <a:lstStyle/>
          <a:p>
            <a:endParaRPr lang="en-US"/>
          </a:p>
        </p:txBody>
      </p:sp>
      <p:sp>
        <p:nvSpPr>
          <p:cNvPr id="38923" name="Line 12"/>
          <p:cNvSpPr>
            <a:spLocks noChangeShapeType="1"/>
          </p:cNvSpPr>
          <p:nvPr/>
        </p:nvSpPr>
        <p:spPr bwMode="auto">
          <a:xfrm flipV="1">
            <a:off x="2819400" y="33528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38924" name="Line 13"/>
          <p:cNvSpPr>
            <a:spLocks noChangeShapeType="1"/>
          </p:cNvSpPr>
          <p:nvPr/>
        </p:nvSpPr>
        <p:spPr bwMode="auto">
          <a:xfrm flipV="1">
            <a:off x="2819400" y="4508500"/>
            <a:ext cx="2514600" cy="838200"/>
          </a:xfrm>
          <a:prstGeom prst="line">
            <a:avLst/>
          </a:prstGeom>
          <a:noFill/>
          <a:ln w="9525">
            <a:solidFill>
              <a:schemeClr val="tx1"/>
            </a:solidFill>
            <a:round/>
            <a:headEnd/>
            <a:tailEnd type="oval" w="med" len="med"/>
          </a:ln>
          <a:effectLst/>
        </p:spPr>
        <p:txBody>
          <a:bodyPr wrap="none" anchor="ctr"/>
          <a:lstStyle/>
          <a:p>
            <a:endParaRPr lang="en-US"/>
          </a:p>
        </p:txBody>
      </p:sp>
      <p:sp>
        <p:nvSpPr>
          <p:cNvPr id="38925" name="Line 14"/>
          <p:cNvSpPr>
            <a:spLocks noChangeShapeType="1"/>
          </p:cNvSpPr>
          <p:nvPr/>
        </p:nvSpPr>
        <p:spPr bwMode="auto">
          <a:xfrm>
            <a:off x="2819400" y="5334000"/>
            <a:ext cx="2514600" cy="762000"/>
          </a:xfrm>
          <a:prstGeom prst="line">
            <a:avLst/>
          </a:prstGeom>
          <a:noFill/>
          <a:ln w="9525">
            <a:solidFill>
              <a:schemeClr val="tx1"/>
            </a:solidFill>
            <a:round/>
            <a:headEnd/>
            <a:tailEnd type="oval" w="med" len="med"/>
          </a:ln>
          <a:effectLst/>
        </p:spPr>
        <p:txBody>
          <a:bodyPr wrap="none" anchor="ctr"/>
          <a:lstStyle/>
          <a:p>
            <a:endParaRPr lang="en-US"/>
          </a:p>
        </p:txBody>
      </p:sp>
      <p:sp>
        <p:nvSpPr>
          <p:cNvPr id="38926" name="Line 15"/>
          <p:cNvSpPr>
            <a:spLocks noChangeShapeType="1"/>
          </p:cNvSpPr>
          <p:nvPr/>
        </p:nvSpPr>
        <p:spPr bwMode="auto">
          <a:xfrm flipV="1">
            <a:off x="2819400" y="53340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38927" name="Line 16"/>
          <p:cNvSpPr>
            <a:spLocks noChangeShapeType="1"/>
          </p:cNvSpPr>
          <p:nvPr/>
        </p:nvSpPr>
        <p:spPr bwMode="auto">
          <a:xfrm flipV="1">
            <a:off x="5334000" y="25146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38928" name="Line 18"/>
          <p:cNvSpPr>
            <a:spLocks noChangeShapeType="1"/>
          </p:cNvSpPr>
          <p:nvPr/>
        </p:nvSpPr>
        <p:spPr bwMode="auto">
          <a:xfrm>
            <a:off x="7848600" y="2286000"/>
            <a:ext cx="0" cy="4572000"/>
          </a:xfrm>
          <a:prstGeom prst="line">
            <a:avLst/>
          </a:prstGeom>
          <a:noFill/>
          <a:ln w="12700">
            <a:solidFill>
              <a:srgbClr val="0000FF"/>
            </a:solidFill>
            <a:prstDash val="dash"/>
            <a:round/>
            <a:headEnd/>
            <a:tailEnd/>
          </a:ln>
          <a:effectLst/>
        </p:spPr>
        <p:txBody>
          <a:bodyPr wrap="none" anchor="ctr"/>
          <a:lstStyle/>
          <a:p>
            <a:endParaRPr lang="en-US"/>
          </a:p>
        </p:txBody>
      </p:sp>
      <p:sp>
        <p:nvSpPr>
          <p:cNvPr id="38929" name="Line 19"/>
          <p:cNvSpPr>
            <a:spLocks noChangeShapeType="1"/>
          </p:cNvSpPr>
          <p:nvPr/>
        </p:nvSpPr>
        <p:spPr bwMode="auto">
          <a:xfrm flipV="1">
            <a:off x="5334000" y="3048000"/>
            <a:ext cx="2514600" cy="304800"/>
          </a:xfrm>
          <a:prstGeom prst="line">
            <a:avLst/>
          </a:prstGeom>
          <a:noFill/>
          <a:ln w="9525">
            <a:solidFill>
              <a:schemeClr val="tx1"/>
            </a:solidFill>
            <a:round/>
            <a:headEnd/>
            <a:tailEnd type="oval" w="med" len="med"/>
          </a:ln>
          <a:effectLst/>
        </p:spPr>
        <p:txBody>
          <a:bodyPr wrap="none" anchor="ctr"/>
          <a:lstStyle/>
          <a:p>
            <a:endParaRPr lang="en-US"/>
          </a:p>
        </p:txBody>
      </p:sp>
      <p:sp>
        <p:nvSpPr>
          <p:cNvPr id="38930" name="Line 20"/>
          <p:cNvSpPr>
            <a:spLocks noChangeShapeType="1"/>
          </p:cNvSpPr>
          <p:nvPr/>
        </p:nvSpPr>
        <p:spPr bwMode="auto">
          <a:xfrm flipV="1">
            <a:off x="5334000" y="33528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38931" name="Line 21"/>
          <p:cNvSpPr>
            <a:spLocks noChangeShapeType="1"/>
          </p:cNvSpPr>
          <p:nvPr/>
        </p:nvSpPr>
        <p:spPr bwMode="auto">
          <a:xfrm>
            <a:off x="5410200" y="3352800"/>
            <a:ext cx="2438400" cy="457200"/>
          </a:xfrm>
          <a:prstGeom prst="line">
            <a:avLst/>
          </a:prstGeom>
          <a:noFill/>
          <a:ln w="9525">
            <a:solidFill>
              <a:schemeClr val="tx1"/>
            </a:solidFill>
            <a:round/>
            <a:headEnd/>
            <a:tailEnd type="oval" w="med" len="med"/>
          </a:ln>
          <a:effectLst/>
        </p:spPr>
        <p:txBody>
          <a:bodyPr wrap="none" anchor="ctr"/>
          <a:lstStyle/>
          <a:p>
            <a:endParaRPr lang="en-US"/>
          </a:p>
        </p:txBody>
      </p:sp>
      <p:sp>
        <p:nvSpPr>
          <p:cNvPr id="38932" name="Line 22"/>
          <p:cNvSpPr>
            <a:spLocks noChangeShapeType="1"/>
          </p:cNvSpPr>
          <p:nvPr/>
        </p:nvSpPr>
        <p:spPr bwMode="auto">
          <a:xfrm flipV="1">
            <a:off x="5334000" y="41148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38933" name="Line 23"/>
          <p:cNvSpPr>
            <a:spLocks noChangeShapeType="1"/>
          </p:cNvSpPr>
          <p:nvPr/>
        </p:nvSpPr>
        <p:spPr bwMode="auto">
          <a:xfrm>
            <a:off x="5334000" y="4495800"/>
            <a:ext cx="2514600" cy="381000"/>
          </a:xfrm>
          <a:prstGeom prst="line">
            <a:avLst/>
          </a:prstGeom>
          <a:noFill/>
          <a:ln w="9525">
            <a:solidFill>
              <a:schemeClr val="tx1"/>
            </a:solidFill>
            <a:round/>
            <a:headEnd/>
            <a:tailEnd type="oval" w="med" len="med"/>
          </a:ln>
          <a:effectLst/>
        </p:spPr>
        <p:txBody>
          <a:bodyPr wrap="none" anchor="ctr"/>
          <a:lstStyle/>
          <a:p>
            <a:endParaRPr lang="en-US"/>
          </a:p>
        </p:txBody>
      </p:sp>
      <p:sp>
        <p:nvSpPr>
          <p:cNvPr id="38934" name="Line 24"/>
          <p:cNvSpPr>
            <a:spLocks noChangeShapeType="1"/>
          </p:cNvSpPr>
          <p:nvPr/>
        </p:nvSpPr>
        <p:spPr bwMode="auto">
          <a:xfrm flipV="1">
            <a:off x="5334000" y="44958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38935" name="Line 25"/>
          <p:cNvSpPr>
            <a:spLocks noChangeShapeType="1"/>
          </p:cNvSpPr>
          <p:nvPr/>
        </p:nvSpPr>
        <p:spPr bwMode="auto">
          <a:xfrm>
            <a:off x="5334000" y="5334000"/>
            <a:ext cx="2514600" cy="381000"/>
          </a:xfrm>
          <a:prstGeom prst="line">
            <a:avLst/>
          </a:prstGeom>
          <a:noFill/>
          <a:ln w="9525">
            <a:solidFill>
              <a:schemeClr val="tx1"/>
            </a:solidFill>
            <a:round/>
            <a:headEnd/>
            <a:tailEnd type="oval" w="med" len="med"/>
          </a:ln>
          <a:effectLst/>
        </p:spPr>
        <p:txBody>
          <a:bodyPr wrap="none" anchor="ctr"/>
          <a:lstStyle/>
          <a:p>
            <a:endParaRPr lang="en-US"/>
          </a:p>
        </p:txBody>
      </p:sp>
      <p:sp>
        <p:nvSpPr>
          <p:cNvPr id="38936" name="Line 26"/>
          <p:cNvSpPr>
            <a:spLocks noChangeShapeType="1"/>
          </p:cNvSpPr>
          <p:nvPr/>
        </p:nvSpPr>
        <p:spPr bwMode="auto">
          <a:xfrm flipV="1">
            <a:off x="5334000" y="53340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38937" name="Line 27"/>
          <p:cNvSpPr>
            <a:spLocks noChangeShapeType="1"/>
          </p:cNvSpPr>
          <p:nvPr/>
        </p:nvSpPr>
        <p:spPr bwMode="auto">
          <a:xfrm>
            <a:off x="5334000" y="6096000"/>
            <a:ext cx="2514600" cy="381000"/>
          </a:xfrm>
          <a:prstGeom prst="line">
            <a:avLst/>
          </a:prstGeom>
          <a:noFill/>
          <a:ln w="9525">
            <a:solidFill>
              <a:schemeClr val="tx1"/>
            </a:solidFill>
            <a:round/>
            <a:headEnd/>
            <a:tailEnd type="oval" w="med" len="med"/>
          </a:ln>
          <a:effectLst/>
        </p:spPr>
        <p:txBody>
          <a:bodyPr wrap="none" anchor="ctr"/>
          <a:lstStyle/>
          <a:p>
            <a:endParaRPr lang="en-US"/>
          </a:p>
        </p:txBody>
      </p:sp>
      <p:sp>
        <p:nvSpPr>
          <p:cNvPr id="38938" name="Line 28"/>
          <p:cNvSpPr>
            <a:spLocks noChangeShapeType="1"/>
          </p:cNvSpPr>
          <p:nvPr/>
        </p:nvSpPr>
        <p:spPr bwMode="auto">
          <a:xfrm flipV="1">
            <a:off x="5334000" y="6096000"/>
            <a:ext cx="2514600" cy="0"/>
          </a:xfrm>
          <a:prstGeom prst="line">
            <a:avLst/>
          </a:prstGeom>
          <a:noFill/>
          <a:ln w="9525">
            <a:solidFill>
              <a:schemeClr val="tx1"/>
            </a:solidFill>
            <a:round/>
            <a:headEnd/>
            <a:tailEnd type="oval"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91EA964F-E453-4F0D-8771-1B9E359362EC}" type="slidenum">
              <a:rPr lang="en-US" altLang="en-US"/>
              <a:pPr/>
              <a:t>35</a:t>
            </a:fld>
            <a:endParaRPr lang="en-US" altLang="en-US"/>
          </a:p>
        </p:txBody>
      </p:sp>
      <p:sp>
        <p:nvSpPr>
          <p:cNvPr id="39939" name="Rectangle 2"/>
          <p:cNvSpPr>
            <a:spLocks noGrp="1" noChangeArrowheads="1"/>
          </p:cNvSpPr>
          <p:nvPr>
            <p:ph type="title"/>
          </p:nvPr>
        </p:nvSpPr>
        <p:spPr/>
        <p:txBody>
          <a:bodyPr/>
          <a:lstStyle/>
          <a:p>
            <a:pPr eaLnBrk="1" hangingPunct="1"/>
            <a:r>
              <a:rPr lang="en-US" altLang="en-US" smtClean="0"/>
              <a:t>Example 6.8…</a:t>
            </a:r>
          </a:p>
        </p:txBody>
      </p:sp>
      <p:sp>
        <p:nvSpPr>
          <p:cNvPr id="39940" name="Rectangle 3"/>
          <p:cNvSpPr>
            <a:spLocks noGrp="1" noChangeArrowheads="1"/>
          </p:cNvSpPr>
          <p:nvPr>
            <p:ph type="body" idx="1"/>
          </p:nvPr>
        </p:nvSpPr>
        <p:spPr/>
        <p:txBody>
          <a:bodyPr/>
          <a:lstStyle/>
          <a:p>
            <a:pPr eaLnBrk="1" hangingPunct="1"/>
            <a:r>
              <a:rPr lang="en-US" altLang="en-US" sz="2400" smtClean="0"/>
              <a:t>Law school grads must pass a bar exam. Suppose </a:t>
            </a:r>
            <a:r>
              <a:rPr lang="en-US" altLang="en-US" sz="2400" smtClean="0">
                <a:solidFill>
                  <a:srgbClr val="FF0000"/>
                </a:solidFill>
              </a:rPr>
              <a:t>pass rate for first-time test takers is 72%.</a:t>
            </a:r>
            <a:r>
              <a:rPr lang="en-US" altLang="en-US" sz="2400" smtClean="0"/>
              <a:t> They can re-write if they fail and </a:t>
            </a:r>
            <a:r>
              <a:rPr lang="en-US" altLang="en-US" sz="2400" smtClean="0">
                <a:solidFill>
                  <a:srgbClr val="660099"/>
                </a:solidFill>
              </a:rPr>
              <a:t>88% pass their second attempt </a:t>
            </a:r>
            <a:r>
              <a:rPr lang="en-US" altLang="en-US" sz="2400" b="1" u="sng" smtClean="0">
                <a:solidFill>
                  <a:srgbClr val="660099"/>
                </a:solidFill>
              </a:rPr>
              <a:t>[P(pass take 2/fail take 1)]</a:t>
            </a:r>
            <a:r>
              <a:rPr lang="en-US" altLang="en-US" sz="2400" b="1" u="sng" smtClean="0"/>
              <a:t>.</a:t>
            </a:r>
            <a:r>
              <a:rPr lang="en-US" altLang="en-US" sz="2400" smtClean="0"/>
              <a:t> What is the probability that a randomly grad passes the bar? </a:t>
            </a:r>
            <a:r>
              <a:rPr lang="en-US" altLang="en-US" sz="2400" smtClean="0">
                <a:solidFill>
                  <a:srgbClr val="0000FF"/>
                </a:solidFill>
              </a:rPr>
              <a:t>[sample space?]</a:t>
            </a:r>
          </a:p>
        </p:txBody>
      </p:sp>
      <p:grpSp>
        <p:nvGrpSpPr>
          <p:cNvPr id="39941" name="Group 5"/>
          <p:cNvGrpSpPr>
            <a:grpSpLocks/>
          </p:cNvGrpSpPr>
          <p:nvPr/>
        </p:nvGrpSpPr>
        <p:grpSpPr bwMode="auto">
          <a:xfrm>
            <a:off x="6124575" y="2890838"/>
            <a:ext cx="1685925" cy="3473450"/>
            <a:chOff x="4050" y="1815"/>
            <a:chExt cx="1062" cy="2188"/>
          </a:xfrm>
        </p:grpSpPr>
        <p:sp>
          <p:nvSpPr>
            <p:cNvPr id="39954" name="Text Box 6"/>
            <p:cNvSpPr txBox="1">
              <a:spLocks noChangeArrowheads="1"/>
            </p:cNvSpPr>
            <p:nvPr/>
          </p:nvSpPr>
          <p:spPr bwMode="auto">
            <a:xfrm>
              <a:off x="4050" y="1815"/>
              <a:ext cx="836" cy="231"/>
            </a:xfrm>
            <a:prstGeom prst="rect">
              <a:avLst/>
            </a:prstGeom>
            <a:solidFill>
              <a:schemeClr val="bg1"/>
            </a:solidFill>
            <a:ln w="9525">
              <a:noFill/>
              <a:miter lim="800000"/>
              <a:headEnd/>
              <a:tailEnd/>
            </a:ln>
            <a:effectLst/>
          </p:spPr>
          <p:txBody>
            <a:bodyPr wrap="none">
              <a:spAutoFit/>
            </a:bodyPr>
            <a:lstStyle/>
            <a:p>
              <a:r>
                <a:rPr lang="en-US" altLang="en-US" sz="1800">
                  <a:latin typeface="Arial Narrow" pitchFamily="34" charset="0"/>
                </a:rPr>
                <a:t>P(Pass) = .72</a:t>
              </a:r>
            </a:p>
          </p:txBody>
        </p:sp>
        <p:sp>
          <p:nvSpPr>
            <p:cNvPr id="39955" name="Text Box 7"/>
            <p:cNvSpPr txBox="1">
              <a:spLocks noChangeArrowheads="1"/>
            </p:cNvSpPr>
            <p:nvPr/>
          </p:nvSpPr>
          <p:spPr bwMode="auto">
            <a:xfrm>
              <a:off x="4053" y="2831"/>
              <a:ext cx="1059" cy="404"/>
            </a:xfrm>
            <a:prstGeom prst="rect">
              <a:avLst/>
            </a:prstGeom>
            <a:solidFill>
              <a:schemeClr val="bg1"/>
            </a:solidFill>
            <a:ln w="9525">
              <a:noFill/>
              <a:miter lim="800000"/>
              <a:headEnd/>
              <a:tailEnd/>
            </a:ln>
            <a:effectLst/>
          </p:spPr>
          <p:txBody>
            <a:bodyPr wrap="none">
              <a:spAutoFit/>
            </a:bodyPr>
            <a:lstStyle/>
            <a:p>
              <a:r>
                <a:rPr lang="en-US" altLang="en-US" sz="1800">
                  <a:latin typeface="Arial Narrow" pitchFamily="34" charset="0"/>
                </a:rPr>
                <a:t>P(Fail and Pass)=</a:t>
              </a:r>
            </a:p>
            <a:p>
              <a:r>
                <a:rPr lang="en-US" altLang="en-US" sz="1800">
                  <a:latin typeface="Arial Narrow" pitchFamily="34" charset="0"/>
                </a:rPr>
                <a:t>(.28)(.88)=.2464</a:t>
              </a:r>
            </a:p>
          </p:txBody>
        </p:sp>
        <p:sp>
          <p:nvSpPr>
            <p:cNvPr id="39956" name="Text Box 8"/>
            <p:cNvSpPr txBox="1">
              <a:spLocks noChangeArrowheads="1"/>
            </p:cNvSpPr>
            <p:nvPr/>
          </p:nvSpPr>
          <p:spPr bwMode="auto">
            <a:xfrm>
              <a:off x="4060" y="3599"/>
              <a:ext cx="1052" cy="404"/>
            </a:xfrm>
            <a:prstGeom prst="rect">
              <a:avLst/>
            </a:prstGeom>
            <a:solidFill>
              <a:schemeClr val="bg1"/>
            </a:solidFill>
            <a:ln w="9525">
              <a:noFill/>
              <a:miter lim="800000"/>
              <a:headEnd/>
              <a:tailEnd/>
            </a:ln>
            <a:effectLst/>
          </p:spPr>
          <p:txBody>
            <a:bodyPr wrap="none">
              <a:spAutoFit/>
            </a:bodyPr>
            <a:lstStyle/>
            <a:p>
              <a:r>
                <a:rPr lang="en-US" altLang="en-US" sz="1800">
                  <a:latin typeface="Arial Narrow" pitchFamily="34" charset="0"/>
                </a:rPr>
                <a:t>P(Fail and Fail) = </a:t>
              </a:r>
            </a:p>
            <a:p>
              <a:r>
                <a:rPr lang="en-US" altLang="en-US" sz="1800">
                  <a:latin typeface="Arial Narrow" pitchFamily="34" charset="0"/>
                </a:rPr>
                <a:t>(.28)(.12) = .0336</a:t>
              </a:r>
            </a:p>
          </p:txBody>
        </p:sp>
      </p:grpSp>
      <p:sp>
        <p:nvSpPr>
          <p:cNvPr id="39942" name="Line 10"/>
          <p:cNvSpPr>
            <a:spLocks noChangeShapeType="1"/>
          </p:cNvSpPr>
          <p:nvPr/>
        </p:nvSpPr>
        <p:spPr bwMode="auto">
          <a:xfrm flipH="1" flipV="1">
            <a:off x="1676400" y="4648200"/>
            <a:ext cx="2133600" cy="762000"/>
          </a:xfrm>
          <a:prstGeom prst="line">
            <a:avLst/>
          </a:prstGeom>
          <a:noFill/>
          <a:ln w="12700">
            <a:solidFill>
              <a:schemeClr val="accent2"/>
            </a:solidFill>
            <a:round/>
            <a:headEnd type="oval" w="med" len="med"/>
            <a:tailEnd type="oval" w="med" len="med"/>
          </a:ln>
          <a:effectLst/>
        </p:spPr>
        <p:txBody>
          <a:bodyPr wrap="none" anchor="ctr"/>
          <a:lstStyle/>
          <a:p>
            <a:endParaRPr lang="en-US"/>
          </a:p>
        </p:txBody>
      </p:sp>
      <p:sp>
        <p:nvSpPr>
          <p:cNvPr id="39943" name="Line 11"/>
          <p:cNvSpPr>
            <a:spLocks noChangeShapeType="1"/>
          </p:cNvSpPr>
          <p:nvPr/>
        </p:nvSpPr>
        <p:spPr bwMode="auto">
          <a:xfrm flipV="1">
            <a:off x="1676400" y="3079750"/>
            <a:ext cx="4289425" cy="1568450"/>
          </a:xfrm>
          <a:prstGeom prst="line">
            <a:avLst/>
          </a:prstGeom>
          <a:noFill/>
          <a:ln w="12700">
            <a:solidFill>
              <a:schemeClr val="accent2"/>
            </a:solidFill>
            <a:round/>
            <a:headEnd type="oval" w="med" len="med"/>
            <a:tailEnd type="oval" w="med" len="med"/>
          </a:ln>
          <a:effectLst/>
        </p:spPr>
        <p:txBody>
          <a:bodyPr wrap="none" anchor="ctr"/>
          <a:lstStyle/>
          <a:p>
            <a:endParaRPr lang="en-US"/>
          </a:p>
        </p:txBody>
      </p:sp>
      <p:sp>
        <p:nvSpPr>
          <p:cNvPr id="39944" name="Text Box 12"/>
          <p:cNvSpPr txBox="1">
            <a:spLocks noChangeArrowheads="1"/>
          </p:cNvSpPr>
          <p:nvPr/>
        </p:nvSpPr>
        <p:spPr bwMode="auto">
          <a:xfrm>
            <a:off x="1752600" y="3124200"/>
            <a:ext cx="2057400" cy="457200"/>
          </a:xfrm>
          <a:prstGeom prst="rect">
            <a:avLst/>
          </a:prstGeom>
          <a:noFill/>
          <a:ln w="9525">
            <a:noFill/>
            <a:miter lim="800000"/>
            <a:headEnd/>
            <a:tailEnd/>
          </a:ln>
          <a:effectLst/>
        </p:spPr>
        <p:txBody>
          <a:bodyPr>
            <a:spAutoFit/>
          </a:bodyPr>
          <a:lstStyle/>
          <a:p>
            <a:pPr algn="r"/>
            <a:r>
              <a:rPr lang="en-US" altLang="en-US">
                <a:solidFill>
                  <a:schemeClr val="accent2"/>
                </a:solidFill>
                <a:latin typeface="Arial Narrow" pitchFamily="34" charset="0"/>
              </a:rPr>
              <a:t>First exam</a:t>
            </a:r>
          </a:p>
        </p:txBody>
      </p:sp>
      <p:sp>
        <p:nvSpPr>
          <p:cNvPr id="39945" name="Text Box 13"/>
          <p:cNvSpPr txBox="1">
            <a:spLocks noChangeArrowheads="1"/>
          </p:cNvSpPr>
          <p:nvPr/>
        </p:nvSpPr>
        <p:spPr bwMode="auto">
          <a:xfrm rot="-1230070">
            <a:off x="1981200" y="3881438"/>
            <a:ext cx="1454150" cy="396875"/>
          </a:xfrm>
          <a:prstGeom prst="rect">
            <a:avLst/>
          </a:prstGeom>
          <a:noFill/>
          <a:ln w="28575">
            <a:noFill/>
            <a:miter lim="800000"/>
            <a:headEnd/>
            <a:tailEnd/>
          </a:ln>
          <a:effectLst/>
        </p:spPr>
        <p:txBody>
          <a:bodyPr wrap="none">
            <a:spAutoFit/>
          </a:bodyPr>
          <a:lstStyle/>
          <a:p>
            <a:pPr algn="ctr"/>
            <a:r>
              <a:rPr lang="en-US" altLang="en-US" sz="2000">
                <a:solidFill>
                  <a:schemeClr val="accent2"/>
                </a:solidFill>
                <a:latin typeface="Arial Narrow" pitchFamily="34" charset="0"/>
              </a:rPr>
              <a:t>P(Pass) = .72</a:t>
            </a:r>
          </a:p>
        </p:txBody>
      </p:sp>
      <p:sp>
        <p:nvSpPr>
          <p:cNvPr id="39946" name="Text Box 14"/>
          <p:cNvSpPr txBox="1">
            <a:spLocks noChangeArrowheads="1"/>
          </p:cNvSpPr>
          <p:nvPr/>
        </p:nvSpPr>
        <p:spPr bwMode="auto">
          <a:xfrm rot="1120254">
            <a:off x="2076450" y="5008563"/>
            <a:ext cx="1381125" cy="396875"/>
          </a:xfrm>
          <a:prstGeom prst="rect">
            <a:avLst/>
          </a:prstGeom>
          <a:noFill/>
          <a:ln w="28575">
            <a:noFill/>
            <a:miter lim="800000"/>
            <a:headEnd/>
            <a:tailEnd/>
          </a:ln>
          <a:effectLst/>
        </p:spPr>
        <p:txBody>
          <a:bodyPr wrap="none">
            <a:spAutoFit/>
          </a:bodyPr>
          <a:lstStyle/>
          <a:p>
            <a:pPr algn="ctr"/>
            <a:r>
              <a:rPr lang="en-US" altLang="en-US" sz="2000">
                <a:solidFill>
                  <a:schemeClr val="accent2"/>
                </a:solidFill>
                <a:latin typeface="Arial Narrow" pitchFamily="34" charset="0"/>
              </a:rPr>
              <a:t>P( Fail) = .28</a:t>
            </a:r>
          </a:p>
        </p:txBody>
      </p:sp>
      <p:grpSp>
        <p:nvGrpSpPr>
          <p:cNvPr id="39947" name="Group 16"/>
          <p:cNvGrpSpPr>
            <a:grpSpLocks/>
          </p:cNvGrpSpPr>
          <p:nvPr/>
        </p:nvGrpSpPr>
        <p:grpSpPr bwMode="auto">
          <a:xfrm rot="141756">
            <a:off x="3810000" y="4845050"/>
            <a:ext cx="2133600" cy="1219200"/>
            <a:chOff x="816" y="2400"/>
            <a:chExt cx="1344" cy="768"/>
          </a:xfrm>
        </p:grpSpPr>
        <p:sp>
          <p:nvSpPr>
            <p:cNvPr id="39952" name="Line 17"/>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sp>
          <p:nvSpPr>
            <p:cNvPr id="39953" name="Line 18"/>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grpSp>
      <p:sp>
        <p:nvSpPr>
          <p:cNvPr id="39948" name="Text Box 19"/>
          <p:cNvSpPr txBox="1">
            <a:spLocks noChangeArrowheads="1"/>
          </p:cNvSpPr>
          <p:nvPr/>
        </p:nvSpPr>
        <p:spPr bwMode="auto">
          <a:xfrm>
            <a:off x="3810000" y="4038600"/>
            <a:ext cx="2209800" cy="457200"/>
          </a:xfrm>
          <a:prstGeom prst="rect">
            <a:avLst/>
          </a:prstGeom>
          <a:noFill/>
          <a:ln w="9525">
            <a:noFill/>
            <a:miter lim="800000"/>
            <a:headEnd/>
            <a:tailEnd/>
          </a:ln>
          <a:effectLst/>
        </p:spPr>
        <p:txBody>
          <a:bodyPr>
            <a:spAutoFit/>
          </a:bodyPr>
          <a:lstStyle/>
          <a:p>
            <a:r>
              <a:rPr lang="en-US" altLang="en-US">
                <a:solidFill>
                  <a:srgbClr val="CC0099"/>
                </a:solidFill>
                <a:latin typeface="Arial Narrow" pitchFamily="34" charset="0"/>
              </a:rPr>
              <a:t>Second exam</a:t>
            </a:r>
          </a:p>
        </p:txBody>
      </p:sp>
      <p:sp>
        <p:nvSpPr>
          <p:cNvPr id="39949" name="Text Box 20"/>
          <p:cNvSpPr txBox="1">
            <a:spLocks noChangeArrowheads="1"/>
          </p:cNvSpPr>
          <p:nvPr/>
        </p:nvSpPr>
        <p:spPr bwMode="auto">
          <a:xfrm rot="-835421">
            <a:off x="3862388" y="4824413"/>
            <a:ext cx="1843087" cy="396875"/>
          </a:xfrm>
          <a:prstGeom prst="rect">
            <a:avLst/>
          </a:prstGeom>
          <a:noFill/>
          <a:ln w="28575">
            <a:noFill/>
            <a:miter lim="800000"/>
            <a:headEnd/>
            <a:tailEnd/>
          </a:ln>
          <a:effectLst/>
        </p:spPr>
        <p:txBody>
          <a:bodyPr wrap="none">
            <a:spAutoFit/>
          </a:bodyPr>
          <a:lstStyle/>
          <a:p>
            <a:pPr algn="ctr"/>
            <a:r>
              <a:rPr lang="en-US" altLang="en-US" sz="2000">
                <a:solidFill>
                  <a:srgbClr val="CC0099"/>
                </a:solidFill>
                <a:latin typeface="Arial Narrow" pitchFamily="34" charset="0"/>
              </a:rPr>
              <a:t>P(Pass|Fail) = .88</a:t>
            </a:r>
          </a:p>
        </p:txBody>
      </p:sp>
      <p:sp>
        <p:nvSpPr>
          <p:cNvPr id="39950" name="Text Box 21"/>
          <p:cNvSpPr txBox="1">
            <a:spLocks noChangeArrowheads="1"/>
          </p:cNvSpPr>
          <p:nvPr/>
        </p:nvSpPr>
        <p:spPr bwMode="auto">
          <a:xfrm rot="998147">
            <a:off x="3903663" y="5710238"/>
            <a:ext cx="1770062" cy="396875"/>
          </a:xfrm>
          <a:prstGeom prst="rect">
            <a:avLst/>
          </a:prstGeom>
          <a:noFill/>
          <a:ln w="28575">
            <a:noFill/>
            <a:miter lim="800000"/>
            <a:headEnd/>
            <a:tailEnd/>
          </a:ln>
          <a:effectLst/>
        </p:spPr>
        <p:txBody>
          <a:bodyPr wrap="none">
            <a:spAutoFit/>
          </a:bodyPr>
          <a:lstStyle/>
          <a:p>
            <a:pPr algn="ctr"/>
            <a:r>
              <a:rPr lang="en-US" altLang="en-US" sz="2000">
                <a:solidFill>
                  <a:srgbClr val="CC0099"/>
                </a:solidFill>
                <a:latin typeface="Arial Narrow" pitchFamily="34" charset="0"/>
              </a:rPr>
              <a:t>P( Fail|Fail) = .12</a:t>
            </a:r>
          </a:p>
        </p:txBody>
      </p:sp>
      <p:sp>
        <p:nvSpPr>
          <p:cNvPr id="39951" name="Line 22"/>
          <p:cNvSpPr>
            <a:spLocks noChangeShapeType="1"/>
          </p:cNvSpPr>
          <p:nvPr/>
        </p:nvSpPr>
        <p:spPr bwMode="auto">
          <a:xfrm>
            <a:off x="3810000" y="2819400"/>
            <a:ext cx="0" cy="3733800"/>
          </a:xfrm>
          <a:prstGeom prst="line">
            <a:avLst/>
          </a:prstGeom>
          <a:noFill/>
          <a:ln w="12700">
            <a:solidFill>
              <a:srgbClr val="0000FF"/>
            </a:solidFill>
            <a:prstDash val="dash"/>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EFC1E89C-FF91-44C2-BB50-C2E33844CFEA}" type="slidenum">
              <a:rPr lang="en-US" altLang="en-US"/>
              <a:pPr/>
              <a:t>36</a:t>
            </a:fld>
            <a:endParaRPr lang="en-US" altLang="en-US"/>
          </a:p>
        </p:txBody>
      </p:sp>
      <p:sp>
        <p:nvSpPr>
          <p:cNvPr id="40963" name="Rectangle 2"/>
          <p:cNvSpPr>
            <a:spLocks noGrp="1" noChangeArrowheads="1"/>
          </p:cNvSpPr>
          <p:nvPr>
            <p:ph type="title"/>
          </p:nvPr>
        </p:nvSpPr>
        <p:spPr/>
        <p:txBody>
          <a:bodyPr/>
          <a:lstStyle/>
          <a:p>
            <a:pPr eaLnBrk="1" hangingPunct="1"/>
            <a:r>
              <a:rPr lang="en-US" altLang="en-US" smtClean="0"/>
              <a:t>Bayes’ Law…</a:t>
            </a:r>
          </a:p>
        </p:txBody>
      </p:sp>
      <p:sp>
        <p:nvSpPr>
          <p:cNvPr id="40964" name="Rectangle 3"/>
          <p:cNvSpPr>
            <a:spLocks noGrp="1" noChangeArrowheads="1"/>
          </p:cNvSpPr>
          <p:nvPr>
            <p:ph type="body" idx="1"/>
          </p:nvPr>
        </p:nvSpPr>
        <p:spPr/>
        <p:txBody>
          <a:bodyPr/>
          <a:lstStyle/>
          <a:p>
            <a:pPr eaLnBrk="1" hangingPunct="1"/>
            <a:r>
              <a:rPr lang="en-US" altLang="en-US" smtClean="0"/>
              <a:t>Bayes’ Law is named for Thomas Bayes, an eighteenth century mathematician.</a:t>
            </a:r>
          </a:p>
          <a:p>
            <a:pPr eaLnBrk="1" hangingPunct="1"/>
            <a:endParaRPr lang="en-US" altLang="en-US" smtClean="0"/>
          </a:p>
          <a:p>
            <a:pPr eaLnBrk="1" hangingPunct="1"/>
            <a:r>
              <a:rPr lang="en-US" altLang="en-US" smtClean="0"/>
              <a:t>In its most basic form, </a:t>
            </a:r>
            <a:r>
              <a:rPr lang="en-US" altLang="en-US" b="1" u="sng" smtClean="0">
                <a:solidFill>
                  <a:srgbClr val="FF0000"/>
                </a:solidFill>
              </a:rPr>
              <a:t>if we know</a:t>
            </a:r>
            <a:r>
              <a:rPr lang="en-US" altLang="en-US" smtClean="0"/>
              <a:t> P(B | A),</a:t>
            </a:r>
          </a:p>
          <a:p>
            <a:pPr eaLnBrk="1" hangingPunct="1"/>
            <a:endParaRPr lang="en-US" altLang="en-US" smtClean="0"/>
          </a:p>
          <a:p>
            <a:pPr eaLnBrk="1" hangingPunct="1"/>
            <a:r>
              <a:rPr lang="en-US" altLang="en-US" smtClean="0"/>
              <a:t>we can apply Bayes’ Law to determine P(A | B)</a:t>
            </a:r>
          </a:p>
        </p:txBody>
      </p:sp>
      <p:sp>
        <p:nvSpPr>
          <p:cNvPr id="40965" name="Text Box 5"/>
          <p:cNvSpPr txBox="1">
            <a:spLocks noChangeArrowheads="1"/>
          </p:cNvSpPr>
          <p:nvPr/>
        </p:nvSpPr>
        <p:spPr bwMode="auto">
          <a:xfrm>
            <a:off x="685800" y="4648200"/>
            <a:ext cx="7772400" cy="1143000"/>
          </a:xfrm>
          <a:prstGeom prst="rect">
            <a:avLst/>
          </a:prstGeom>
          <a:noFill/>
          <a:ln w="12700">
            <a:noFill/>
            <a:miter lim="800000"/>
            <a:headEnd/>
            <a:tailEnd/>
          </a:ln>
          <a:effectLst/>
        </p:spPr>
        <p:txBody>
          <a:bodyPr anchor="ctr"/>
          <a:lstStyle/>
          <a:p>
            <a:pPr algn="ctr"/>
            <a:r>
              <a:rPr lang="en-US" altLang="en-US" sz="4800">
                <a:latin typeface="Book Antiqua" pitchFamily="18" charset="0"/>
              </a:rPr>
              <a:t>P(B|A)</a:t>
            </a:r>
            <a:r>
              <a:rPr lang="en-US" altLang="en-US" sz="4800">
                <a:latin typeface="Book Antiqua" pitchFamily="18" charset="0"/>
                <a:sym typeface="Symbol" pitchFamily="18" charset="2"/>
              </a:rPr>
              <a:t>       </a:t>
            </a:r>
            <a:r>
              <a:rPr lang="en-US" altLang="en-US" sz="4800">
                <a:latin typeface="Book Antiqua" pitchFamily="18" charset="0"/>
              </a:rPr>
              <a:t>P(A|B)</a:t>
            </a:r>
          </a:p>
        </p:txBody>
      </p:sp>
      <p:sp>
        <p:nvSpPr>
          <p:cNvPr id="40966" name="AutoShape 6"/>
          <p:cNvSpPr>
            <a:spLocks noChangeArrowheads="1"/>
          </p:cNvSpPr>
          <p:nvPr/>
        </p:nvSpPr>
        <p:spPr bwMode="auto">
          <a:xfrm rot="5400000">
            <a:off x="3009900" y="4000500"/>
            <a:ext cx="533400" cy="1219200"/>
          </a:xfrm>
          <a:prstGeom prst="curvedRightArrow">
            <a:avLst>
              <a:gd name="adj1" fmla="val 45714"/>
              <a:gd name="adj2" fmla="val 91429"/>
              <a:gd name="adj3" fmla="val 33333"/>
            </a:avLst>
          </a:prstGeom>
          <a:solidFill>
            <a:schemeClr val="accent1"/>
          </a:solidFill>
          <a:ln w="12700">
            <a:solidFill>
              <a:schemeClr val="tx1"/>
            </a:solidFill>
            <a:miter lim="800000"/>
            <a:headEnd/>
            <a:tailEnd/>
          </a:ln>
          <a:effectLst/>
        </p:spPr>
        <p:txBody>
          <a:bodyPr wrap="none" anchor="ctr"/>
          <a:lstStyle/>
          <a:p>
            <a:pPr algn="ctr"/>
            <a:endParaRPr lang="en-IN" altLang="en-US"/>
          </a:p>
        </p:txBody>
      </p:sp>
      <p:sp>
        <p:nvSpPr>
          <p:cNvPr id="40967" name="AutoShape 8"/>
          <p:cNvSpPr>
            <a:spLocks noChangeArrowheads="1"/>
          </p:cNvSpPr>
          <p:nvPr/>
        </p:nvSpPr>
        <p:spPr bwMode="auto">
          <a:xfrm rot="5400000" flipH="1" flipV="1">
            <a:off x="3009900" y="5219700"/>
            <a:ext cx="533400" cy="1219200"/>
          </a:xfrm>
          <a:prstGeom prst="curvedRightArrow">
            <a:avLst>
              <a:gd name="adj1" fmla="val 45714"/>
              <a:gd name="adj2" fmla="val 91429"/>
              <a:gd name="adj3" fmla="val 33333"/>
            </a:avLst>
          </a:prstGeom>
          <a:solidFill>
            <a:schemeClr val="accent1"/>
          </a:solidFill>
          <a:ln w="12700">
            <a:solidFill>
              <a:schemeClr val="tx1"/>
            </a:solidFill>
            <a:miter lim="800000"/>
            <a:headEnd/>
            <a:tailEnd/>
          </a:ln>
          <a:effectLst/>
        </p:spPr>
        <p:txBody>
          <a:bodyPr wrap="none" anchor="ctr"/>
          <a:lstStyle/>
          <a:p>
            <a:pPr algn="ctr"/>
            <a:endParaRPr lang="en-IN" altLang="en-US"/>
          </a:p>
        </p:txBody>
      </p:sp>
      <p:sp>
        <p:nvSpPr>
          <p:cNvPr id="40968" name="AutoShape 9"/>
          <p:cNvSpPr>
            <a:spLocks noChangeArrowheads="1"/>
          </p:cNvSpPr>
          <p:nvPr/>
        </p:nvSpPr>
        <p:spPr bwMode="auto">
          <a:xfrm>
            <a:off x="4114800" y="5029200"/>
            <a:ext cx="914400" cy="4572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CCFF"/>
          </a:solidFill>
          <a:ln w="9525">
            <a:solidFill>
              <a:schemeClr val="tx1"/>
            </a:solidFill>
            <a:miter lim="800000"/>
            <a:headEnd/>
            <a:tailEnd/>
          </a:ln>
          <a:effectLst/>
        </p:spPr>
        <p:txBody>
          <a:bodyPr wrap="none" anchor="ctr"/>
          <a:lstStyle/>
          <a:p>
            <a:endParaRPr lang="en-US"/>
          </a:p>
        </p:txBody>
      </p:sp>
      <p:sp>
        <p:nvSpPr>
          <p:cNvPr id="40969" name="Line 10"/>
          <p:cNvSpPr>
            <a:spLocks noChangeShapeType="1"/>
          </p:cNvSpPr>
          <p:nvPr/>
        </p:nvSpPr>
        <p:spPr bwMode="auto">
          <a:xfrm>
            <a:off x="2514600" y="3886200"/>
            <a:ext cx="457200" cy="533400"/>
          </a:xfrm>
          <a:prstGeom prst="line">
            <a:avLst/>
          </a:prstGeom>
          <a:noFill/>
          <a:ln w="9525">
            <a:solidFill>
              <a:srgbClr val="FF0000"/>
            </a:solidFill>
            <a:round/>
            <a:headEnd/>
            <a:tailEnd type="arrow" w="med" len="lg"/>
          </a:ln>
          <a:effectLst/>
        </p:spPr>
        <p:txBody>
          <a:bodyPr wrap="none" anchor="ctr"/>
          <a:lstStyle/>
          <a:p>
            <a:endParaRPr lang="en-US"/>
          </a:p>
        </p:txBody>
      </p:sp>
      <p:sp>
        <p:nvSpPr>
          <p:cNvPr id="40970" name="Rectangle 11"/>
          <p:cNvSpPr>
            <a:spLocks noChangeArrowheads="1"/>
          </p:cNvSpPr>
          <p:nvPr/>
        </p:nvSpPr>
        <p:spPr bwMode="auto">
          <a:xfrm>
            <a:off x="6737350" y="6019800"/>
            <a:ext cx="2335213" cy="519113"/>
          </a:xfrm>
          <a:prstGeom prst="rect">
            <a:avLst/>
          </a:prstGeom>
          <a:noFill/>
          <a:ln w="9525">
            <a:noFill/>
            <a:miter lim="800000"/>
            <a:headEnd/>
            <a:tailEnd/>
          </a:ln>
          <a:effectLst/>
        </p:spPr>
        <p:txBody>
          <a:bodyPr wrap="none" anchor="ctr">
            <a:spAutoFit/>
          </a:bodyPr>
          <a:lstStyle/>
          <a:p>
            <a:pPr algn="ctr"/>
            <a:r>
              <a:rPr lang="en-US" altLang="en-US" sz="2800"/>
              <a:t>for example …</a:t>
            </a:r>
          </a:p>
        </p:txBody>
      </p:sp>
      <p:sp>
        <p:nvSpPr>
          <p:cNvPr id="40971" name="Line 12"/>
          <p:cNvSpPr>
            <a:spLocks noChangeShapeType="1"/>
          </p:cNvSpPr>
          <p:nvPr/>
        </p:nvSpPr>
        <p:spPr bwMode="auto">
          <a:xfrm>
            <a:off x="5715000" y="2819400"/>
            <a:ext cx="1066800" cy="609600"/>
          </a:xfrm>
          <a:prstGeom prst="line">
            <a:avLst/>
          </a:prstGeom>
          <a:noFill/>
          <a:ln w="9525">
            <a:solidFill>
              <a:srgbClr val="FF0000"/>
            </a:solidFill>
            <a:round/>
            <a:headEnd/>
            <a:tailEnd type="arrow" w="med" len="lg"/>
          </a:ln>
          <a:effectLst/>
        </p:spPr>
        <p:txBody>
          <a:bodyPr wrap="none" anchor="ctr"/>
          <a:lstStyle/>
          <a:p>
            <a:endParaRPr lang="en-US"/>
          </a:p>
        </p:txBody>
      </p:sp>
      <p:sp>
        <p:nvSpPr>
          <p:cNvPr id="40972" name="Line 13"/>
          <p:cNvSpPr>
            <a:spLocks noChangeShapeType="1"/>
          </p:cNvSpPr>
          <p:nvPr/>
        </p:nvSpPr>
        <p:spPr bwMode="auto">
          <a:xfrm>
            <a:off x="6248400" y="2819400"/>
            <a:ext cx="76200" cy="609600"/>
          </a:xfrm>
          <a:prstGeom prst="line">
            <a:avLst/>
          </a:prstGeom>
          <a:noFill/>
          <a:ln w="9525">
            <a:solidFill>
              <a:srgbClr val="FF0000"/>
            </a:solidFill>
            <a:round/>
            <a:headEnd/>
            <a:tailEnd type="arrow"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AB7DE96D-0E63-4337-B935-AB6E4694728A}" type="slidenum">
              <a:rPr lang="en-US" altLang="en-US"/>
              <a:pPr/>
              <a:t>37</a:t>
            </a:fld>
            <a:endParaRPr lang="en-US" altLang="en-US"/>
          </a:p>
        </p:txBody>
      </p:sp>
      <p:sp>
        <p:nvSpPr>
          <p:cNvPr id="41987" name="Rectangle 2"/>
          <p:cNvSpPr>
            <a:spLocks noGrp="1" noChangeArrowheads="1"/>
          </p:cNvSpPr>
          <p:nvPr>
            <p:ph type="title"/>
          </p:nvPr>
        </p:nvSpPr>
        <p:spPr/>
        <p:txBody>
          <a:bodyPr/>
          <a:lstStyle/>
          <a:p>
            <a:pPr eaLnBrk="1" hangingPunct="1"/>
            <a:r>
              <a:rPr lang="en-US" altLang="en-US" sz="2000" smtClean="0">
                <a:solidFill>
                  <a:srgbClr val="FF0000"/>
                </a:solidFill>
              </a:rPr>
              <a:t>Breaking News: New test for early detection of cancer has been developed.</a:t>
            </a:r>
          </a:p>
        </p:txBody>
      </p:sp>
      <p:sp>
        <p:nvSpPr>
          <p:cNvPr id="41988" name="Rectangle 3"/>
          <p:cNvSpPr>
            <a:spLocks noGrp="1" noChangeArrowheads="1"/>
          </p:cNvSpPr>
          <p:nvPr>
            <p:ph type="body" idx="1"/>
          </p:nvPr>
        </p:nvSpPr>
        <p:spPr/>
        <p:txBody>
          <a:bodyPr/>
          <a:lstStyle/>
          <a:p>
            <a:pPr eaLnBrk="1" hangingPunct="1">
              <a:lnSpc>
                <a:spcPct val="90000"/>
              </a:lnSpc>
            </a:pPr>
            <a:r>
              <a:rPr lang="en-US" altLang="en-US" sz="2000" smtClean="0"/>
              <a:t>Let</a:t>
            </a:r>
          </a:p>
          <a:p>
            <a:pPr eaLnBrk="1" hangingPunct="1">
              <a:lnSpc>
                <a:spcPct val="90000"/>
              </a:lnSpc>
            </a:pPr>
            <a:r>
              <a:rPr lang="en-US" altLang="en-US" sz="2000" smtClean="0"/>
              <a:t>C   = event that patient has cancer</a:t>
            </a:r>
          </a:p>
          <a:p>
            <a:pPr eaLnBrk="1" hangingPunct="1">
              <a:lnSpc>
                <a:spcPct val="90000"/>
              </a:lnSpc>
            </a:pPr>
            <a:r>
              <a:rPr lang="en-US" altLang="en-US" sz="2000" smtClean="0"/>
              <a:t>C</a:t>
            </a:r>
            <a:r>
              <a:rPr lang="en-US" altLang="en-US" sz="2000" baseline="30000" smtClean="0"/>
              <a:t>c  </a:t>
            </a:r>
            <a:r>
              <a:rPr lang="en-US" altLang="en-US" sz="2000" smtClean="0"/>
              <a:t> = event that patient does not have cancer</a:t>
            </a:r>
          </a:p>
          <a:p>
            <a:pPr eaLnBrk="1" hangingPunct="1">
              <a:lnSpc>
                <a:spcPct val="90000"/>
              </a:lnSpc>
            </a:pPr>
            <a:r>
              <a:rPr lang="en-US" altLang="en-US" sz="2000" smtClean="0"/>
              <a:t>+    = event that the test indicates a patient has cancer</a:t>
            </a:r>
          </a:p>
          <a:p>
            <a:pPr eaLnBrk="1" hangingPunct="1">
              <a:lnSpc>
                <a:spcPct val="90000"/>
              </a:lnSpc>
              <a:buFontTx/>
              <a:buChar char="-"/>
            </a:pPr>
            <a:r>
              <a:rPr lang="en-US" altLang="en-US" sz="2000" smtClean="0"/>
              <a:t>     = event that the test indicates that patient does not have cancer</a:t>
            </a:r>
          </a:p>
          <a:p>
            <a:pPr eaLnBrk="1" hangingPunct="1">
              <a:lnSpc>
                <a:spcPct val="90000"/>
              </a:lnSpc>
            </a:pPr>
            <a:endParaRPr lang="en-US" altLang="en-US" sz="2000" smtClean="0"/>
          </a:p>
          <a:p>
            <a:pPr eaLnBrk="1" hangingPunct="1">
              <a:lnSpc>
                <a:spcPct val="90000"/>
              </a:lnSpc>
            </a:pPr>
            <a:r>
              <a:rPr lang="en-US" altLang="en-US" sz="2000" smtClean="0"/>
              <a:t>Clinical trials indicate that the test is accurate 95% of the time in detecting cancer for those patients who actually have cancer: </a:t>
            </a:r>
            <a:r>
              <a:rPr lang="en-US" altLang="en-US" sz="2000" smtClean="0">
                <a:solidFill>
                  <a:srgbClr val="FF0000"/>
                </a:solidFill>
              </a:rPr>
              <a:t>P(+/C) = .95</a:t>
            </a:r>
          </a:p>
          <a:p>
            <a:pPr eaLnBrk="1" hangingPunct="1">
              <a:lnSpc>
                <a:spcPct val="90000"/>
              </a:lnSpc>
            </a:pPr>
            <a:r>
              <a:rPr lang="en-US" altLang="en-US" sz="2000" smtClean="0">
                <a:solidFill>
                  <a:schemeClr val="tx2"/>
                </a:solidFill>
              </a:rPr>
              <a:t>but unfortunately will give a “+” 8% of the time for those patients who are known not to have cancer:  </a:t>
            </a:r>
            <a:r>
              <a:rPr lang="en-US" altLang="en-US" sz="2000" smtClean="0">
                <a:solidFill>
                  <a:srgbClr val="FF0000"/>
                </a:solidFill>
              </a:rPr>
              <a:t>P(+/ C</a:t>
            </a:r>
            <a:r>
              <a:rPr lang="en-US" altLang="en-US" sz="2000" baseline="30000" smtClean="0">
                <a:solidFill>
                  <a:srgbClr val="FF0000"/>
                </a:solidFill>
              </a:rPr>
              <a:t>c</a:t>
            </a:r>
            <a:r>
              <a:rPr lang="en-US" altLang="en-US" sz="2000" baseline="30000" smtClean="0"/>
              <a:t> </a:t>
            </a:r>
            <a:r>
              <a:rPr lang="en-US" altLang="en-US" sz="2000" smtClean="0">
                <a:solidFill>
                  <a:srgbClr val="FF0000"/>
                </a:solidFill>
              </a:rPr>
              <a:t>) = .08</a:t>
            </a:r>
          </a:p>
          <a:p>
            <a:pPr eaLnBrk="1" hangingPunct="1">
              <a:lnSpc>
                <a:spcPct val="90000"/>
              </a:lnSpc>
            </a:pPr>
            <a:endParaRPr lang="en-US" altLang="en-US" sz="2000" smtClean="0">
              <a:solidFill>
                <a:srgbClr val="FF0000"/>
              </a:solidFill>
            </a:endParaRPr>
          </a:p>
          <a:p>
            <a:pPr eaLnBrk="1" hangingPunct="1">
              <a:lnSpc>
                <a:spcPct val="90000"/>
              </a:lnSpc>
            </a:pPr>
            <a:r>
              <a:rPr lang="en-US" altLang="en-US" sz="2000" smtClean="0">
                <a:solidFill>
                  <a:schemeClr val="tx2"/>
                </a:solidFill>
              </a:rPr>
              <a:t>It has also been estimated that approximately 10% of the population have cancer and don’t know it yet: </a:t>
            </a:r>
            <a:r>
              <a:rPr lang="en-US" altLang="en-US" sz="2000" smtClean="0">
                <a:solidFill>
                  <a:srgbClr val="FF0000"/>
                </a:solidFill>
              </a:rPr>
              <a:t>P(C) = .10</a:t>
            </a:r>
            <a:endParaRPr lang="en-US" altLang="en-US" sz="2000" smtClean="0">
              <a:solidFill>
                <a:schemeClr val="tx2"/>
              </a:solidFill>
            </a:endParaRPr>
          </a:p>
          <a:p>
            <a:pPr eaLnBrk="1" hangingPunct="1">
              <a:lnSpc>
                <a:spcPct val="90000"/>
              </a:lnSpc>
            </a:pPr>
            <a:r>
              <a:rPr lang="en-US" altLang="en-US" smtClean="0">
                <a:solidFill>
                  <a:srgbClr val="0000FF"/>
                </a:solidFill>
              </a:rPr>
              <a:t>You take the test and receive a “+” test results. Should you be worried?  </a:t>
            </a:r>
            <a:r>
              <a:rPr lang="en-US" altLang="en-US" smtClean="0">
                <a:solidFill>
                  <a:srgbClr val="FF0000"/>
                </a:solidFill>
              </a:rPr>
              <a:t>P(C/+) = ?????</a:t>
            </a:r>
            <a:endParaRPr lang="en-US" altLang="en-US" smtClean="0">
              <a:solidFill>
                <a:srgbClr val="0000FF"/>
              </a:solidFill>
            </a:endParaRPr>
          </a:p>
          <a:p>
            <a:pPr eaLnBrk="1" hangingPunct="1">
              <a:lnSpc>
                <a:spcPct val="90000"/>
              </a:lnSpc>
            </a:pPr>
            <a:endParaRPr lang="en-US" altLang="en-US" smtClean="0">
              <a:solidFill>
                <a:schemeClr val="tx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6198E5D2-2B17-4FBB-A457-49EAE3527CC9}" type="slidenum">
              <a:rPr lang="en-US" altLang="en-US"/>
              <a:pPr/>
              <a:t>38</a:t>
            </a:fld>
            <a:endParaRPr lang="en-US" altLang="en-US"/>
          </a:p>
        </p:txBody>
      </p:sp>
      <p:sp>
        <p:nvSpPr>
          <p:cNvPr id="43011" name="Rectangle 2"/>
          <p:cNvSpPr>
            <a:spLocks noGrp="1" noChangeArrowheads="1"/>
          </p:cNvSpPr>
          <p:nvPr>
            <p:ph type="title"/>
          </p:nvPr>
        </p:nvSpPr>
        <p:spPr>
          <a:xfrm>
            <a:off x="381000" y="1371600"/>
            <a:ext cx="8763000" cy="609600"/>
          </a:xfrm>
        </p:spPr>
        <p:txBody>
          <a:bodyPr/>
          <a:lstStyle/>
          <a:p>
            <a:pPr eaLnBrk="1" hangingPunct="1"/>
            <a:r>
              <a:rPr lang="en-US" altLang="en-US" sz="2800" smtClean="0">
                <a:solidFill>
                  <a:schemeClr val="tx1"/>
                </a:solidFill>
              </a:rPr>
              <a:t>What we know.</a:t>
            </a:r>
            <a:br>
              <a:rPr lang="en-US" altLang="en-US" sz="2800" smtClean="0">
                <a:solidFill>
                  <a:schemeClr val="tx1"/>
                </a:solidFill>
              </a:rPr>
            </a:br>
            <a:r>
              <a:rPr lang="en-US" altLang="en-US" sz="2800" smtClean="0">
                <a:solidFill>
                  <a:srgbClr val="FF0000"/>
                </a:solidFill>
              </a:rPr>
              <a:t>P(+/C) = .95       P(+/ C</a:t>
            </a:r>
            <a:r>
              <a:rPr lang="en-US" altLang="en-US" sz="2800" baseline="30000" smtClean="0">
                <a:solidFill>
                  <a:srgbClr val="FF0000"/>
                </a:solidFill>
              </a:rPr>
              <a:t>c</a:t>
            </a:r>
            <a:r>
              <a:rPr lang="en-US" altLang="en-US" sz="2800" baseline="30000" smtClean="0"/>
              <a:t> </a:t>
            </a:r>
            <a:r>
              <a:rPr lang="en-US" altLang="en-US" sz="2800" smtClean="0">
                <a:solidFill>
                  <a:srgbClr val="FF0000"/>
                </a:solidFill>
              </a:rPr>
              <a:t>) = .08      P(C) = .10</a:t>
            </a:r>
            <a:br>
              <a:rPr lang="en-US" altLang="en-US" sz="2800" smtClean="0">
                <a:solidFill>
                  <a:srgbClr val="FF0000"/>
                </a:solidFill>
              </a:rPr>
            </a:br>
            <a:r>
              <a:rPr lang="en-US" altLang="en-US" sz="2800" smtClean="0">
                <a:solidFill>
                  <a:schemeClr val="tx1"/>
                </a:solidFill>
              </a:rPr>
              <a:t>From these probabilities we can find</a:t>
            </a:r>
            <a:r>
              <a:rPr lang="en-US" altLang="en-US" sz="2800" smtClean="0">
                <a:solidFill>
                  <a:srgbClr val="FF0000"/>
                </a:solidFill>
              </a:rPr>
              <a:t/>
            </a:r>
            <a:br>
              <a:rPr lang="en-US" altLang="en-US" sz="2800" smtClean="0">
                <a:solidFill>
                  <a:srgbClr val="FF0000"/>
                </a:solidFill>
              </a:rPr>
            </a:br>
            <a:r>
              <a:rPr lang="en-US" altLang="en-US" sz="2800" smtClean="0">
                <a:solidFill>
                  <a:srgbClr val="FF0000"/>
                </a:solidFill>
              </a:rPr>
              <a:t>P(-/C) = .05       P(-/ C</a:t>
            </a:r>
            <a:r>
              <a:rPr lang="en-US" altLang="en-US" sz="2800" baseline="30000" smtClean="0">
                <a:solidFill>
                  <a:srgbClr val="FF0000"/>
                </a:solidFill>
              </a:rPr>
              <a:t>c</a:t>
            </a:r>
            <a:r>
              <a:rPr lang="en-US" altLang="en-US" sz="2800" baseline="30000" smtClean="0"/>
              <a:t> </a:t>
            </a:r>
            <a:r>
              <a:rPr lang="en-US" altLang="en-US" sz="2800" smtClean="0">
                <a:solidFill>
                  <a:srgbClr val="FF0000"/>
                </a:solidFill>
              </a:rPr>
              <a:t>) = .92      P(C</a:t>
            </a:r>
            <a:r>
              <a:rPr lang="en-US" altLang="en-US" sz="2800" baseline="30000" smtClean="0">
                <a:solidFill>
                  <a:srgbClr val="FF0000"/>
                </a:solidFill>
              </a:rPr>
              <a:t>c</a:t>
            </a:r>
            <a:r>
              <a:rPr lang="en-US" altLang="en-US" sz="2800" smtClean="0">
                <a:solidFill>
                  <a:srgbClr val="FF0000"/>
                </a:solidFill>
              </a:rPr>
              <a:t>) = .90</a:t>
            </a:r>
          </a:p>
        </p:txBody>
      </p:sp>
      <p:pic>
        <p:nvPicPr>
          <p:cNvPr id="43012" name="Picture 3"/>
          <p:cNvPicPr>
            <a:picLocks noChangeAspect="1" noChangeArrowheads="1"/>
          </p:cNvPicPr>
          <p:nvPr/>
        </p:nvPicPr>
        <p:blipFill>
          <a:blip r:embed="rId2" cstate="print"/>
          <a:srcRect/>
          <a:stretch>
            <a:fillRect/>
          </a:stretch>
        </p:blipFill>
        <p:spPr bwMode="auto">
          <a:xfrm>
            <a:off x="1143000" y="2971800"/>
            <a:ext cx="6553200" cy="283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39E56428-35F6-4506-ADF3-C5014E766819}" type="slidenum">
              <a:rPr lang="en-US" altLang="en-US"/>
              <a:pPr/>
              <a:t>39</a:t>
            </a:fld>
            <a:endParaRPr lang="en-US" altLang="en-US"/>
          </a:p>
        </p:txBody>
      </p:sp>
      <p:sp>
        <p:nvSpPr>
          <p:cNvPr id="44035" name="Rectangle 2"/>
          <p:cNvSpPr>
            <a:spLocks noGrp="1" noChangeArrowheads="1"/>
          </p:cNvSpPr>
          <p:nvPr>
            <p:ph type="title"/>
          </p:nvPr>
        </p:nvSpPr>
        <p:spPr/>
        <p:txBody>
          <a:bodyPr/>
          <a:lstStyle/>
          <a:p>
            <a:pPr eaLnBrk="1" hangingPunct="1"/>
            <a:r>
              <a:rPr lang="en-US" altLang="en-US" smtClean="0"/>
              <a:t>Bayesian Terminology…</a:t>
            </a:r>
          </a:p>
        </p:txBody>
      </p:sp>
      <p:sp>
        <p:nvSpPr>
          <p:cNvPr id="44036" name="Rectangle 3"/>
          <p:cNvSpPr>
            <a:spLocks noGrp="1" noChangeArrowheads="1"/>
          </p:cNvSpPr>
          <p:nvPr>
            <p:ph type="body" idx="1"/>
          </p:nvPr>
        </p:nvSpPr>
        <p:spPr/>
        <p:txBody>
          <a:bodyPr/>
          <a:lstStyle/>
          <a:p>
            <a:pPr eaLnBrk="1" hangingPunct="1"/>
            <a:r>
              <a:rPr lang="en-US" altLang="en-US" smtClean="0"/>
              <a:t>The probabilities P(A) and P(A</a:t>
            </a:r>
            <a:r>
              <a:rPr lang="en-US" altLang="en-US" baseline="30000" smtClean="0"/>
              <a:t>C</a:t>
            </a:r>
            <a:r>
              <a:rPr lang="en-US" altLang="en-US" smtClean="0"/>
              <a:t>) are called </a:t>
            </a:r>
            <a:r>
              <a:rPr lang="en-US" altLang="en-US" b="1" i="1" smtClean="0"/>
              <a:t>prior probabilities</a:t>
            </a:r>
            <a:r>
              <a:rPr lang="en-US" altLang="en-US" smtClean="0"/>
              <a:t> because they are determined </a:t>
            </a:r>
            <a:r>
              <a:rPr lang="en-US" altLang="en-US" b="1" i="1" smtClean="0">
                <a:solidFill>
                  <a:srgbClr val="0000FF"/>
                </a:solidFill>
              </a:rPr>
              <a:t>prior</a:t>
            </a:r>
            <a:r>
              <a:rPr lang="en-US" altLang="en-US" smtClean="0"/>
              <a:t> to the decision about taking the preparatory course.</a:t>
            </a:r>
          </a:p>
          <a:p>
            <a:pPr eaLnBrk="1" hangingPunct="1"/>
            <a:endParaRPr lang="en-US" altLang="en-US" smtClean="0"/>
          </a:p>
          <a:p>
            <a:pPr eaLnBrk="1" hangingPunct="1"/>
            <a:r>
              <a:rPr lang="en-US" altLang="en-US" smtClean="0"/>
              <a:t>The conditional probability P(A | B) is called a </a:t>
            </a:r>
            <a:r>
              <a:rPr lang="en-US" altLang="en-US" b="1" i="1" smtClean="0"/>
              <a:t>posterior probability</a:t>
            </a:r>
            <a:r>
              <a:rPr lang="en-US" altLang="en-US" smtClean="0"/>
              <a:t> (or revised probability), because the prior probability is revised </a:t>
            </a:r>
            <a:r>
              <a:rPr lang="en-US" altLang="en-US" b="1" i="1" smtClean="0">
                <a:solidFill>
                  <a:srgbClr val="0000FF"/>
                </a:solidFill>
              </a:rPr>
              <a:t>after</a:t>
            </a:r>
            <a:r>
              <a:rPr lang="en-US" altLang="en-US" smtClean="0"/>
              <a:t> the decision about taking the preparatory course.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BE3BF460-6F6E-4C87-A443-E3F8EFE7ECF4}" type="slidenum">
              <a:rPr lang="en-US" altLang="en-US"/>
              <a:pPr/>
              <a:t>4</a:t>
            </a:fld>
            <a:endParaRPr lang="en-US" altLang="en-US"/>
          </a:p>
        </p:txBody>
      </p:sp>
      <p:sp>
        <p:nvSpPr>
          <p:cNvPr id="8195" name="Rectangle 2"/>
          <p:cNvSpPr>
            <a:spLocks noGrp="1" noChangeArrowheads="1"/>
          </p:cNvSpPr>
          <p:nvPr>
            <p:ph type="title"/>
          </p:nvPr>
        </p:nvSpPr>
        <p:spPr/>
        <p:txBody>
          <a:bodyPr/>
          <a:lstStyle/>
          <a:p>
            <a:pPr eaLnBrk="1" hangingPunct="1"/>
            <a:r>
              <a:rPr lang="en-US" altLang="en-US" smtClean="0"/>
              <a:t>Requirements of Probabilities…</a:t>
            </a:r>
          </a:p>
        </p:txBody>
      </p:sp>
      <p:sp>
        <p:nvSpPr>
          <p:cNvPr id="8196" name="Rectangle 3"/>
          <p:cNvSpPr>
            <a:spLocks noGrp="1" noChangeArrowheads="1"/>
          </p:cNvSpPr>
          <p:nvPr>
            <p:ph type="body" idx="1"/>
          </p:nvPr>
        </p:nvSpPr>
        <p:spPr/>
        <p:txBody>
          <a:bodyPr/>
          <a:lstStyle/>
          <a:p>
            <a:pPr marL="533400" indent="-533400" eaLnBrk="1" hangingPunct="1"/>
            <a:r>
              <a:rPr lang="en-US" altLang="en-US" smtClean="0"/>
              <a:t>Given a sample space S = {O</a:t>
            </a:r>
            <a:r>
              <a:rPr lang="en-US" altLang="en-US" baseline="-25000" smtClean="0"/>
              <a:t>1</a:t>
            </a:r>
            <a:r>
              <a:rPr lang="en-US" altLang="en-US" smtClean="0"/>
              <a:t>, O</a:t>
            </a:r>
            <a:r>
              <a:rPr lang="en-US" altLang="en-US" baseline="-25000" smtClean="0"/>
              <a:t>2</a:t>
            </a:r>
            <a:r>
              <a:rPr lang="en-US" altLang="en-US" smtClean="0"/>
              <a:t>, …, O</a:t>
            </a:r>
            <a:r>
              <a:rPr lang="en-US" altLang="en-US" baseline="-25000" smtClean="0"/>
              <a:t>k</a:t>
            </a:r>
            <a:r>
              <a:rPr lang="en-US" altLang="en-US" smtClean="0"/>
              <a:t>}, the </a:t>
            </a:r>
            <a:r>
              <a:rPr lang="en-US" altLang="en-US" b="1" i="1" smtClean="0"/>
              <a:t>probabilities</a:t>
            </a:r>
            <a:r>
              <a:rPr lang="en-US" altLang="en-US" u="sng" smtClean="0"/>
              <a:t> </a:t>
            </a:r>
            <a:r>
              <a:rPr lang="en-US" altLang="en-US" smtClean="0"/>
              <a:t>assigned to the outcome must satisfy these requirements:</a:t>
            </a:r>
          </a:p>
          <a:p>
            <a:pPr marL="533400" indent="-533400" eaLnBrk="1" hangingPunct="1"/>
            <a:endParaRPr lang="en-US" altLang="en-US" smtClean="0"/>
          </a:p>
          <a:p>
            <a:pPr marL="533400" indent="-533400" eaLnBrk="1" hangingPunct="1">
              <a:buFont typeface="Times" pitchFamily="18" charset="0"/>
              <a:buAutoNum type="arabicParenBoth"/>
            </a:pPr>
            <a:r>
              <a:rPr lang="en-US" altLang="en-US" smtClean="0">
                <a:solidFill>
                  <a:srgbClr val="FF0000"/>
                </a:solidFill>
              </a:rPr>
              <a:t>The probability of any outcome is between 0 and 1</a:t>
            </a:r>
          </a:p>
          <a:p>
            <a:pPr marL="533400" indent="-533400" eaLnBrk="1" hangingPunct="1"/>
            <a:r>
              <a:rPr lang="en-US" altLang="en-US" smtClean="0"/>
              <a:t>	i.e. 0 ≤ P(O</a:t>
            </a:r>
            <a:r>
              <a:rPr lang="en-US" altLang="en-US" baseline="-25000" smtClean="0"/>
              <a:t>i</a:t>
            </a:r>
            <a:r>
              <a:rPr lang="en-US" altLang="en-US" smtClean="0"/>
              <a:t>) ≤ 1 for each </a:t>
            </a:r>
            <a:r>
              <a:rPr lang="en-US" altLang="en-US" i="1" smtClean="0"/>
              <a:t>i</a:t>
            </a:r>
            <a:r>
              <a:rPr lang="en-US" altLang="en-US" smtClean="0"/>
              <a:t>, and</a:t>
            </a:r>
          </a:p>
          <a:p>
            <a:pPr marL="533400" indent="-533400" eaLnBrk="1" hangingPunct="1"/>
            <a:endParaRPr lang="en-US" altLang="en-US" smtClean="0"/>
          </a:p>
          <a:p>
            <a:pPr marL="533400" indent="-533400" eaLnBrk="1" hangingPunct="1">
              <a:buFont typeface="Times" pitchFamily="18" charset="0"/>
              <a:buAutoNum type="arabicParenBoth" startAt="2"/>
            </a:pPr>
            <a:r>
              <a:rPr lang="en-US" altLang="en-US" smtClean="0">
                <a:solidFill>
                  <a:srgbClr val="FF0000"/>
                </a:solidFill>
              </a:rPr>
              <a:t>The sum of the probabilities of all the outcomes equals 1</a:t>
            </a:r>
          </a:p>
          <a:p>
            <a:pPr marL="533400" indent="-533400" eaLnBrk="1" hangingPunct="1"/>
            <a:r>
              <a:rPr lang="en-US" altLang="en-US" smtClean="0"/>
              <a:t>	i.e. P(O</a:t>
            </a:r>
            <a:r>
              <a:rPr lang="en-US" altLang="en-US" baseline="-25000" smtClean="0"/>
              <a:t>1</a:t>
            </a:r>
            <a:r>
              <a:rPr lang="en-US" altLang="en-US" smtClean="0"/>
              <a:t>) + P(O</a:t>
            </a:r>
            <a:r>
              <a:rPr lang="en-US" altLang="en-US" baseline="-25000" smtClean="0"/>
              <a:t>2</a:t>
            </a:r>
            <a:r>
              <a:rPr lang="en-US" altLang="en-US" smtClean="0"/>
              <a:t>) + … + P(O</a:t>
            </a:r>
            <a:r>
              <a:rPr lang="en-US" altLang="en-US" baseline="-25000" smtClean="0"/>
              <a:t>k</a:t>
            </a:r>
            <a:r>
              <a:rPr lang="en-US" altLang="en-US" smtClean="0"/>
              <a:t>) = 1</a:t>
            </a:r>
          </a:p>
          <a:p>
            <a:pPr marL="533400" indent="-533400" eaLnBrk="1" hangingPunct="1"/>
            <a:endParaRPr lang="en-US" altLang="en-US" smtClean="0"/>
          </a:p>
        </p:txBody>
      </p:sp>
      <p:sp>
        <p:nvSpPr>
          <p:cNvPr id="8197" name="Text Box 4"/>
          <p:cNvSpPr txBox="1">
            <a:spLocks noChangeArrowheads="1"/>
          </p:cNvSpPr>
          <p:nvPr/>
        </p:nvSpPr>
        <p:spPr bwMode="auto">
          <a:xfrm>
            <a:off x="763588" y="5486400"/>
            <a:ext cx="4265612" cy="366713"/>
          </a:xfrm>
          <a:prstGeom prst="rect">
            <a:avLst/>
          </a:prstGeom>
          <a:noFill/>
          <a:ln w="9525">
            <a:noFill/>
            <a:miter lim="800000"/>
            <a:headEnd/>
            <a:tailEnd/>
          </a:ln>
          <a:effectLst/>
        </p:spPr>
        <p:txBody>
          <a:bodyPr wrap="none" anchor="ctr">
            <a:spAutoFit/>
          </a:bodyPr>
          <a:lstStyle/>
          <a:p>
            <a:pPr algn="ctr"/>
            <a:r>
              <a:rPr lang="en-US" altLang="en-US" sz="1800"/>
              <a:t>P(O</a:t>
            </a:r>
            <a:r>
              <a:rPr lang="en-US" altLang="en-US" sz="1800" baseline="-25000"/>
              <a:t>i</a:t>
            </a:r>
            <a:r>
              <a:rPr lang="en-US" altLang="en-US" sz="1800"/>
              <a:t>) represents the probability of outcome </a:t>
            </a:r>
            <a:r>
              <a:rPr lang="en-US" altLang="en-US" sz="1800" i="1"/>
              <a:t>i</a:t>
            </a:r>
            <a:endParaRPr lang="en-US" altLang="en-US" sz="1800"/>
          </a:p>
        </p:txBody>
      </p:sp>
      <p:sp>
        <p:nvSpPr>
          <p:cNvPr id="8198" name="Line 5"/>
          <p:cNvSpPr>
            <a:spLocks noChangeShapeType="1"/>
          </p:cNvSpPr>
          <p:nvPr/>
        </p:nvSpPr>
        <p:spPr bwMode="auto">
          <a:xfrm flipV="1">
            <a:off x="1143000" y="4876800"/>
            <a:ext cx="685800" cy="685800"/>
          </a:xfrm>
          <a:prstGeom prst="line">
            <a:avLst/>
          </a:prstGeom>
          <a:noFill/>
          <a:ln w="9525">
            <a:solidFill>
              <a:srgbClr val="0000FF"/>
            </a:solidFill>
            <a:round/>
            <a:headEnd/>
            <a:tailEnd type="arrow" w="med" len="lg"/>
          </a:ln>
          <a:effectLst/>
        </p:spPr>
        <p:txBody>
          <a:bodyPr wrap="none" anchor="ctr"/>
          <a:lstStyle/>
          <a:p>
            <a:endParaRPr lang="en-US"/>
          </a:p>
        </p:txBody>
      </p:sp>
      <p:sp>
        <p:nvSpPr>
          <p:cNvPr id="8199" name="Line 6"/>
          <p:cNvSpPr>
            <a:spLocks noChangeShapeType="1"/>
          </p:cNvSpPr>
          <p:nvPr/>
        </p:nvSpPr>
        <p:spPr bwMode="auto">
          <a:xfrm flipV="1">
            <a:off x="1143000" y="4876800"/>
            <a:ext cx="1905000" cy="685800"/>
          </a:xfrm>
          <a:prstGeom prst="line">
            <a:avLst/>
          </a:prstGeom>
          <a:noFill/>
          <a:ln w="9525">
            <a:solidFill>
              <a:srgbClr val="0000FF"/>
            </a:solidFill>
            <a:round/>
            <a:headEnd/>
            <a:tailEnd type="arrow" w="med" len="lg"/>
          </a:ln>
          <a:effectLst/>
        </p:spPr>
        <p:txBody>
          <a:bodyPr wrap="none" anchor="ctr"/>
          <a:lstStyle/>
          <a:p>
            <a:endParaRPr lang="en-US"/>
          </a:p>
        </p:txBody>
      </p:sp>
      <p:pic>
        <p:nvPicPr>
          <p:cNvPr id="8200" name="Picture 7"/>
          <p:cNvPicPr>
            <a:picLocks noChangeAspect="1" noChangeArrowheads="1"/>
          </p:cNvPicPr>
          <p:nvPr/>
        </p:nvPicPr>
        <p:blipFill>
          <a:blip r:embed="rId2" cstate="print"/>
          <a:srcRect/>
          <a:stretch>
            <a:fillRect/>
          </a:stretch>
        </p:blipFill>
        <p:spPr bwMode="auto">
          <a:xfrm>
            <a:off x="6578600" y="4927600"/>
            <a:ext cx="2260600" cy="1397000"/>
          </a:xfrm>
          <a:prstGeom prst="rect">
            <a:avLst/>
          </a:prstGeom>
          <a:noFill/>
          <a:ln w="19050">
            <a:solidFill>
              <a:srgbClr val="FF0000"/>
            </a:solidFill>
            <a:miter lim="800000"/>
            <a:headEnd/>
            <a:tailEnd/>
          </a:ln>
        </p:spPr>
      </p:pic>
      <p:sp>
        <p:nvSpPr>
          <p:cNvPr id="8201" name="Freeform 9"/>
          <p:cNvSpPr>
            <a:spLocks/>
          </p:cNvSpPr>
          <p:nvPr/>
        </p:nvSpPr>
        <p:spPr bwMode="auto">
          <a:xfrm>
            <a:off x="4038600" y="4953000"/>
            <a:ext cx="2438400" cy="609600"/>
          </a:xfrm>
          <a:custGeom>
            <a:avLst/>
            <a:gdLst>
              <a:gd name="T0" fmla="*/ 0 w 1536"/>
              <a:gd name="T1" fmla="*/ 0 h 384"/>
              <a:gd name="T2" fmla="*/ 2147483646 w 1536"/>
              <a:gd name="T3" fmla="*/ 2147483646 h 384"/>
              <a:gd name="T4" fmla="*/ 2147483646 w 1536"/>
              <a:gd name="T5" fmla="*/ 2147483646 h 384"/>
              <a:gd name="T6" fmla="*/ 2147483646 w 1536"/>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 h="384">
                <a:moveTo>
                  <a:pt x="0" y="0"/>
                </a:moveTo>
                <a:cubicBezTo>
                  <a:pt x="360" y="32"/>
                  <a:pt x="720" y="64"/>
                  <a:pt x="768" y="96"/>
                </a:cubicBezTo>
                <a:cubicBezTo>
                  <a:pt x="816" y="128"/>
                  <a:pt x="160" y="144"/>
                  <a:pt x="288" y="192"/>
                </a:cubicBezTo>
                <a:cubicBezTo>
                  <a:pt x="416" y="240"/>
                  <a:pt x="976" y="312"/>
                  <a:pt x="1536" y="384"/>
                </a:cubicBezTo>
              </a:path>
            </a:pathLst>
          </a:custGeom>
          <a:noFill/>
          <a:ln w="9525" cap="flat" cmpd="sng">
            <a:solidFill>
              <a:schemeClr val="tx1"/>
            </a:solidFill>
            <a:prstDash val="solid"/>
            <a:round/>
            <a:headEnd/>
            <a:tailEnd type="arrow"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3FE48343-1579-4A1D-B691-98828FC9F1A1}" type="slidenum">
              <a:rPr lang="en-US" altLang="en-US"/>
              <a:pPr/>
              <a:t>40</a:t>
            </a:fld>
            <a:endParaRPr lang="en-US" altLang="en-US"/>
          </a:p>
        </p:txBody>
      </p:sp>
      <p:sp>
        <p:nvSpPr>
          <p:cNvPr id="45059" name="Rectangle 2"/>
          <p:cNvSpPr>
            <a:spLocks noGrp="1" noChangeArrowheads="1"/>
          </p:cNvSpPr>
          <p:nvPr>
            <p:ph type="title"/>
          </p:nvPr>
        </p:nvSpPr>
        <p:spPr/>
        <p:txBody>
          <a:bodyPr/>
          <a:lstStyle/>
          <a:p>
            <a:pPr eaLnBrk="1" hangingPunct="1"/>
            <a:r>
              <a:rPr lang="en-US" altLang="en-US" sz="3200" smtClean="0"/>
              <a:t>Students Work – Bayes Problem</a:t>
            </a:r>
          </a:p>
        </p:txBody>
      </p:sp>
      <p:sp>
        <p:nvSpPr>
          <p:cNvPr id="45060" name="Rectangle 3"/>
          <p:cNvSpPr>
            <a:spLocks noGrp="1" noChangeArrowheads="1"/>
          </p:cNvSpPr>
          <p:nvPr>
            <p:ph type="body" idx="1"/>
          </p:nvPr>
        </p:nvSpPr>
        <p:spPr/>
        <p:txBody>
          <a:bodyPr/>
          <a:lstStyle/>
          <a:p>
            <a:pPr algn="just" eaLnBrk="1" hangingPunct="1">
              <a:lnSpc>
                <a:spcPct val="90000"/>
              </a:lnSpc>
            </a:pPr>
            <a:r>
              <a:rPr lang="en-US" altLang="en-US" smtClean="0"/>
              <a:t>The Rapid Test is used to determine whether someone has HIV </a:t>
            </a:r>
            <a:r>
              <a:rPr lang="en-US" altLang="en-US" smtClean="0">
                <a:solidFill>
                  <a:srgbClr val="FF0000"/>
                </a:solidFill>
              </a:rPr>
              <a:t>[H].</a:t>
            </a:r>
            <a:r>
              <a:rPr lang="en-US" altLang="en-US" smtClean="0"/>
              <a:t> The false positive and false negative rates are </a:t>
            </a:r>
            <a:r>
              <a:rPr lang="en-US" altLang="en-US" smtClean="0">
                <a:solidFill>
                  <a:srgbClr val="0000FF"/>
                </a:solidFill>
              </a:rPr>
              <a:t>0.05</a:t>
            </a:r>
            <a:r>
              <a:rPr lang="en-US" altLang="en-US" smtClean="0"/>
              <a:t> </a:t>
            </a:r>
            <a:r>
              <a:rPr lang="en-US" altLang="en-US" smtClean="0">
                <a:solidFill>
                  <a:srgbClr val="FF0000"/>
                </a:solidFill>
              </a:rPr>
              <a:t>P(+/ H</a:t>
            </a:r>
            <a:r>
              <a:rPr lang="en-US" altLang="en-US" baseline="30000" smtClean="0">
                <a:solidFill>
                  <a:srgbClr val="FF0000"/>
                </a:solidFill>
              </a:rPr>
              <a:t>c</a:t>
            </a:r>
            <a:r>
              <a:rPr lang="en-US" altLang="en-US" smtClean="0">
                <a:solidFill>
                  <a:srgbClr val="FF0000"/>
                </a:solidFill>
              </a:rPr>
              <a:t>)</a:t>
            </a:r>
            <a:r>
              <a:rPr lang="en-US" altLang="en-US" smtClean="0"/>
              <a:t> and </a:t>
            </a:r>
            <a:r>
              <a:rPr lang="en-US" altLang="en-US" smtClean="0">
                <a:solidFill>
                  <a:srgbClr val="0000FF"/>
                </a:solidFill>
              </a:rPr>
              <a:t>0.09</a:t>
            </a:r>
            <a:r>
              <a:rPr lang="en-US" altLang="en-US" smtClean="0"/>
              <a:t> </a:t>
            </a:r>
            <a:r>
              <a:rPr lang="en-US" altLang="en-US" smtClean="0">
                <a:solidFill>
                  <a:srgbClr val="FF0000"/>
                </a:solidFill>
              </a:rPr>
              <a:t>P(-/H)</a:t>
            </a:r>
            <a:r>
              <a:rPr lang="en-US" altLang="en-US" smtClean="0"/>
              <a:t> respectively.</a:t>
            </a:r>
          </a:p>
          <a:p>
            <a:pPr algn="just" eaLnBrk="1" hangingPunct="1">
              <a:lnSpc>
                <a:spcPct val="90000"/>
              </a:lnSpc>
            </a:pPr>
            <a:r>
              <a:rPr lang="en-US" altLang="en-US" smtClean="0"/>
              <a:t> The doctor </a:t>
            </a:r>
            <a:r>
              <a:rPr lang="en-US" altLang="en-US" smtClean="0">
                <a:solidFill>
                  <a:srgbClr val="FF0000"/>
                </a:solidFill>
              </a:rPr>
              <a:t>just received a positive test results</a:t>
            </a:r>
            <a:r>
              <a:rPr lang="en-US" altLang="en-US" smtClean="0"/>
              <a:t> on one of their patients [assumed to be in a low risk group for HIV].  The low risk group is known to have a </a:t>
            </a:r>
            <a:r>
              <a:rPr lang="en-US" altLang="en-US" smtClean="0">
                <a:solidFill>
                  <a:srgbClr val="0000FF"/>
                </a:solidFill>
              </a:rPr>
              <a:t>6% </a:t>
            </a:r>
            <a:r>
              <a:rPr lang="en-US" altLang="en-US" smtClean="0">
                <a:solidFill>
                  <a:srgbClr val="FF0000"/>
                </a:solidFill>
              </a:rPr>
              <a:t>P(H)</a:t>
            </a:r>
            <a:r>
              <a:rPr lang="en-US" altLang="en-US" smtClean="0"/>
              <a:t> probability of having HIV. What is the probability that this patient actually has HIV [after they tested positive].  Feel free to use a table to work this problem</a:t>
            </a:r>
          </a:p>
          <a:p>
            <a:pPr algn="just" eaLnBrk="1" hangingPunct="1">
              <a:lnSpc>
                <a:spcPct val="90000"/>
              </a:lnSpc>
            </a:pPr>
            <a:r>
              <a:rPr lang="en-US" altLang="en-US" smtClean="0">
                <a:solidFill>
                  <a:srgbClr val="FF0000"/>
                </a:solidFill>
              </a:rPr>
              <a:t>P(H) = 0.06             ****     P(H</a:t>
            </a:r>
            <a:r>
              <a:rPr lang="en-US" altLang="en-US" baseline="30000" smtClean="0">
                <a:solidFill>
                  <a:srgbClr val="FF0000"/>
                </a:solidFill>
              </a:rPr>
              <a:t>c</a:t>
            </a:r>
            <a:r>
              <a:rPr lang="en-US" altLang="en-US" smtClean="0">
                <a:solidFill>
                  <a:srgbClr val="FF0000"/>
                </a:solidFill>
              </a:rPr>
              <a:t>) = ?</a:t>
            </a:r>
          </a:p>
          <a:p>
            <a:pPr algn="just" eaLnBrk="1" hangingPunct="1">
              <a:lnSpc>
                <a:spcPct val="90000"/>
              </a:lnSpc>
            </a:pPr>
            <a:r>
              <a:rPr lang="en-US" altLang="en-US" smtClean="0">
                <a:solidFill>
                  <a:srgbClr val="FF0000"/>
                </a:solidFill>
              </a:rPr>
              <a:t>P(+/ H</a:t>
            </a:r>
            <a:r>
              <a:rPr lang="en-US" altLang="en-US" baseline="30000" smtClean="0">
                <a:solidFill>
                  <a:srgbClr val="FF0000"/>
                </a:solidFill>
              </a:rPr>
              <a:t>c</a:t>
            </a:r>
            <a:r>
              <a:rPr lang="en-US" altLang="en-US" smtClean="0">
                <a:solidFill>
                  <a:srgbClr val="FF0000"/>
                </a:solidFill>
              </a:rPr>
              <a:t>) = 0.05       ****     P(-/ H</a:t>
            </a:r>
            <a:r>
              <a:rPr lang="en-US" altLang="en-US" baseline="30000" smtClean="0">
                <a:solidFill>
                  <a:srgbClr val="FF0000"/>
                </a:solidFill>
              </a:rPr>
              <a:t>c</a:t>
            </a:r>
            <a:r>
              <a:rPr lang="en-US" altLang="en-US" smtClean="0">
                <a:solidFill>
                  <a:srgbClr val="FF0000"/>
                </a:solidFill>
              </a:rPr>
              <a:t>) = ?</a:t>
            </a:r>
          </a:p>
          <a:p>
            <a:pPr algn="just" eaLnBrk="1" hangingPunct="1">
              <a:lnSpc>
                <a:spcPct val="90000"/>
              </a:lnSpc>
            </a:pPr>
            <a:r>
              <a:rPr lang="en-US" altLang="en-US" smtClean="0">
                <a:solidFill>
                  <a:srgbClr val="FF0000"/>
                </a:solidFill>
              </a:rPr>
              <a:t>P(-/H) = 0.09          ****     P(+/H) = ?</a:t>
            </a:r>
            <a:endParaRPr lang="en-US" altLang="en-US" smtClean="0"/>
          </a:p>
          <a:p>
            <a:pPr eaLnBrk="1" hangingPunct="1">
              <a:lnSpc>
                <a:spcPct val="90000"/>
              </a:lnSpc>
            </a:pPr>
            <a:endParaRPr lang="en-US"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350F8991-155A-4289-AEED-BB15291DBA55}" type="slidenum">
              <a:rPr lang="en-US" altLang="en-US"/>
              <a:pPr/>
              <a:t>41</a:t>
            </a:fld>
            <a:endParaRPr lang="en-US" altLang="en-US"/>
          </a:p>
        </p:txBody>
      </p:sp>
      <p:sp>
        <p:nvSpPr>
          <p:cNvPr id="46083" name="Rectangle 2"/>
          <p:cNvSpPr>
            <a:spLocks noGrp="1" noChangeArrowheads="1"/>
          </p:cNvSpPr>
          <p:nvPr>
            <p:ph type="title"/>
          </p:nvPr>
        </p:nvSpPr>
        <p:spPr/>
        <p:txBody>
          <a:bodyPr/>
          <a:lstStyle/>
          <a:p>
            <a:pPr eaLnBrk="1" hangingPunct="1"/>
            <a:r>
              <a:rPr lang="en-US" altLang="en-US" sz="3200" smtClean="0"/>
              <a:t>Students Work – Bayes Problem</a:t>
            </a:r>
          </a:p>
        </p:txBody>
      </p:sp>
      <p:sp>
        <p:nvSpPr>
          <p:cNvPr id="46084" name="Rectangle 3"/>
          <p:cNvSpPr>
            <a:spLocks noGrp="1" noChangeArrowheads="1"/>
          </p:cNvSpPr>
          <p:nvPr>
            <p:ph type="body" idx="1"/>
          </p:nvPr>
        </p:nvSpPr>
        <p:spPr/>
        <p:txBody>
          <a:bodyPr/>
          <a:lstStyle/>
          <a:p>
            <a:pPr eaLnBrk="1" hangingPunct="1"/>
            <a:r>
              <a:rPr lang="en-US" altLang="en-US" sz="2400" smtClean="0"/>
              <a:t>Transplant operations for hearts have the risk that the body may reject the organ.  A new test has been developed to detect early warning signs that the body may be rejecting the heart.  However, the test is not perfect.  When the test is conducted on someone whose heart will be rejected, approximately two out of ten tests will be negative (the test is wrong).  When the test is conducted on a person whose heart will not be rejected, 10% will show a positive test result (another incorrect result).  Doctors know that in about 50% of heart transplants the body tries to reject the organ.</a:t>
            </a:r>
          </a:p>
          <a:p>
            <a:pPr lvl="1" eaLnBrk="1" hangingPunct="1"/>
            <a:r>
              <a:rPr lang="en-US" altLang="en-US" sz="2000" smtClean="0"/>
              <a:t>  *Suppose the test was performed on my mother and the test is </a:t>
            </a:r>
            <a:r>
              <a:rPr lang="en-US" altLang="en-US" sz="2000" b="1" smtClean="0"/>
              <a:t>positive</a:t>
            </a:r>
            <a:r>
              <a:rPr lang="en-US" altLang="en-US" sz="2000" smtClean="0"/>
              <a:t> (indicating early warning signs of rejection).  What is the probability that the body is attempting to reject the heart?</a:t>
            </a:r>
          </a:p>
          <a:p>
            <a:pPr lvl="1" eaLnBrk="1" hangingPunct="1"/>
            <a:r>
              <a:rPr lang="en-US" altLang="en-US" sz="2000" smtClean="0"/>
              <a:t>*Suppose the test was performed on my mother and the test is </a:t>
            </a:r>
            <a:r>
              <a:rPr lang="en-US" altLang="en-US" sz="2000" b="1" smtClean="0"/>
              <a:t>negative</a:t>
            </a:r>
            <a:r>
              <a:rPr lang="en-US" altLang="en-US" sz="2000" smtClean="0"/>
              <a:t> (indicating no signs of rejection).  What is the probability that the body is attempting to reject the heart?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65FA655E-EAEB-4ADD-A8E9-7E23E0BE04E8}" type="slidenum">
              <a:rPr lang="en-US" altLang="en-US"/>
              <a:pPr/>
              <a:t>5</a:t>
            </a:fld>
            <a:endParaRPr lang="en-US" altLang="en-US"/>
          </a:p>
        </p:txBody>
      </p:sp>
      <p:sp>
        <p:nvSpPr>
          <p:cNvPr id="9219" name="Rectangle 2"/>
          <p:cNvSpPr>
            <a:spLocks noGrp="1" noChangeArrowheads="1"/>
          </p:cNvSpPr>
          <p:nvPr>
            <p:ph type="title"/>
          </p:nvPr>
        </p:nvSpPr>
        <p:spPr/>
        <p:txBody>
          <a:bodyPr/>
          <a:lstStyle/>
          <a:p>
            <a:pPr eaLnBrk="1" hangingPunct="1"/>
            <a:r>
              <a:rPr lang="en-US" altLang="en-US" smtClean="0"/>
              <a:t>Approaches to Assigning Probabilities…</a:t>
            </a:r>
          </a:p>
        </p:txBody>
      </p:sp>
      <p:sp>
        <p:nvSpPr>
          <p:cNvPr id="9220" name="Rectangle 3"/>
          <p:cNvSpPr>
            <a:spLocks noGrp="1" noChangeArrowheads="1"/>
          </p:cNvSpPr>
          <p:nvPr>
            <p:ph type="body" idx="1"/>
          </p:nvPr>
        </p:nvSpPr>
        <p:spPr/>
        <p:txBody>
          <a:bodyPr/>
          <a:lstStyle/>
          <a:p>
            <a:pPr eaLnBrk="1" hangingPunct="1">
              <a:lnSpc>
                <a:spcPct val="90000"/>
              </a:lnSpc>
            </a:pPr>
            <a:r>
              <a:rPr lang="en-US" altLang="en-US" smtClean="0"/>
              <a:t>There are three ways to assign a probability, P(O</a:t>
            </a:r>
            <a:r>
              <a:rPr lang="en-US" altLang="en-US" baseline="-25000" smtClean="0"/>
              <a:t>i</a:t>
            </a:r>
            <a:r>
              <a:rPr lang="en-US" altLang="en-US" smtClean="0"/>
              <a:t>), to an outcome, O</a:t>
            </a:r>
            <a:r>
              <a:rPr lang="en-US" altLang="en-US" baseline="-25000" smtClean="0"/>
              <a:t>i</a:t>
            </a:r>
            <a:r>
              <a:rPr lang="en-US" altLang="en-US" smtClean="0"/>
              <a:t>, namely:</a:t>
            </a:r>
          </a:p>
          <a:p>
            <a:pPr eaLnBrk="1" hangingPunct="1">
              <a:lnSpc>
                <a:spcPct val="90000"/>
              </a:lnSpc>
            </a:pPr>
            <a:endParaRPr lang="en-US" altLang="en-US" b="1" i="1" smtClean="0"/>
          </a:p>
          <a:p>
            <a:pPr eaLnBrk="1" hangingPunct="1">
              <a:lnSpc>
                <a:spcPct val="90000"/>
              </a:lnSpc>
            </a:pPr>
            <a:r>
              <a:rPr lang="en-US" altLang="en-US" b="1" i="1" smtClean="0"/>
              <a:t>Classical approach</a:t>
            </a:r>
            <a:r>
              <a:rPr lang="en-US" altLang="en-US" smtClean="0"/>
              <a:t>: make certain assumptions (such as equally likely, independence) about situation.</a:t>
            </a:r>
          </a:p>
          <a:p>
            <a:pPr eaLnBrk="1" hangingPunct="1">
              <a:lnSpc>
                <a:spcPct val="90000"/>
              </a:lnSpc>
            </a:pPr>
            <a:endParaRPr lang="en-US" altLang="en-US" smtClean="0"/>
          </a:p>
          <a:p>
            <a:pPr eaLnBrk="1" hangingPunct="1">
              <a:lnSpc>
                <a:spcPct val="90000"/>
              </a:lnSpc>
            </a:pPr>
            <a:r>
              <a:rPr lang="en-US" altLang="en-US" b="1" i="1" smtClean="0"/>
              <a:t>Relative frequency</a:t>
            </a:r>
            <a:r>
              <a:rPr lang="en-US" altLang="en-US" smtClean="0"/>
              <a:t>: assigning probabilities based on experimentation or historical data.</a:t>
            </a:r>
          </a:p>
          <a:p>
            <a:pPr eaLnBrk="1" hangingPunct="1">
              <a:lnSpc>
                <a:spcPct val="90000"/>
              </a:lnSpc>
            </a:pPr>
            <a:endParaRPr lang="en-US" altLang="en-US" smtClean="0"/>
          </a:p>
          <a:p>
            <a:pPr eaLnBrk="1" hangingPunct="1">
              <a:lnSpc>
                <a:spcPct val="90000"/>
              </a:lnSpc>
            </a:pPr>
            <a:r>
              <a:rPr lang="en-US" altLang="en-US" b="1" i="1" smtClean="0"/>
              <a:t>Subjective approach</a:t>
            </a:r>
            <a:r>
              <a:rPr lang="en-US" altLang="en-US" smtClean="0"/>
              <a:t>: Assigning probabilities based on the assignor’s judgment. </a:t>
            </a:r>
            <a:r>
              <a:rPr lang="en-US" altLang="en-US" smtClean="0">
                <a:solidFill>
                  <a:srgbClr val="FF0000"/>
                </a:solidFill>
              </a:rPr>
              <a:t>[Bayesian]</a:t>
            </a:r>
            <a:endParaRPr lang="en-US" altLang="en-US" smtClean="0"/>
          </a:p>
          <a:p>
            <a:pPr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1A664548-AC06-4689-9E01-F97BD7F5F13A}" type="slidenum">
              <a:rPr lang="en-US" altLang="en-US"/>
              <a:pPr/>
              <a:t>6</a:t>
            </a:fld>
            <a:endParaRPr lang="en-US" altLang="en-US"/>
          </a:p>
        </p:txBody>
      </p:sp>
      <p:sp>
        <p:nvSpPr>
          <p:cNvPr id="10243" name="Rectangle 2"/>
          <p:cNvSpPr>
            <a:spLocks noGrp="1" noChangeArrowheads="1"/>
          </p:cNvSpPr>
          <p:nvPr>
            <p:ph type="title"/>
          </p:nvPr>
        </p:nvSpPr>
        <p:spPr/>
        <p:txBody>
          <a:bodyPr/>
          <a:lstStyle/>
          <a:p>
            <a:pPr eaLnBrk="1" hangingPunct="1"/>
            <a:r>
              <a:rPr lang="en-US" altLang="en-US" smtClean="0"/>
              <a:t>Classical Approach…</a:t>
            </a:r>
          </a:p>
        </p:txBody>
      </p:sp>
      <p:sp>
        <p:nvSpPr>
          <p:cNvPr id="10244" name="Rectangle 3"/>
          <p:cNvSpPr>
            <a:spLocks noGrp="1" noChangeArrowheads="1"/>
          </p:cNvSpPr>
          <p:nvPr>
            <p:ph type="body" idx="1"/>
          </p:nvPr>
        </p:nvSpPr>
        <p:spPr/>
        <p:txBody>
          <a:bodyPr/>
          <a:lstStyle/>
          <a:p>
            <a:pPr eaLnBrk="1" hangingPunct="1"/>
            <a:r>
              <a:rPr lang="en-US" altLang="en-US" smtClean="0"/>
              <a:t>If an experiment has n possible outcomes</a:t>
            </a:r>
            <a:r>
              <a:rPr lang="en-US" altLang="en-US" smtClean="0">
                <a:solidFill>
                  <a:srgbClr val="FF0000"/>
                </a:solidFill>
              </a:rPr>
              <a:t> [</a:t>
            </a:r>
            <a:r>
              <a:rPr lang="en-US" altLang="en-US" b="1" u="sng" smtClean="0">
                <a:solidFill>
                  <a:srgbClr val="FF0000"/>
                </a:solidFill>
              </a:rPr>
              <a:t>all equally likely to occur</a:t>
            </a:r>
            <a:r>
              <a:rPr lang="en-US" altLang="en-US" smtClean="0">
                <a:solidFill>
                  <a:srgbClr val="FF0000"/>
                </a:solidFill>
              </a:rPr>
              <a:t>]</a:t>
            </a:r>
            <a:r>
              <a:rPr lang="en-US" altLang="en-US" smtClean="0"/>
              <a:t>, this method  would assign a probability of 1/n to each outcome.</a:t>
            </a:r>
          </a:p>
          <a:p>
            <a:pPr eaLnBrk="1" hangingPunct="1"/>
            <a:endParaRPr lang="en-US" altLang="en-US" smtClean="0"/>
          </a:p>
          <a:p>
            <a:pPr eaLnBrk="1" hangingPunct="1"/>
            <a:r>
              <a:rPr lang="en-US" altLang="en-US" smtClean="0"/>
              <a:t>Experiment:  	Rolling a </a:t>
            </a:r>
            <a:r>
              <a:rPr lang="en-US" altLang="en-US" b="1" i="1" smtClean="0"/>
              <a:t>die</a:t>
            </a:r>
            <a:endParaRPr lang="en-US" altLang="en-US" smtClean="0"/>
          </a:p>
          <a:p>
            <a:pPr eaLnBrk="1" hangingPunct="1"/>
            <a:r>
              <a:rPr lang="en-US" altLang="en-US" smtClean="0"/>
              <a:t>Sample Space:  	S = {1, 2, 3, 4, 5, 6}</a:t>
            </a:r>
          </a:p>
          <a:p>
            <a:pPr eaLnBrk="1" hangingPunct="1"/>
            <a:r>
              <a:rPr lang="en-US" altLang="en-US" smtClean="0"/>
              <a:t>Probabilities:  	Each sample point has a 1/6 chance of 			occurring.</a:t>
            </a:r>
          </a:p>
          <a:p>
            <a:pPr eaLnBrk="1" hangingPunct="1"/>
            <a:r>
              <a:rPr lang="en-US" altLang="en-US" smtClean="0">
                <a:solidFill>
                  <a:srgbClr val="FF0000"/>
                </a:solidFill>
              </a:rPr>
              <a:t>What about randomly selecting a student and observing their gender?  S = {Male, Female}</a:t>
            </a:r>
          </a:p>
          <a:p>
            <a:pPr eaLnBrk="1" hangingPunct="1"/>
            <a:r>
              <a:rPr lang="en-US" altLang="en-US" smtClean="0">
                <a:solidFill>
                  <a:srgbClr val="FF0000"/>
                </a:solidFill>
              </a:rPr>
              <a:t>Are these probabilities ½?</a:t>
            </a:r>
          </a:p>
          <a:p>
            <a:pPr eaLnBrk="1" hangingPunct="1"/>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9D8650FB-9B36-4839-9961-A22DC6B8849E}" type="slidenum">
              <a:rPr lang="en-US" altLang="en-US"/>
              <a:pPr/>
              <a:t>7</a:t>
            </a:fld>
            <a:endParaRPr lang="en-US" altLang="en-US"/>
          </a:p>
        </p:txBody>
      </p:sp>
      <p:sp>
        <p:nvSpPr>
          <p:cNvPr id="11267" name="Rectangle 97"/>
          <p:cNvSpPr>
            <a:spLocks noChangeArrowheads="1"/>
          </p:cNvSpPr>
          <p:nvPr/>
        </p:nvSpPr>
        <p:spPr bwMode="auto">
          <a:xfrm>
            <a:off x="228600" y="4876800"/>
            <a:ext cx="1981200" cy="609600"/>
          </a:xfrm>
          <a:prstGeom prst="rect">
            <a:avLst/>
          </a:prstGeom>
          <a:solidFill>
            <a:srgbClr val="CCFFCC"/>
          </a:solidFill>
          <a:ln w="9525">
            <a:noFill/>
            <a:miter lim="800000"/>
            <a:headEnd/>
            <a:tailEnd/>
          </a:ln>
          <a:effectLst/>
        </p:spPr>
        <p:txBody>
          <a:bodyPr wrap="none" anchor="ctr"/>
          <a:lstStyle/>
          <a:p>
            <a:pPr algn="ctr"/>
            <a:endParaRPr lang="en-US" altLang="en-US"/>
          </a:p>
        </p:txBody>
      </p:sp>
      <p:sp>
        <p:nvSpPr>
          <p:cNvPr id="11268" name="Rectangle 96"/>
          <p:cNvSpPr>
            <a:spLocks noChangeArrowheads="1"/>
          </p:cNvSpPr>
          <p:nvPr/>
        </p:nvSpPr>
        <p:spPr bwMode="auto">
          <a:xfrm>
            <a:off x="228600" y="3962400"/>
            <a:ext cx="1981200" cy="609600"/>
          </a:xfrm>
          <a:prstGeom prst="rect">
            <a:avLst/>
          </a:prstGeom>
          <a:solidFill>
            <a:srgbClr val="99CCFF"/>
          </a:solidFill>
          <a:ln w="9525">
            <a:noFill/>
            <a:miter lim="800000"/>
            <a:headEnd/>
            <a:tailEnd/>
          </a:ln>
          <a:effectLst/>
        </p:spPr>
        <p:txBody>
          <a:bodyPr wrap="none" anchor="ctr"/>
          <a:lstStyle/>
          <a:p>
            <a:pPr algn="ctr"/>
            <a:endParaRPr lang="en-US" altLang="en-US"/>
          </a:p>
        </p:txBody>
      </p:sp>
      <p:sp>
        <p:nvSpPr>
          <p:cNvPr id="11269" name="Rectangle 94"/>
          <p:cNvSpPr>
            <a:spLocks noChangeArrowheads="1"/>
          </p:cNvSpPr>
          <p:nvPr/>
        </p:nvSpPr>
        <p:spPr bwMode="auto">
          <a:xfrm>
            <a:off x="228600" y="2895600"/>
            <a:ext cx="1981200" cy="609600"/>
          </a:xfrm>
          <a:prstGeom prst="rect">
            <a:avLst/>
          </a:prstGeom>
          <a:solidFill>
            <a:srgbClr val="FFFF99"/>
          </a:solidFill>
          <a:ln w="9525">
            <a:noFill/>
            <a:miter lim="800000"/>
            <a:headEnd/>
            <a:tailEnd/>
          </a:ln>
          <a:effectLst/>
        </p:spPr>
        <p:txBody>
          <a:bodyPr wrap="none" anchor="ctr"/>
          <a:lstStyle/>
          <a:p>
            <a:pPr algn="ctr"/>
            <a:endParaRPr lang="en-IN" altLang="en-US"/>
          </a:p>
        </p:txBody>
      </p:sp>
      <p:sp>
        <p:nvSpPr>
          <p:cNvPr id="11270" name="Rectangle 2"/>
          <p:cNvSpPr>
            <a:spLocks noGrp="1" noChangeArrowheads="1"/>
          </p:cNvSpPr>
          <p:nvPr>
            <p:ph type="title"/>
          </p:nvPr>
        </p:nvSpPr>
        <p:spPr/>
        <p:txBody>
          <a:bodyPr/>
          <a:lstStyle/>
          <a:p>
            <a:pPr eaLnBrk="1" hangingPunct="1"/>
            <a:r>
              <a:rPr lang="en-US" altLang="en-US" smtClean="0"/>
              <a:t>Classical Approach…</a:t>
            </a:r>
          </a:p>
        </p:txBody>
      </p:sp>
      <p:sp>
        <p:nvSpPr>
          <p:cNvPr id="11271" name="Rectangle 3"/>
          <p:cNvSpPr>
            <a:spLocks noGrp="1" noChangeArrowheads="1"/>
          </p:cNvSpPr>
          <p:nvPr>
            <p:ph type="body" idx="1"/>
          </p:nvPr>
        </p:nvSpPr>
        <p:spPr/>
        <p:txBody>
          <a:bodyPr/>
          <a:lstStyle/>
          <a:p>
            <a:pPr eaLnBrk="1" hangingPunct="1"/>
            <a:r>
              <a:rPr lang="en-US" altLang="en-US" smtClean="0"/>
              <a:t>Experiment:  Rolling 2 die [</a:t>
            </a:r>
            <a:r>
              <a:rPr lang="en-US" altLang="en-US" b="1" i="1" smtClean="0"/>
              <a:t>dice</a:t>
            </a:r>
            <a:r>
              <a:rPr lang="en-US" altLang="en-US" smtClean="0"/>
              <a:t>] and summing 2 numbers on top.</a:t>
            </a:r>
          </a:p>
          <a:p>
            <a:pPr eaLnBrk="1" hangingPunct="1"/>
            <a:r>
              <a:rPr lang="en-US" altLang="en-US" smtClean="0"/>
              <a:t>Sample Space:  S = {2, 3, …, 12}</a:t>
            </a:r>
          </a:p>
          <a:p>
            <a:pPr eaLnBrk="1" hangingPunct="1"/>
            <a:r>
              <a:rPr lang="en-US" altLang="en-US" smtClean="0"/>
              <a:t>Probability Examples:</a:t>
            </a:r>
          </a:p>
          <a:p>
            <a:pPr eaLnBrk="1" hangingPunct="1"/>
            <a:r>
              <a:rPr lang="en-US" altLang="en-US" smtClean="0"/>
              <a:t>P(2) = 1/36</a:t>
            </a:r>
          </a:p>
          <a:p>
            <a:pPr eaLnBrk="1" hangingPunct="1"/>
            <a:endParaRPr lang="en-US" altLang="en-US" smtClean="0"/>
          </a:p>
          <a:p>
            <a:pPr eaLnBrk="1" hangingPunct="1"/>
            <a:r>
              <a:rPr lang="en-US" altLang="en-US" smtClean="0"/>
              <a:t>P(7) = 6/36</a:t>
            </a:r>
          </a:p>
          <a:p>
            <a:pPr eaLnBrk="1" hangingPunct="1"/>
            <a:r>
              <a:rPr lang="en-US" altLang="en-US" smtClean="0"/>
              <a:t/>
            </a:r>
            <a:br>
              <a:rPr lang="en-US" altLang="en-US" smtClean="0"/>
            </a:br>
            <a:r>
              <a:rPr lang="en-US" altLang="en-US" smtClean="0"/>
              <a:t>P(10) = 3/36</a:t>
            </a:r>
          </a:p>
          <a:p>
            <a:pPr eaLnBrk="1" hangingPunct="1"/>
            <a:r>
              <a:rPr lang="en-US" altLang="en-US" smtClean="0"/>
              <a:t>	</a:t>
            </a:r>
          </a:p>
          <a:p>
            <a:pPr eaLnBrk="1" hangingPunct="1"/>
            <a:endParaRPr lang="en-US" altLang="en-US" smtClean="0"/>
          </a:p>
        </p:txBody>
      </p:sp>
      <p:graphicFrame>
        <p:nvGraphicFramePr>
          <p:cNvPr id="19563" name="Group 107"/>
          <p:cNvGraphicFramePr>
            <a:graphicFrameLocks noGrp="1"/>
          </p:cNvGraphicFramePr>
          <p:nvPr/>
        </p:nvGraphicFramePr>
        <p:xfrm>
          <a:off x="4800600" y="3124200"/>
          <a:ext cx="4038600" cy="2971802"/>
        </p:xfrm>
        <a:graphic>
          <a:graphicData uri="http://schemas.openxmlformats.org/drawingml/2006/table">
            <a:tbl>
              <a:tblPr/>
              <a:tblGrid>
                <a:gridCol w="576263">
                  <a:extLst>
                    <a:ext uri="{9D8B030D-6E8A-4147-A177-3AD203B41FA5}">
                      <a16:colId xmlns:a16="http://schemas.microsoft.com/office/drawing/2014/main" xmlns="" val="1251798948"/>
                    </a:ext>
                  </a:extLst>
                </a:gridCol>
                <a:gridCol w="577850">
                  <a:extLst>
                    <a:ext uri="{9D8B030D-6E8A-4147-A177-3AD203B41FA5}">
                      <a16:colId xmlns:a16="http://schemas.microsoft.com/office/drawing/2014/main" xmlns="" val="1635458594"/>
                    </a:ext>
                  </a:extLst>
                </a:gridCol>
                <a:gridCol w="576262">
                  <a:extLst>
                    <a:ext uri="{9D8B030D-6E8A-4147-A177-3AD203B41FA5}">
                      <a16:colId xmlns:a16="http://schemas.microsoft.com/office/drawing/2014/main" xmlns="" val="2237531822"/>
                    </a:ext>
                  </a:extLst>
                </a:gridCol>
                <a:gridCol w="577850">
                  <a:extLst>
                    <a:ext uri="{9D8B030D-6E8A-4147-A177-3AD203B41FA5}">
                      <a16:colId xmlns:a16="http://schemas.microsoft.com/office/drawing/2014/main" xmlns="" val="1936933513"/>
                    </a:ext>
                  </a:extLst>
                </a:gridCol>
                <a:gridCol w="576263">
                  <a:extLst>
                    <a:ext uri="{9D8B030D-6E8A-4147-A177-3AD203B41FA5}">
                      <a16:colId xmlns:a16="http://schemas.microsoft.com/office/drawing/2014/main" xmlns="" val="645335288"/>
                    </a:ext>
                  </a:extLst>
                </a:gridCol>
                <a:gridCol w="577850">
                  <a:extLst>
                    <a:ext uri="{9D8B030D-6E8A-4147-A177-3AD203B41FA5}">
                      <a16:colId xmlns:a16="http://schemas.microsoft.com/office/drawing/2014/main" xmlns="" val="3999018886"/>
                    </a:ext>
                  </a:extLst>
                </a:gridCol>
                <a:gridCol w="576262">
                  <a:extLst>
                    <a:ext uri="{9D8B030D-6E8A-4147-A177-3AD203B41FA5}">
                      <a16:colId xmlns:a16="http://schemas.microsoft.com/office/drawing/2014/main" xmlns="" val="1337872300"/>
                    </a:ext>
                  </a:extLst>
                </a:gridCol>
              </a:tblGrid>
              <a:tr h="423863">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cap="flat">
                      <a:noFill/>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imes" panose="02020603050405020304" pitchFamily="18" charset="0"/>
                        </a:rPr>
                        <a:t>1</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imes" panose="02020603050405020304" pitchFamily="18" charset="0"/>
                        </a:rPr>
                        <a:t>2</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imes" panose="02020603050405020304" pitchFamily="18" charset="0"/>
                        </a:rPr>
                        <a:t>3</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imes" panose="02020603050405020304" pitchFamily="18" charset="0"/>
                        </a:rPr>
                        <a:t>4</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imes" panose="02020603050405020304" pitchFamily="18" charset="0"/>
                        </a:rPr>
                        <a:t>5</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imes" panose="02020603050405020304" pitchFamily="18" charset="0"/>
                        </a:rPr>
                        <a:t>6</a:t>
                      </a:r>
                    </a:p>
                  </a:txBody>
                  <a:tcPr anchor="ctr" horzOverflow="overflow">
                    <a:lnL w="19050" cap="flat" cmpd="sng" algn="ctr">
                      <a:solidFill>
                        <a:srgbClr val="660099"/>
                      </a:solidFill>
                      <a:prstDash val="solid"/>
                      <a:round/>
                      <a:headEnd type="none" w="med" len="med"/>
                      <a:tailEnd type="none" w="med" len="med"/>
                    </a:lnL>
                    <a:lnR cap="flat">
                      <a:noFill/>
                    </a:lnR>
                    <a:lnT cap="flat">
                      <a:noFill/>
                    </a:lnT>
                    <a:lnB w="19050" cap="flat" cmpd="sng" algn="ctr">
                      <a:solidFill>
                        <a:srgbClr val="660099"/>
                      </a:solidFill>
                      <a:prstDash val="solid"/>
                      <a:round/>
                      <a:headEnd type="none" w="med" len="med"/>
                      <a:tailEnd type="none" w="med" len="med"/>
                    </a:lnB>
                    <a:lnTlToBr>
                      <a:noFill/>
                    </a:lnTlToBr>
                    <a:lnBlToTr>
                      <a:noFill/>
                    </a:lnBlToTr>
                    <a:solidFill>
                      <a:srgbClr val="404040"/>
                    </a:solidFill>
                  </a:tcPr>
                </a:tc>
                <a:extLst>
                  <a:ext uri="{0D108BD9-81ED-4DB2-BD59-A6C34878D82A}">
                    <a16:rowId xmlns:a16="http://schemas.microsoft.com/office/drawing/2014/main" xmlns="" val="360389861"/>
                  </a:ext>
                </a:extLst>
              </a:tr>
              <a:tr h="42545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1</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66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2</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3</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4</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5</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6</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7</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51704006"/>
                  </a:ext>
                </a:extLst>
              </a:tr>
              <a:tr h="423863">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2</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66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3</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4</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5</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6</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7</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8</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11371449"/>
                  </a:ext>
                </a:extLst>
              </a:tr>
              <a:tr h="42545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3</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66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4</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5</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6</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7</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8</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9</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784678535"/>
                  </a:ext>
                </a:extLst>
              </a:tr>
              <a:tr h="423863">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4</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66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5</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6</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7</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8</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9</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10</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2997664373"/>
                  </a:ext>
                </a:extLst>
              </a:tr>
              <a:tr h="42545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5</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66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6</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7</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8</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9</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10</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solidFill>
                      <a:srgbClr val="CCFFCC"/>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11</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w="19050" cap="flat" cmpd="sng" algn="ctr">
                      <a:solidFill>
                        <a:srgbClr val="66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7491874"/>
                  </a:ext>
                </a:extLst>
              </a:tr>
              <a:tr h="423863">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6</a:t>
                      </a:r>
                    </a:p>
                  </a:txBody>
                  <a:tcPr anchor="ctr" horzOverflow="overflow">
                    <a:lnL cap="flat">
                      <a:noFill/>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solidFill>
                      <a:srgbClr val="CC66FF"/>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7</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8</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9</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10</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solidFill>
                      <a:srgbClr val="CCFFCC"/>
                    </a:solid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11</a:t>
                      </a:r>
                    </a:p>
                  </a:txBody>
                  <a:tcPr anchor="ctr" horzOverflow="overflow">
                    <a:lnL w="19050" cap="flat" cmpd="sng" algn="ctr">
                      <a:solidFill>
                        <a:srgbClr val="660099"/>
                      </a:solidFill>
                      <a:prstDash val="solid"/>
                      <a:round/>
                      <a:headEnd type="none" w="med" len="med"/>
                      <a:tailEnd type="none" w="med" len="med"/>
                    </a:lnL>
                    <a:lnR w="19050" cap="flat" cmpd="sng" algn="ctr">
                      <a:solidFill>
                        <a:srgbClr val="660099"/>
                      </a:solidFill>
                      <a:prstDash val="solid"/>
                      <a:round/>
                      <a:headEnd type="none" w="med" len="med"/>
                      <a:tailEnd type="none" w="med" len="med"/>
                    </a:lnR>
                    <a:lnT w="19050" cap="flat" cmpd="sng" algn="ctr">
                      <a:solidFill>
                        <a:srgbClr val="660099"/>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12</a:t>
                      </a:r>
                    </a:p>
                  </a:txBody>
                  <a:tcPr anchor="ctr" horzOverflow="overflow">
                    <a:lnL w="19050" cap="flat" cmpd="sng" algn="ctr">
                      <a:solidFill>
                        <a:srgbClr val="660099"/>
                      </a:solidFill>
                      <a:prstDash val="solid"/>
                      <a:round/>
                      <a:headEnd type="none" w="med" len="med"/>
                      <a:tailEnd type="none" w="med" len="med"/>
                    </a:lnL>
                    <a:lnR cap="flat">
                      <a:noFill/>
                    </a:lnR>
                    <a:lnT w="19050" cap="flat" cmpd="sng" algn="ctr">
                      <a:solidFill>
                        <a:srgbClr val="660099"/>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2235514735"/>
                  </a:ext>
                </a:extLst>
              </a:tr>
            </a:tbl>
          </a:graphicData>
        </a:graphic>
      </p:graphicFrame>
      <p:sp>
        <p:nvSpPr>
          <p:cNvPr id="11334" name="Line 108"/>
          <p:cNvSpPr>
            <a:spLocks noChangeShapeType="1"/>
          </p:cNvSpPr>
          <p:nvPr/>
        </p:nvSpPr>
        <p:spPr bwMode="auto">
          <a:xfrm>
            <a:off x="2057400" y="3200400"/>
            <a:ext cx="3429000" cy="533400"/>
          </a:xfrm>
          <a:prstGeom prst="line">
            <a:avLst/>
          </a:prstGeom>
          <a:noFill/>
          <a:ln w="9525">
            <a:solidFill>
              <a:srgbClr val="0000FF"/>
            </a:solidFill>
            <a:round/>
            <a:headEnd/>
            <a:tailEnd type="arrow" w="med" len="lg"/>
          </a:ln>
          <a:effectLst/>
        </p:spPr>
        <p:txBody>
          <a:bodyPr wrap="none" anchor="ctr"/>
          <a:lstStyle/>
          <a:p>
            <a:endParaRPr lang="en-US"/>
          </a:p>
        </p:txBody>
      </p:sp>
      <p:sp>
        <p:nvSpPr>
          <p:cNvPr id="11335" name="Line 109"/>
          <p:cNvSpPr>
            <a:spLocks noChangeShapeType="1"/>
          </p:cNvSpPr>
          <p:nvPr/>
        </p:nvSpPr>
        <p:spPr bwMode="auto">
          <a:xfrm>
            <a:off x="2133600" y="4267200"/>
            <a:ext cx="4419600" cy="304800"/>
          </a:xfrm>
          <a:prstGeom prst="line">
            <a:avLst/>
          </a:prstGeom>
          <a:noFill/>
          <a:ln w="9525">
            <a:solidFill>
              <a:srgbClr val="0000FF"/>
            </a:solidFill>
            <a:round/>
            <a:headEnd/>
            <a:tailEnd type="arrow" w="med" len="lg"/>
          </a:ln>
          <a:effectLst/>
        </p:spPr>
        <p:txBody>
          <a:bodyPr wrap="none" anchor="ctr"/>
          <a:lstStyle/>
          <a:p>
            <a:endParaRPr lang="en-US"/>
          </a:p>
        </p:txBody>
      </p:sp>
      <p:sp>
        <p:nvSpPr>
          <p:cNvPr id="11336" name="Line 110"/>
          <p:cNvSpPr>
            <a:spLocks noChangeShapeType="1"/>
          </p:cNvSpPr>
          <p:nvPr/>
        </p:nvSpPr>
        <p:spPr bwMode="auto">
          <a:xfrm>
            <a:off x="2209800" y="5181600"/>
            <a:ext cx="4953000" cy="838200"/>
          </a:xfrm>
          <a:prstGeom prst="line">
            <a:avLst/>
          </a:prstGeom>
          <a:noFill/>
          <a:ln w="9525">
            <a:solidFill>
              <a:srgbClr val="0000FF"/>
            </a:solidFill>
            <a:round/>
            <a:headEnd/>
            <a:tailEnd type="arrow" w="med" len="lg"/>
          </a:ln>
          <a:effectLst/>
        </p:spPr>
        <p:txBody>
          <a:bodyPr wrap="none" anchor="ctr"/>
          <a:lstStyle/>
          <a:p>
            <a:endParaRPr lang="en-US"/>
          </a:p>
        </p:txBody>
      </p:sp>
      <p:sp>
        <p:nvSpPr>
          <p:cNvPr id="11337" name="Text Box 112"/>
          <p:cNvSpPr txBox="1">
            <a:spLocks noChangeArrowheads="1"/>
          </p:cNvSpPr>
          <p:nvPr/>
        </p:nvSpPr>
        <p:spPr bwMode="auto">
          <a:xfrm>
            <a:off x="5181600" y="1981200"/>
            <a:ext cx="3638550" cy="828675"/>
          </a:xfrm>
          <a:prstGeom prst="rect">
            <a:avLst/>
          </a:prstGeom>
          <a:noFill/>
          <a:ln w="9525">
            <a:noFill/>
            <a:miter lim="800000"/>
            <a:headEnd/>
            <a:tailEnd/>
          </a:ln>
          <a:effectLst/>
        </p:spPr>
        <p:txBody>
          <a:bodyPr anchor="ctr">
            <a:spAutoFit/>
          </a:bodyPr>
          <a:lstStyle/>
          <a:p>
            <a:pPr algn="ctr" eaLnBrk="1" hangingPunct="1"/>
            <a:r>
              <a:rPr lang="en-US" altLang="en-US">
                <a:latin typeface="Tahoma" pitchFamily="34" charset="0"/>
              </a:rPr>
              <a:t>What are the underlying, unstated assumptions??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60C0746E-E582-481D-A242-5092A64F5EC2}" type="slidenum">
              <a:rPr lang="en-US" altLang="en-US"/>
              <a:pPr/>
              <a:t>8</a:t>
            </a:fld>
            <a:endParaRPr lang="en-US" altLang="en-US"/>
          </a:p>
        </p:txBody>
      </p:sp>
      <p:sp>
        <p:nvSpPr>
          <p:cNvPr id="12291" name="Rectangle 2"/>
          <p:cNvSpPr>
            <a:spLocks noGrp="1" noChangeArrowheads="1"/>
          </p:cNvSpPr>
          <p:nvPr>
            <p:ph type="title"/>
          </p:nvPr>
        </p:nvSpPr>
        <p:spPr/>
        <p:txBody>
          <a:bodyPr/>
          <a:lstStyle/>
          <a:p>
            <a:pPr eaLnBrk="1" hangingPunct="1"/>
            <a:r>
              <a:rPr lang="en-US" altLang="en-US" smtClean="0"/>
              <a:t>Relative Frequency Approach…</a:t>
            </a:r>
          </a:p>
        </p:txBody>
      </p:sp>
      <p:sp>
        <p:nvSpPr>
          <p:cNvPr id="12292" name="Rectangle 3"/>
          <p:cNvSpPr>
            <a:spLocks noGrp="1" noChangeArrowheads="1"/>
          </p:cNvSpPr>
          <p:nvPr>
            <p:ph type="body" idx="1"/>
          </p:nvPr>
        </p:nvSpPr>
        <p:spPr/>
        <p:txBody>
          <a:bodyPr/>
          <a:lstStyle/>
          <a:p>
            <a:pPr eaLnBrk="1" hangingPunct="1"/>
            <a:r>
              <a:rPr lang="en-US" altLang="en-US" smtClean="0"/>
              <a:t>Bits &amp; Bytes Computer Shop tracks the number of desktop computer systems it sells over a month (</a:t>
            </a:r>
            <a:r>
              <a:rPr lang="en-US" altLang="en-US" smtClean="0">
                <a:solidFill>
                  <a:srgbClr val="FF0000"/>
                </a:solidFill>
              </a:rPr>
              <a:t>30 days</a:t>
            </a:r>
            <a:r>
              <a:rPr lang="en-US" altLang="en-US" smtClean="0"/>
              <a:t>):</a:t>
            </a:r>
          </a:p>
          <a:p>
            <a:pPr eaLnBrk="1" hangingPunct="1"/>
            <a:endParaRPr lang="en-US" altLang="en-US" smtClean="0"/>
          </a:p>
          <a:p>
            <a:pPr eaLnBrk="1" hangingPunct="1"/>
            <a:r>
              <a:rPr lang="en-US" altLang="en-US" smtClean="0"/>
              <a:t>For example,</a:t>
            </a:r>
          </a:p>
          <a:p>
            <a:pPr eaLnBrk="1" hangingPunct="1"/>
            <a:r>
              <a:rPr lang="en-US" altLang="en-US" smtClean="0"/>
              <a:t>10 days out of 30</a:t>
            </a:r>
          </a:p>
          <a:p>
            <a:pPr eaLnBrk="1" hangingPunct="1"/>
            <a:r>
              <a:rPr lang="en-US" altLang="en-US" smtClean="0"/>
              <a:t>2 desktops were sold.</a:t>
            </a:r>
          </a:p>
          <a:p>
            <a:pPr eaLnBrk="1" hangingPunct="1"/>
            <a:endParaRPr lang="en-US" altLang="en-US" smtClean="0"/>
          </a:p>
          <a:p>
            <a:pPr eaLnBrk="1" hangingPunct="1"/>
            <a:r>
              <a:rPr lang="en-US" altLang="en-US" smtClean="0"/>
              <a:t>From this we can construct</a:t>
            </a:r>
          </a:p>
          <a:p>
            <a:pPr eaLnBrk="1" hangingPunct="1"/>
            <a:r>
              <a:rPr lang="en-US" altLang="en-US" smtClean="0"/>
              <a:t>the </a:t>
            </a:r>
            <a:r>
              <a:rPr lang="en-US" altLang="en-US" smtClean="0">
                <a:solidFill>
                  <a:srgbClr val="FF0000"/>
                </a:solidFill>
              </a:rPr>
              <a:t>“estimated” </a:t>
            </a:r>
            <a:r>
              <a:rPr lang="en-US" altLang="en-US" smtClean="0"/>
              <a:t>probabilities of an event</a:t>
            </a:r>
          </a:p>
          <a:p>
            <a:pPr eaLnBrk="1" hangingPunct="1"/>
            <a:r>
              <a:rPr lang="en-US" altLang="en-US" smtClean="0"/>
              <a:t>(i.e. the # of desktop sold on a given day)…</a:t>
            </a:r>
          </a:p>
        </p:txBody>
      </p:sp>
      <p:graphicFrame>
        <p:nvGraphicFramePr>
          <p:cNvPr id="20573" name="Group 93"/>
          <p:cNvGraphicFramePr>
            <a:graphicFrameLocks noGrp="1"/>
          </p:cNvGraphicFramePr>
          <p:nvPr/>
        </p:nvGraphicFramePr>
        <p:xfrm>
          <a:off x="5410200" y="2057400"/>
          <a:ext cx="3276600" cy="3302002"/>
        </p:xfrm>
        <a:graphic>
          <a:graphicData uri="http://schemas.openxmlformats.org/drawingml/2006/table">
            <a:tbl>
              <a:tblPr/>
              <a:tblGrid>
                <a:gridCol w="1638300">
                  <a:extLst>
                    <a:ext uri="{9D8B030D-6E8A-4147-A177-3AD203B41FA5}">
                      <a16:colId xmlns:a16="http://schemas.microsoft.com/office/drawing/2014/main" xmlns="" val="3373335070"/>
                    </a:ext>
                  </a:extLst>
                </a:gridCol>
                <a:gridCol w="1638300">
                  <a:extLst>
                    <a:ext uri="{9D8B030D-6E8A-4147-A177-3AD203B41FA5}">
                      <a16:colId xmlns:a16="http://schemas.microsoft.com/office/drawing/2014/main" xmlns="" val="1722531253"/>
                    </a:ext>
                  </a:extLst>
                </a:gridCol>
              </a:tblGrid>
              <a:tr h="56515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Desktops Sold</a:t>
                      </a:r>
                      <a:endParaRPr kumimoji="0" lang="en-US" altLang="en-US" sz="2400" b="0" i="0" u="none" strike="noStrike" cap="none" normalizeH="0" baseline="0">
                        <a:ln>
                          <a:noFill/>
                        </a:ln>
                        <a:solidFill>
                          <a:schemeClr val="tx1"/>
                        </a:solidFill>
                        <a:effectLst/>
                        <a:latin typeface="Times" panose="02020603050405020304" pitchFamily="18" charset="0"/>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 of Days</a:t>
                      </a:r>
                      <a:endParaRPr kumimoji="0" lang="en-US" altLang="en-US" sz="24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92383720"/>
                  </a:ext>
                </a:extLst>
              </a:tr>
              <a:tr h="5476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0</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1</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817773340"/>
                  </a:ext>
                </a:extLst>
              </a:tr>
              <a:tr h="5461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1</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2</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255764500"/>
                  </a:ext>
                </a:extLst>
              </a:tr>
              <a:tr h="5476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2</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10</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005922969"/>
                  </a:ext>
                </a:extLst>
              </a:tr>
              <a:tr h="5476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3</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12</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71062068"/>
                  </a:ext>
                </a:extLst>
              </a:tr>
              <a:tr h="5476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4</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5</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4023918885"/>
                  </a:ext>
                </a:extLst>
              </a:tr>
            </a:tbl>
          </a:graphicData>
        </a:graphic>
      </p:graphicFrame>
      <p:sp>
        <p:nvSpPr>
          <p:cNvPr id="12312" name="Line 94"/>
          <p:cNvSpPr>
            <a:spLocks noChangeShapeType="1"/>
          </p:cNvSpPr>
          <p:nvPr/>
        </p:nvSpPr>
        <p:spPr bwMode="auto">
          <a:xfrm>
            <a:off x="2895600" y="3124200"/>
            <a:ext cx="3048000" cy="838200"/>
          </a:xfrm>
          <a:prstGeom prst="line">
            <a:avLst/>
          </a:prstGeom>
          <a:noFill/>
          <a:ln w="9525">
            <a:solidFill>
              <a:srgbClr val="0000FF"/>
            </a:solidFill>
            <a:round/>
            <a:headEnd/>
            <a:tailEnd type="arrow"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a:t>6.</a:t>
            </a:r>
            <a:fld id="{35CEA772-9CEE-44FE-9031-ED1918AC3AFE}" type="slidenum">
              <a:rPr lang="en-US" altLang="en-US"/>
              <a:pPr/>
              <a:t>9</a:t>
            </a:fld>
            <a:endParaRPr lang="en-US" altLang="en-US"/>
          </a:p>
        </p:txBody>
      </p:sp>
      <p:sp>
        <p:nvSpPr>
          <p:cNvPr id="13315" name="Rectangle 2"/>
          <p:cNvSpPr>
            <a:spLocks noGrp="1" noChangeArrowheads="1"/>
          </p:cNvSpPr>
          <p:nvPr>
            <p:ph type="title"/>
          </p:nvPr>
        </p:nvSpPr>
        <p:spPr/>
        <p:txBody>
          <a:bodyPr/>
          <a:lstStyle/>
          <a:p>
            <a:pPr eaLnBrk="1" hangingPunct="1"/>
            <a:r>
              <a:rPr lang="en-US" altLang="en-US" smtClean="0"/>
              <a:t>Relative Frequency Approach…</a:t>
            </a:r>
          </a:p>
        </p:txBody>
      </p:sp>
      <p:sp>
        <p:nvSpPr>
          <p:cNvPr id="13316" name="Rectangle 3"/>
          <p:cNvSpPr>
            <a:spLocks noGrp="1" noChangeArrowheads="1"/>
          </p:cNvSpPr>
          <p:nvPr>
            <p:ph type="body" idx="1"/>
          </p:nvPr>
        </p:nvSpPr>
        <p:spPr>
          <a:xfrm>
            <a:off x="241300" y="5181600"/>
            <a:ext cx="8902700" cy="1219200"/>
          </a:xfrm>
        </p:spPr>
        <p:txBody>
          <a:bodyPr/>
          <a:lstStyle/>
          <a:p>
            <a:pPr eaLnBrk="1" hangingPunct="1"/>
            <a:r>
              <a:rPr lang="en-US" altLang="en-US" sz="2400" smtClean="0"/>
              <a:t>“There is a 40% chance Bits &amp; Bytes will sell 3 desktops on any given day” [</a:t>
            </a:r>
            <a:r>
              <a:rPr lang="en-US" altLang="en-US" sz="2400" smtClean="0">
                <a:solidFill>
                  <a:srgbClr val="FF0000"/>
                </a:solidFill>
              </a:rPr>
              <a:t>Based on estimates obtained from sample of 30 days</a:t>
            </a:r>
            <a:r>
              <a:rPr lang="en-US" altLang="en-US" sz="2400" smtClean="0"/>
              <a:t>]</a:t>
            </a:r>
          </a:p>
        </p:txBody>
      </p:sp>
      <p:graphicFrame>
        <p:nvGraphicFramePr>
          <p:cNvPr id="21572" name="Group 68"/>
          <p:cNvGraphicFramePr>
            <a:graphicFrameLocks noGrp="1"/>
          </p:cNvGraphicFramePr>
          <p:nvPr/>
        </p:nvGraphicFramePr>
        <p:xfrm>
          <a:off x="381000" y="914400"/>
          <a:ext cx="8305800" cy="3925890"/>
        </p:xfrm>
        <a:graphic>
          <a:graphicData uri="http://schemas.openxmlformats.org/drawingml/2006/table">
            <a:tbl>
              <a:tblPr/>
              <a:tblGrid>
                <a:gridCol w="2468563">
                  <a:extLst>
                    <a:ext uri="{9D8B030D-6E8A-4147-A177-3AD203B41FA5}">
                      <a16:colId xmlns:a16="http://schemas.microsoft.com/office/drawing/2014/main" xmlns="" val="3554361626"/>
                    </a:ext>
                  </a:extLst>
                </a:gridCol>
                <a:gridCol w="2582862">
                  <a:extLst>
                    <a:ext uri="{9D8B030D-6E8A-4147-A177-3AD203B41FA5}">
                      <a16:colId xmlns:a16="http://schemas.microsoft.com/office/drawing/2014/main" xmlns="" val="4176520182"/>
                    </a:ext>
                  </a:extLst>
                </a:gridCol>
                <a:gridCol w="3254375">
                  <a:extLst>
                    <a:ext uri="{9D8B030D-6E8A-4147-A177-3AD203B41FA5}">
                      <a16:colId xmlns:a16="http://schemas.microsoft.com/office/drawing/2014/main" xmlns="" val="399377815"/>
                    </a:ext>
                  </a:extLst>
                </a:gridCol>
              </a:tblGrid>
              <a:tr h="64135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Desktops Sold [</a:t>
                      </a:r>
                      <a:r>
                        <a:rPr kumimoji="0" lang="en-US" altLang="en-US" sz="1800" b="0" i="0" u="none" strike="noStrike" cap="none" normalizeH="0" baseline="0">
                          <a:ln>
                            <a:noFill/>
                          </a:ln>
                          <a:solidFill>
                            <a:srgbClr val="FF0000"/>
                          </a:solidFill>
                          <a:effectLst/>
                          <a:latin typeface="Times" panose="02020603050405020304" pitchFamily="18" charset="0"/>
                        </a:rPr>
                        <a:t>X</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2400" b="0" i="0" u="none" strike="noStrike" cap="none" normalizeH="0" baseline="0">
                        <a:ln>
                          <a:noFill/>
                        </a:ln>
                        <a:solidFill>
                          <a:schemeClr val="tx1"/>
                        </a:solidFill>
                        <a:effectLst/>
                        <a:latin typeface="Times" panose="02020603050405020304" pitchFamily="18" charset="0"/>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 of Days</a:t>
                      </a:r>
                      <a:endParaRPr kumimoji="0" lang="en-US" altLang="en-US" sz="24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Desktops Sold</a:t>
                      </a:r>
                    </a:p>
                  </a:txBody>
                  <a:tcPr anchor="ct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41949912"/>
                  </a:ext>
                </a:extLst>
              </a:tr>
              <a:tr h="5476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Tahoma" panose="020B0604030504040204" pitchFamily="34" charset="0"/>
                        </a:rPr>
                        <a:t>0</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1/30 = </a:t>
                      </a:r>
                      <a:r>
                        <a:rPr kumimoji="0" lang="en-US" altLang="en-US" sz="2400" b="0" i="0" u="none" strike="noStrike" cap="none" normalizeH="0" baseline="0">
                          <a:ln>
                            <a:noFill/>
                          </a:ln>
                          <a:solidFill>
                            <a:srgbClr val="FF0000"/>
                          </a:solidFill>
                          <a:effectLst/>
                          <a:latin typeface="Tahoma" panose="020B0604030504040204" pitchFamily="34" charset="0"/>
                        </a:rPr>
                        <a:t>.03</a:t>
                      </a:r>
                      <a:r>
                        <a:rPr kumimoji="0" lang="en-US" altLang="en-US" sz="2400" b="0" i="0" u="none" strike="noStrike" cap="none" normalizeH="0" baseline="0">
                          <a:ln>
                            <a:noFill/>
                          </a:ln>
                          <a:solidFill>
                            <a:schemeClr val="tx1"/>
                          </a:solidFill>
                          <a:effectLst/>
                          <a:latin typeface="Tahoma" panose="020B0604030504040204" pitchFamily="34" charset="0"/>
                        </a:rPr>
                        <a:t> =</a:t>
                      </a:r>
                      <a:r>
                        <a:rPr kumimoji="0" lang="en-US" altLang="en-US" sz="2400" b="0" i="0" u="none" strike="noStrike" cap="none" normalizeH="0" baseline="0">
                          <a:ln>
                            <a:noFill/>
                          </a:ln>
                          <a:solidFill>
                            <a:srgbClr val="FF0000"/>
                          </a:solidFill>
                          <a:effectLst/>
                          <a:latin typeface="Tahoma" panose="020B0604030504040204" pitchFamily="34" charset="0"/>
                        </a:rPr>
                        <a:t>P(X=0)</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327444980"/>
                  </a:ext>
                </a:extLst>
              </a:tr>
              <a:tr h="546100">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Tahoma" panose="020B0604030504040204" pitchFamily="34" charset="0"/>
                        </a:rPr>
                        <a:t>1</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2/30 = </a:t>
                      </a:r>
                      <a:r>
                        <a:rPr kumimoji="0" lang="en-US" altLang="en-US" sz="2400" b="0" i="0" u="none" strike="noStrike" cap="none" normalizeH="0" baseline="0">
                          <a:ln>
                            <a:noFill/>
                          </a:ln>
                          <a:solidFill>
                            <a:srgbClr val="FF0000"/>
                          </a:solidFill>
                          <a:effectLst/>
                          <a:latin typeface="Tahoma" panose="020B0604030504040204" pitchFamily="34" charset="0"/>
                        </a:rPr>
                        <a:t>.07</a:t>
                      </a:r>
                      <a:r>
                        <a:rPr kumimoji="0" lang="en-US" altLang="en-US" sz="2400" b="0" i="0" u="none" strike="noStrike" cap="none" normalizeH="0" baseline="0">
                          <a:ln>
                            <a:noFill/>
                          </a:ln>
                          <a:solidFill>
                            <a:schemeClr val="tx1"/>
                          </a:solidFill>
                          <a:effectLst/>
                          <a:latin typeface="Tahoma" panose="020B0604030504040204" pitchFamily="34" charset="0"/>
                        </a:rPr>
                        <a:t> = </a:t>
                      </a:r>
                      <a:r>
                        <a:rPr kumimoji="0" lang="en-US" altLang="en-US" sz="2400" b="0" i="0" u="none" strike="noStrike" cap="none" normalizeH="0" baseline="0">
                          <a:ln>
                            <a:noFill/>
                          </a:ln>
                          <a:solidFill>
                            <a:srgbClr val="FF0000"/>
                          </a:solidFill>
                          <a:effectLst/>
                          <a:latin typeface="Tahoma" panose="020B0604030504040204" pitchFamily="34" charset="0"/>
                        </a:rPr>
                        <a:t>P(X=1)</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8625757"/>
                  </a:ext>
                </a:extLst>
              </a:tr>
              <a:tr h="5476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Tahoma" panose="020B0604030504040204" pitchFamily="34" charset="0"/>
                        </a:rPr>
                        <a:t>2</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10/30 = </a:t>
                      </a:r>
                      <a:r>
                        <a:rPr kumimoji="0" lang="en-US" altLang="en-US" sz="2400" b="0" i="0" u="none" strike="noStrike" cap="none" normalizeH="0" baseline="0">
                          <a:ln>
                            <a:noFill/>
                          </a:ln>
                          <a:solidFill>
                            <a:srgbClr val="FF0000"/>
                          </a:solidFill>
                          <a:effectLst/>
                          <a:latin typeface="Tahoma" panose="020B0604030504040204" pitchFamily="34" charset="0"/>
                        </a:rPr>
                        <a:t>.33</a:t>
                      </a:r>
                      <a:r>
                        <a:rPr kumimoji="0" lang="en-US" altLang="en-US" sz="2400" b="0" i="0" u="none" strike="noStrike" cap="none" normalizeH="0" baseline="0">
                          <a:ln>
                            <a:noFill/>
                          </a:ln>
                          <a:solidFill>
                            <a:schemeClr val="tx1"/>
                          </a:solidFill>
                          <a:effectLst/>
                          <a:latin typeface="Tahoma" panose="020B0604030504040204" pitchFamily="34" charset="0"/>
                        </a:rPr>
                        <a:t> = </a:t>
                      </a:r>
                      <a:r>
                        <a:rPr kumimoji="0" lang="en-US" altLang="en-US" sz="2400" b="0" i="0" u="none" strike="noStrike" cap="none" normalizeH="0" baseline="0">
                          <a:ln>
                            <a:noFill/>
                          </a:ln>
                          <a:solidFill>
                            <a:srgbClr val="FF0000"/>
                          </a:solidFill>
                          <a:effectLst/>
                          <a:latin typeface="Tahoma" panose="020B0604030504040204" pitchFamily="34" charset="0"/>
                        </a:rPr>
                        <a:t>P(X=2)</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62256937"/>
                  </a:ext>
                </a:extLst>
              </a:tr>
              <a:tr h="5476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Tahoma" panose="020B0604030504040204" pitchFamily="34" charset="0"/>
                        </a:rPr>
                        <a:t>3</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12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12/30 = </a:t>
                      </a:r>
                      <a:r>
                        <a:rPr kumimoji="0" lang="en-US" altLang="en-US" sz="2400" b="0" i="0" u="none" strike="noStrike" cap="none" normalizeH="0" baseline="0">
                          <a:ln>
                            <a:noFill/>
                          </a:ln>
                          <a:solidFill>
                            <a:srgbClr val="FF0000"/>
                          </a:solidFill>
                          <a:effectLst/>
                          <a:latin typeface="Tahoma" panose="020B0604030504040204" pitchFamily="34" charset="0"/>
                        </a:rPr>
                        <a:t>.40</a:t>
                      </a:r>
                      <a:r>
                        <a:rPr kumimoji="0" lang="en-US" altLang="en-US" sz="2400" b="0" i="0" u="none" strike="noStrike" cap="none" normalizeH="0" baseline="0">
                          <a:ln>
                            <a:noFill/>
                          </a:ln>
                          <a:solidFill>
                            <a:schemeClr val="tx1"/>
                          </a:solidFill>
                          <a:effectLst/>
                          <a:latin typeface="Tahoma" panose="020B0604030504040204" pitchFamily="34" charset="0"/>
                        </a:rPr>
                        <a:t> = </a:t>
                      </a:r>
                      <a:r>
                        <a:rPr kumimoji="0" lang="en-US" altLang="en-US" sz="2400" b="0" i="0" u="none" strike="noStrike" cap="none" normalizeH="0" baseline="0">
                          <a:ln>
                            <a:noFill/>
                          </a:ln>
                          <a:solidFill>
                            <a:srgbClr val="FF0000"/>
                          </a:solidFill>
                          <a:effectLst/>
                          <a:latin typeface="Tahoma" panose="020B0604030504040204" pitchFamily="34" charset="0"/>
                        </a:rPr>
                        <a:t>P(X=3)</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59237094"/>
                  </a:ext>
                </a:extLst>
              </a:tr>
              <a:tr h="5476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Tahoma" panose="020B0604030504040204" pitchFamily="34" charset="0"/>
                        </a:rPr>
                        <a:t>4</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5/30 = </a:t>
                      </a:r>
                      <a:r>
                        <a:rPr kumimoji="0" lang="en-US" altLang="en-US" sz="2400" b="0" i="0" u="none" strike="noStrike" cap="none" normalizeH="0" baseline="0">
                          <a:ln>
                            <a:noFill/>
                          </a:ln>
                          <a:solidFill>
                            <a:srgbClr val="FF0000"/>
                          </a:solidFill>
                          <a:effectLst/>
                          <a:latin typeface="Tahoma" panose="020B0604030504040204" pitchFamily="34" charset="0"/>
                        </a:rPr>
                        <a:t>.17</a:t>
                      </a:r>
                      <a:r>
                        <a:rPr kumimoji="0" lang="en-US" altLang="en-US" sz="2400" b="0" i="0" u="none" strike="noStrike" cap="none" normalizeH="0" baseline="0">
                          <a:ln>
                            <a:noFill/>
                          </a:ln>
                          <a:solidFill>
                            <a:schemeClr val="tx1"/>
                          </a:solidFill>
                          <a:effectLst/>
                          <a:latin typeface="Tahoma" panose="020B0604030504040204" pitchFamily="34" charset="0"/>
                        </a:rPr>
                        <a:t> = </a:t>
                      </a:r>
                      <a:r>
                        <a:rPr kumimoji="0" lang="en-US" altLang="en-US" sz="2400" b="0" i="0" u="none" strike="noStrike" cap="none" normalizeH="0" baseline="0">
                          <a:ln>
                            <a:noFill/>
                          </a:ln>
                          <a:solidFill>
                            <a:srgbClr val="FF0000"/>
                          </a:solidFill>
                          <a:effectLst/>
                          <a:latin typeface="Tahoma" panose="020B0604030504040204" pitchFamily="34" charset="0"/>
                        </a:rPr>
                        <a:t>P(X=4)</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29014005"/>
                  </a:ext>
                </a:extLst>
              </a:tr>
              <a:tr h="547688">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ahoma" panose="020B060403050404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defRPr sz="2400">
                          <a:solidFill>
                            <a:schemeClr val="tx1"/>
                          </a:solidFill>
                          <a:latin typeface="Times" panose="02020603050405020304" pitchFamily="18" charset="0"/>
                        </a:defRPr>
                      </a:lvl1pPr>
                      <a:lvl2pPr algn="l">
                        <a:spcBef>
                          <a:spcPct val="20000"/>
                        </a:spcBef>
                        <a:defRPr sz="2000">
                          <a:solidFill>
                            <a:schemeClr val="tx1"/>
                          </a:solidFill>
                          <a:latin typeface="Times" panose="02020603050405020304" pitchFamily="18" charset="0"/>
                        </a:defRPr>
                      </a:lvl2pPr>
                      <a:lvl3pPr algn="l">
                        <a:spcBef>
                          <a:spcPct val="20000"/>
                        </a:spcBef>
                        <a:defRPr>
                          <a:solidFill>
                            <a:schemeClr val="tx1"/>
                          </a:solidFill>
                          <a:latin typeface="Times" panose="02020603050405020304" pitchFamily="18" charset="0"/>
                        </a:defRPr>
                      </a:lvl3pPr>
                      <a:lvl4pPr algn="l">
                        <a:spcBef>
                          <a:spcPct val="20000"/>
                        </a:spcBef>
                        <a:defRPr sz="1600">
                          <a:solidFill>
                            <a:schemeClr val="tx1"/>
                          </a:solidFill>
                          <a:latin typeface="Times" panose="02020603050405020304" pitchFamily="18" charset="0"/>
                        </a:defRPr>
                      </a:lvl4pPr>
                      <a:lvl5pPr algn="l">
                        <a:spcBef>
                          <a:spcPct val="20000"/>
                        </a:spcBef>
                        <a:defRPr sz="1600">
                          <a:solidFill>
                            <a:schemeClr val="tx1"/>
                          </a:solidFill>
                          <a:latin typeface="Times" panose="02020603050405020304" pitchFamily="18" charset="0"/>
                        </a:defRPr>
                      </a:lvl5pPr>
                      <a:lvl6pPr fontAlgn="base">
                        <a:spcBef>
                          <a:spcPct val="20000"/>
                        </a:spcBef>
                        <a:spcAft>
                          <a:spcPct val="0"/>
                        </a:spcAft>
                        <a:defRPr sz="1600">
                          <a:solidFill>
                            <a:schemeClr val="tx1"/>
                          </a:solidFill>
                          <a:latin typeface="Times" panose="02020603050405020304" pitchFamily="18" charset="0"/>
                        </a:defRPr>
                      </a:lvl6pPr>
                      <a:lvl7pPr fontAlgn="base">
                        <a:spcBef>
                          <a:spcPct val="20000"/>
                        </a:spcBef>
                        <a:spcAft>
                          <a:spcPct val="0"/>
                        </a:spcAft>
                        <a:defRPr sz="1600">
                          <a:solidFill>
                            <a:schemeClr val="tx1"/>
                          </a:solidFill>
                          <a:latin typeface="Times" panose="02020603050405020304" pitchFamily="18" charset="0"/>
                        </a:defRPr>
                      </a:lvl7pPr>
                      <a:lvl8pPr fontAlgn="base">
                        <a:spcBef>
                          <a:spcPct val="20000"/>
                        </a:spcBef>
                        <a:spcAft>
                          <a:spcPct val="0"/>
                        </a:spcAft>
                        <a:defRPr sz="1600">
                          <a:solidFill>
                            <a:schemeClr val="tx1"/>
                          </a:solidFill>
                          <a:latin typeface="Times" panose="02020603050405020304" pitchFamily="18" charset="0"/>
                        </a:defRPr>
                      </a:lvl8pPr>
                      <a:lvl9pPr fontAlgn="base">
                        <a:spcBef>
                          <a:spcPct val="20000"/>
                        </a:spcBef>
                        <a:spcAft>
                          <a:spcPct val="0"/>
                        </a:spcAft>
                        <a:defRPr sz="1600">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ahoma" panose="020B0604030504040204" pitchFamily="34" charset="0"/>
                        </a:rPr>
                        <a:t>∑ = 1.00</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2704402620"/>
                  </a:ext>
                </a:extLst>
              </a:tr>
            </a:tbl>
          </a:graphicData>
        </a:graphic>
      </p:graphicFrame>
      <p:sp>
        <p:nvSpPr>
          <p:cNvPr id="13347" name="Line 64"/>
          <p:cNvSpPr>
            <a:spLocks noChangeShapeType="1"/>
          </p:cNvSpPr>
          <p:nvPr/>
        </p:nvSpPr>
        <p:spPr bwMode="auto">
          <a:xfrm flipV="1">
            <a:off x="2590800" y="3657600"/>
            <a:ext cx="4114800" cy="1600200"/>
          </a:xfrm>
          <a:prstGeom prst="line">
            <a:avLst/>
          </a:prstGeom>
          <a:noFill/>
          <a:ln w="9525">
            <a:solidFill>
              <a:srgbClr val="0000FF"/>
            </a:solidFill>
            <a:round/>
            <a:headEnd/>
            <a:tailEnd type="arrow"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1140</TotalTime>
  <Words>3353</Words>
  <Application>Microsoft Office PowerPoint</Application>
  <PresentationFormat>On-screen Show (4:3)</PresentationFormat>
  <Paragraphs>537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Blank Presentation</vt:lpstr>
      <vt:lpstr>Random Experiment…</vt:lpstr>
      <vt:lpstr>Probabilities…</vt:lpstr>
      <vt:lpstr>Sample Space…</vt:lpstr>
      <vt:lpstr>Requirements of Probabilities…</vt:lpstr>
      <vt:lpstr>Approaches to Assigning Probabilities…</vt:lpstr>
      <vt:lpstr>Classical Approach…</vt:lpstr>
      <vt:lpstr>Classical Approach…</vt:lpstr>
      <vt:lpstr>Relative Frequency Approach…</vt:lpstr>
      <vt:lpstr>Relative Frequency Approach…</vt:lpstr>
      <vt:lpstr>Subjective Approach…</vt:lpstr>
      <vt:lpstr>Events &amp; Probabilities…</vt:lpstr>
      <vt:lpstr>Events &amp; Probabilities…</vt:lpstr>
      <vt:lpstr>Interpreting Probability…</vt:lpstr>
      <vt:lpstr>Joint, Marginal, Conditional Probability…</vt:lpstr>
      <vt:lpstr>Example 6.1…</vt:lpstr>
      <vt:lpstr>Example 6.1…</vt:lpstr>
      <vt:lpstr>Marginal Probabilities…</vt:lpstr>
      <vt:lpstr>Conditional Probability…</vt:lpstr>
      <vt:lpstr>Conditional Probability…</vt:lpstr>
      <vt:lpstr>Conditional Probability…</vt:lpstr>
      <vt:lpstr>Conditional Probability…</vt:lpstr>
      <vt:lpstr>Independence…</vt:lpstr>
      <vt:lpstr>Independence…</vt:lpstr>
      <vt:lpstr>Union…</vt:lpstr>
      <vt:lpstr>Probability Rules and Trees…</vt:lpstr>
      <vt:lpstr>Example 6.5…</vt:lpstr>
      <vt:lpstr>Example 6.6…</vt:lpstr>
      <vt:lpstr>Addition Rule…</vt:lpstr>
      <vt:lpstr>Addition Rule…</vt:lpstr>
      <vt:lpstr>Addition Rule for Mutually Excusive Events</vt:lpstr>
      <vt:lpstr>Example 6.7…</vt:lpstr>
      <vt:lpstr>Probability Trees [Decision Trees]…</vt:lpstr>
      <vt:lpstr>Probability Trees…</vt:lpstr>
      <vt:lpstr>Probability Trees…</vt:lpstr>
      <vt:lpstr>Example 6.8…</vt:lpstr>
      <vt:lpstr>Bayes’ Law…</vt:lpstr>
      <vt:lpstr>Breaking News: New test for early detection of cancer has been developed.</vt:lpstr>
      <vt:lpstr>What we know. P(+/C) = .95       P(+/ Cc ) = .08      P(C) = .10 From these probabilities we can find P(-/C) = .05       P(-/ Cc ) = .92      P(Cc) = .90</vt:lpstr>
      <vt:lpstr>Bayesian Terminology…</vt:lpstr>
      <vt:lpstr>Students Work – Bayes Problem</vt:lpstr>
      <vt:lpstr>Students Work – Bayes Problem</vt:lpstr>
    </vt:vector>
  </TitlesOfParts>
  <Company>Copyright © 2006 Brooks/Cole, a division of Thomson Learning,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 Probability</dc:title>
  <dc:subject>Keller's Statistics for Management &amp; Economics, 7th Ed.</dc:subject>
  <dc:creator>Trent Tucker, Wilfrid Laurier Univeristy</dc:creator>
  <cp:lastModifiedBy>Gururaj</cp:lastModifiedBy>
  <cp:revision>80</cp:revision>
  <cp:lastPrinted>2004-06-22T18:52:57Z</cp:lastPrinted>
  <dcterms:created xsi:type="dcterms:W3CDTF">2004-06-22T18:17:40Z</dcterms:created>
  <dcterms:modified xsi:type="dcterms:W3CDTF">2018-10-22T03:37:12Z</dcterms:modified>
</cp:coreProperties>
</file>