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780" r:id="rId3"/>
    <p:sldId id="776" r:id="rId4"/>
    <p:sldId id="779" r:id="rId5"/>
    <p:sldId id="778" r:id="rId6"/>
    <p:sldId id="777" r:id="rId7"/>
    <p:sldId id="782" r:id="rId8"/>
    <p:sldId id="7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313"/>
    <p:restoredTop sz="94689"/>
  </p:normalViewPr>
  <p:slideViewPr>
    <p:cSldViewPr snapToGrid="0" snapToObjects="1">
      <p:cViewPr varScale="1">
        <p:scale>
          <a:sx n="86" d="100"/>
          <a:sy n="86" d="100"/>
        </p:scale>
        <p:origin x="-71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2BAE42-EEF5-A54D-A5F3-A52F2BCF9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8117CEC-245A-4D47-B997-5250D90A9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48DD63-A96B-4345-A242-3CE24C6E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65E06E-ED69-E14F-BB61-F06FFE74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CD2493-B566-5241-B4F4-0F8F6FAF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943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9DA7D6-DB89-BA4C-AB2E-B8D6E5E8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8C66AD8-4422-B14A-905B-CC0CED7F0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08B90B-5555-5945-8EAD-C874781D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D2261F-3191-5A49-9D10-68E4D59B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FE9D47-AB8C-0D43-ABD2-F984B176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394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16896D9-0BE3-C744-B5FF-B49B657D7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D92C7A7-3D33-9445-B8A3-5B3D1C53D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D9E5E1-9478-3E45-B5A1-AC63858E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4E3CE3-BCB7-AB4B-802F-C5F97132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CB2343-FA2B-AF46-A644-6B27053B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30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A3C30-DFBB-3343-A1BE-3250CD15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2696AF-FBA1-0248-AFEF-76489B08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B40714-DB93-0148-931A-92D4F5EF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44AC1C-4F58-4043-AB7B-6437F966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145BCF-592C-A54A-850D-E1C93987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19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30365-D10B-1548-BE3C-FC680D16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558FA5-4770-7545-AA6C-B27E7AFC4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0D4872-1570-E04B-B667-FD8F8822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4129A3-7C60-784D-B2B6-4783D4D4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B0CC39-4D5E-974A-81CB-DA633348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163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D67D93-3898-E442-80C8-4D90594C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3791E0-087E-1041-9DD9-32AB7F22C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E86F10-4414-324A-B9B6-B98FA0855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76B93C-E793-2948-BD2A-88369EB0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D77434-D6D7-ED4A-B85B-B6D97AC1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E29E37-0B1A-B241-B63F-1707D849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668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9A875-1C62-C045-B8B9-68CE8144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627461-50B4-D14B-B8C1-62907E702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FAFA771-762D-7D42-B5AB-68124C7BA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BCE363-615D-7A44-8C2B-E640B96E8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BB42371-E14E-FF48-8D5C-AC413E6E3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839A30D-1A39-4047-93B9-815D11D9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626A797-4042-064A-A92C-F0C083E1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BF30EDB-B1F7-C14D-A616-436BE94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578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B82F1B-E65F-484E-AA98-CF91F027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6E4D6FA-76BA-254D-90F8-3840274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C41DC3-10BF-084A-916F-479F0F3B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D11757-4BF6-1B48-9FD4-A71CE455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817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847AA01-0DE5-C748-B1CC-D380B0FD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F832E08-82CE-5247-93E8-261CE282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C78011-C79A-D941-9B97-3A107FD4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59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3699D-A302-954D-9459-297FC49E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2E53C5-804C-F544-BDE7-3CE8315D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1374E0F-49CF-7341-AD2E-522486FF6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61CE74-1934-9342-84EB-07EF9A72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272D74-9386-EA44-9DE7-70F07B0A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0BE69B6-F5D1-4E4D-ADCC-8EF8DED6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15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8F52E-9767-B84C-93F8-6C4DC0E4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46909FA-2C8C-DF41-B730-A186E3D09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D4C63B-E8DA-CE48-AF23-D09790333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907AF2-1FE4-F142-9088-3CF0310E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A8F98EE-416A-894B-986B-1B875DCC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B5CFAD-8DA9-4F47-BB56-B71D3C93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071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FC1A57D-0637-0D4C-AC3E-3333AEB7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F5E77C-52E2-7D49-9B6F-D1AAB1C29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BE68FD-4537-8A4A-B502-4A74BDAFC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7A0D-CA40-D14B-B759-FDC2B523C727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BCFF6F-D749-5245-B841-E0E6D5A9E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C5EA0D-7960-3F43-832C-91ABD06A0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341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alus-ai/performance-metrics-for-classification-problems-in-machine-learning-part-i-b085d432082b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vds.com/wp-content/uploads/2015/08/fscore.pn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hyperlink" Target="http://www.svds.com/wp-content/uploads/2015/08/gscore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E85804-855D-5845-84A4-76E29F6B0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Accuracy Metrics</a:t>
            </a:r>
          </a:p>
        </p:txBody>
      </p:sp>
    </p:spTree>
    <p:extLst>
      <p:ext uri="{BB962C8B-B14F-4D97-AF65-F5344CB8AC3E}">
        <p14:creationId xmlns:p14="http://schemas.microsoft.com/office/powerpoint/2010/main" xmlns="" val="373807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6E886F1-5187-0342-86B9-C4723AE7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00" y="698158"/>
            <a:ext cx="6217709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536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of classification models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Counts of </a:t>
            </a:r>
            <a:r>
              <a:rPr lang="en-US" dirty="0">
                <a:solidFill>
                  <a:srgbClr val="0070C0"/>
                </a:solidFill>
              </a:rPr>
              <a:t>test records </a:t>
            </a:r>
            <a:r>
              <a:rPr lang="en-US" dirty="0"/>
              <a:t>that are correctly (or incorrectly) predicted by the classification model</a:t>
            </a:r>
          </a:p>
          <a:p>
            <a:r>
              <a:rPr lang="en-US" b="1" dirty="0"/>
              <a:t>Confusion matrix</a:t>
            </a:r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3117850"/>
          <a:ext cx="3657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Class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Class</a:t>
                      </a:r>
                      <a:r>
                        <a:rPr lang="en-US" b="1" baseline="0" dirty="0"/>
                        <a:t> = 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Class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b="1" baseline="-25000" dirty="0">
                          <a:solidFill>
                            <a:srgbClr val="0070C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b="1" baseline="-250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Class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b="1" baseline="-25000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b="1" baseline="-25000" dirty="0">
                          <a:solidFill>
                            <a:srgbClr val="0070C0"/>
                          </a:solidFill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48" name="TextBox 5"/>
          <p:cNvSpPr txBox="1">
            <a:spLocks noChangeArrowheads="1"/>
          </p:cNvSpPr>
          <p:nvPr/>
        </p:nvSpPr>
        <p:spPr bwMode="auto">
          <a:xfrm>
            <a:off x="7162800" y="273685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/>
              <a:t>Predicted Class</a:t>
            </a:r>
          </a:p>
        </p:txBody>
      </p:sp>
      <p:sp>
        <p:nvSpPr>
          <p:cNvPr id="1049" name="TextBox 6"/>
          <p:cNvSpPr txBox="1">
            <a:spLocks noChangeArrowheads="1"/>
          </p:cNvSpPr>
          <p:nvPr/>
        </p:nvSpPr>
        <p:spPr bwMode="auto">
          <a:xfrm rot="16200000">
            <a:off x="5099050" y="3359150"/>
            <a:ext cx="19113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Actual Class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286001" y="4724400"/>
          <a:ext cx="6532563" cy="838200"/>
        </p:xfrm>
        <a:graphic>
          <a:graphicData uri="http://schemas.openxmlformats.org/presentationml/2006/ole">
            <p:oleObj spid="_x0000_s1029" name="Equation" r:id="rId3" imgW="3365500" imgH="4318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209801" y="5867401"/>
          <a:ext cx="6518275" cy="836613"/>
        </p:xfrm>
        <a:graphic>
          <a:graphicData uri="http://schemas.openxmlformats.org/presentationml/2006/ole">
            <p:oleObj spid="_x0000_s1030" name="Equation" r:id="rId4" imgW="33655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1887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84BE127-6BA9-5D4F-9364-B9AED02D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193" y="124177"/>
            <a:ext cx="8271584" cy="61863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B6BC49-E04B-E846-A5CE-D0E8D4078806}"/>
              </a:ext>
            </a:extLst>
          </p:cNvPr>
          <p:cNvSpPr/>
          <p:nvPr/>
        </p:nvSpPr>
        <p:spPr>
          <a:xfrm>
            <a:off x="451555" y="6090310"/>
            <a:ext cx="1160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https://medium.com/thalus-ai/performance-metrics-for-classification-problems-in-machine-learning-part-i-b085d432082b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85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CCE6D78-5235-DC4A-B624-0A51D96C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19" y="372862"/>
            <a:ext cx="8956943" cy="572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578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61BABE5-4A67-7B44-AD6A-06CE36C1C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57" y="301840"/>
            <a:ext cx="7913510" cy="61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82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406789C-45AE-2A4A-9329-E0DAB4A85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333" y="391794"/>
            <a:ext cx="8245078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true positive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 = TP/(TP+FN) = 1 − false negative rate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677385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false positive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 = FP/(FP+TN) = 1 − true negative rate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677385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sensitivity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 = true positive rate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677385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specificity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 = true negative rate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677385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positive predictive 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 = TP/(TP+FP)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677385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recall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 = TP / (TP+FN) = true positive rate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677385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precision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 = TP / (TP+FP)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516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406789C-45AE-2A4A-9329-E0DAB4A85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60" y="74237"/>
            <a:ext cx="8022389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F-score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 is the harmonic mean of precision and recall: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solidFill>
                <a:srgbClr val="67738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/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5907"/>
                </a:solidFill>
                <a:effectLst/>
                <a:latin typeface="Lato"/>
              </a:rPr>
              <a:t> 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FF5907"/>
                </a:solidFill>
                <a:effectLst/>
                <a:latin typeface="Lato"/>
              </a:rPr>
              <a:t>                          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677385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G-score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 is the geometric mean of precision and recall: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/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5907"/>
                </a:solidFill>
                <a:effectLst/>
                <a:latin typeface="Lato"/>
              </a:rPr>
              <a:t>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5907"/>
                </a:solidFill>
                <a:effectLst/>
                <a:latin typeface="Lato"/>
              </a:rPr>
              <a:t>                                            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677385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F score">
            <a:hlinkClick r:id="rId2"/>
            <a:extLst>
              <a:ext uri="{FF2B5EF4-FFF2-40B4-BE49-F238E27FC236}">
                <a16:creationId xmlns:a16="http://schemas.microsoft.com/office/drawing/2014/main" xmlns="" id="{E4C965AD-3F7B-1446-B922-42B08DE5A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5393" y="794957"/>
            <a:ext cx="4513223" cy="96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 score">
            <a:hlinkClick r:id="rId4"/>
            <a:extLst>
              <a:ext uri="{FF2B5EF4-FFF2-40B4-BE49-F238E27FC236}">
                <a16:creationId xmlns:a16="http://schemas.microsoft.com/office/drawing/2014/main" xmlns="" id="{D51FD3C2-F6BC-334D-9E09-A73AD8E77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5393" y="2798094"/>
            <a:ext cx="4361400" cy="55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1704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52</Words>
  <Application>Microsoft Office PowerPoint</Application>
  <PresentationFormat>Custom</PresentationFormat>
  <Paragraphs>27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Equation</vt:lpstr>
      <vt:lpstr>Classification Accuracy Metrics</vt:lpstr>
      <vt:lpstr>Slide 2</vt:lpstr>
      <vt:lpstr>Evaluation of classification models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Gururajan Narasimhan</dc:creator>
  <cp:lastModifiedBy>Gururajan</cp:lastModifiedBy>
  <cp:revision>4</cp:revision>
  <dcterms:created xsi:type="dcterms:W3CDTF">2019-10-31T03:46:23Z</dcterms:created>
  <dcterms:modified xsi:type="dcterms:W3CDTF">2021-05-24T03:41:46Z</dcterms:modified>
</cp:coreProperties>
</file>