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5" r:id="rId4"/>
    <p:sldId id="29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ser>
          <c:idx val="1"/>
          <c:order val="0"/>
          <c:tx>
            <c:strRef>
              <c:f>Sheet1!$B$2</c:f>
              <c:strCache>
                <c:ptCount val="1"/>
                <c:pt idx="0">
                  <c:v>Sales 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Sheet1!$B$3:$B$26</c:f>
              <c:numCache>
                <c:formatCode>#,##0</c:formatCode>
                <c:ptCount val="24"/>
                <c:pt idx="0">
                  <c:v>10000</c:v>
                </c:pt>
                <c:pt idx="1">
                  <c:v>22000</c:v>
                </c:pt>
                <c:pt idx="2">
                  <c:v>25000</c:v>
                </c:pt>
                <c:pt idx="3">
                  <c:v>30000</c:v>
                </c:pt>
                <c:pt idx="4">
                  <c:v>55000</c:v>
                </c:pt>
                <c:pt idx="5">
                  <c:v>62000</c:v>
                </c:pt>
                <c:pt idx="6">
                  <c:v>70000</c:v>
                </c:pt>
                <c:pt idx="7">
                  <c:v>54000</c:v>
                </c:pt>
                <c:pt idx="8">
                  <c:v>31000</c:v>
                </c:pt>
                <c:pt idx="9">
                  <c:v>7000</c:v>
                </c:pt>
                <c:pt idx="10">
                  <c:v>5000</c:v>
                </c:pt>
                <c:pt idx="11">
                  <c:v>6000</c:v>
                </c:pt>
                <c:pt idx="12">
                  <c:v>9500</c:v>
                </c:pt>
                <c:pt idx="13">
                  <c:v>24000</c:v>
                </c:pt>
                <c:pt idx="14">
                  <c:v>24000</c:v>
                </c:pt>
                <c:pt idx="15">
                  <c:v>29500</c:v>
                </c:pt>
                <c:pt idx="16">
                  <c:v>57000</c:v>
                </c:pt>
                <c:pt idx="17">
                  <c:v>66000</c:v>
                </c:pt>
                <c:pt idx="18">
                  <c:v>80000</c:v>
                </c:pt>
                <c:pt idx="19">
                  <c:v>50000</c:v>
                </c:pt>
                <c:pt idx="20">
                  <c:v>31000</c:v>
                </c:pt>
                <c:pt idx="21">
                  <c:v>5000</c:v>
                </c:pt>
                <c:pt idx="22">
                  <c:v>4000</c:v>
                </c:pt>
                <c:pt idx="23">
                  <c:v>5000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74-A949-AB3D-2399FD3086F2}"/>
            </c:ext>
          </c:extLst>
        </c:ser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axId val="114694784"/>
        <c:axId val="114725632"/>
      </c:lineChart>
      <c:catAx>
        <c:axId val="11469478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25632"/>
        <c:crosses val="autoZero"/>
        <c:auto val="1"/>
        <c:lblAlgn val="ctr"/>
        <c:lblOffset val="100"/>
      </c:catAx>
      <c:valAx>
        <c:axId val="11472563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($)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#,##0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94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3B18-A9CE-463D-8A62-6601F79831A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7B147-3F70-4EF4-AA21-5C0710399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the example of the math test with 200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14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91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add feature we add noise, so it’s harder to find a model that</a:t>
            </a:r>
            <a:r>
              <a:rPr lang="en-US" baseline="0" dirty="0"/>
              <a:t> doesn’t take it into account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011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even the just right model is just an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2297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to this slide later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280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= Train \ Test \ Validation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75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the example of the math test with 200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14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the example of the math test with 200 exercises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14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we’re going to Talk about some of the </a:t>
            </a:r>
            <a:r>
              <a:rPr lang="en-US" dirty="0" err="1"/>
              <a:t>chanllages</a:t>
            </a:r>
            <a:r>
              <a:rPr lang="en-US" dirty="0"/>
              <a:t> that are intrinsic with</a:t>
            </a:r>
            <a:r>
              <a:rPr lang="en-US" baseline="0" dirty="0"/>
              <a:t> the data . One of the  :</a:t>
            </a:r>
            <a:r>
              <a:rPr lang="en-US" baseline="0" dirty="0" err="1"/>
              <a:t>overfitting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429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51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Either you neutralize the seasonality or you take a proper train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75479-3714-4BCB-81EB-112FBF203A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19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A70A8-A784-4D8E-A817-D38B121172C0}" type="slidenum">
              <a:rPr kumimoji="0" lang="ar-SA" sz="1300"/>
              <a:pPr>
                <a:spcBef>
                  <a:spcPct val="0"/>
                </a:spcBef>
              </a:pPr>
              <a:t>22</a:t>
            </a:fld>
            <a:endParaRPr kumimoji="0" 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39554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081AE9-9A62-49D3-8D94-F7009AEC6C60}" type="slidenum">
              <a:rPr kumimoji="0" lang="ar-SA" sz="1300"/>
              <a:pPr>
                <a:spcBef>
                  <a:spcPct val="0"/>
                </a:spcBef>
              </a:pPr>
              <a:t>23</a:t>
            </a:fld>
            <a:endParaRPr kumimoji="0" 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0866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defTabSz="966788" rtl="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66EC67-CB6A-4F08-81EB-E6F69C29207A}" type="slidenum">
              <a:rPr kumimoji="0" lang="ar-SA" sz="1300"/>
              <a:pPr>
                <a:spcBef>
                  <a:spcPct val="0"/>
                </a:spcBef>
              </a:pPr>
              <a:t>24</a:t>
            </a:fld>
            <a:endParaRPr kumimoji="0" lang="en-US" sz="130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2382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3D5B-00E9-45D5-A2E2-F245B222604F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B548-61DB-431E-A9AB-119AECD18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Cross Validation, testing, training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Holdout test set –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Can the data be split randomly without bias?</a:t>
            </a:r>
          </a:p>
          <a:p>
            <a:pPr lvl="1"/>
            <a:r>
              <a:rPr lang="en-US" sz="2000" dirty="0"/>
              <a:t>Test set and training set should be interchangeable, except for data size. Otherwise test results are not a true reflection of performance.</a:t>
            </a:r>
          </a:p>
          <a:p>
            <a:pPr lvl="1"/>
            <a:r>
              <a:rPr lang="en-US" sz="2000" dirty="0"/>
              <a:t>In other words, test and train data should be from the same distribution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Do we have enough data?</a:t>
            </a:r>
          </a:p>
          <a:p>
            <a:pPr lvl="1"/>
            <a:r>
              <a:rPr lang="en-US" sz="2400" dirty="0"/>
              <a:t>Example: Predict if a car is American or Japanese based on 50 examples?</a:t>
            </a:r>
          </a:p>
          <a:p>
            <a:pPr marL="914400" lvl="2" indent="0">
              <a:buNone/>
            </a:pPr>
            <a:r>
              <a:rPr lang="en-US" sz="2000" dirty="0"/>
              <a:t>Will the test set be big enough to accurately report our model performance?</a:t>
            </a:r>
          </a:p>
        </p:txBody>
      </p:sp>
      <p:pic>
        <p:nvPicPr>
          <p:cNvPr id="8196" name="Picture 4" descr="Image result for a 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953000"/>
            <a:ext cx="2197119" cy="14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183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biased/unbiased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Unbiased data sampling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Data that represents the diversity in our target distribution of data on which we want to make predictions. </a:t>
            </a:r>
          </a:p>
          <a:p>
            <a:pPr lvl="1"/>
            <a:r>
              <a:rPr lang="en-US" sz="2000" dirty="0"/>
              <a:t>I.e., a random, representative sample of the entire distribution. 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7030A0"/>
                </a:solidFill>
              </a:rPr>
              <a:t>Biased data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Data that does not accurately reflect the target distribution.</a:t>
            </a:r>
          </a:p>
          <a:p>
            <a:pPr lvl="1"/>
            <a:r>
              <a:rPr lang="en-US" sz="2000" dirty="0"/>
              <a:t>Examples: </a:t>
            </a:r>
          </a:p>
          <a:p>
            <a:pPr lvl="2"/>
            <a:r>
              <a:rPr lang="en-US" sz="1600" b="1" dirty="0"/>
              <a:t>Elections</a:t>
            </a:r>
            <a:r>
              <a:rPr lang="en-US" sz="1600" dirty="0"/>
              <a:t>: we only asked people with glasses who they will vote for, instead of asking a random sample of the population.</a:t>
            </a:r>
          </a:p>
          <a:p>
            <a:pPr lvl="2"/>
            <a:r>
              <a:rPr lang="en-US" sz="1600" b="1" dirty="0"/>
              <a:t>Simulated data</a:t>
            </a:r>
            <a:r>
              <a:rPr lang="en-US" sz="1600" dirty="0"/>
              <a:t>: We cannot get real data, so we create simulated/synthetic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May be addressed using transfer learning/domain adaptation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10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u="sng" dirty="0"/>
              <a:t>Training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for learning</a:t>
            </a:r>
          </a:p>
          <a:p>
            <a:endParaRPr lang="en-US" sz="2400" dirty="0"/>
          </a:p>
          <a:p>
            <a:r>
              <a:rPr lang="en-US" sz="2400" b="1" u="sng" dirty="0"/>
              <a:t>Validation (</a:t>
            </a:r>
            <a:r>
              <a:rPr lang="en-US" sz="2400" b="1" u="sng" dirty="0" err="1"/>
              <a:t>a.k.a</a:t>
            </a:r>
            <a:r>
              <a:rPr lang="en-US" sz="2400" b="1" u="sng" dirty="0"/>
              <a:t> development)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to tune the parameters of a classifier</a:t>
            </a:r>
          </a:p>
          <a:p>
            <a:endParaRPr lang="en-US" sz="2400" dirty="0"/>
          </a:p>
          <a:p>
            <a:r>
              <a:rPr lang="en-US" sz="2400" b="1" u="sng" dirty="0"/>
              <a:t>Test set </a:t>
            </a:r>
          </a:p>
          <a:p>
            <a:pPr marL="400050" lvl="1" indent="0">
              <a:buNone/>
            </a:pPr>
            <a:r>
              <a:rPr lang="en-US" sz="2400" dirty="0"/>
              <a:t>A set of examples used only to assess the performance of fully-trained classifier. After assessing the model with the test set, YOU </a:t>
            </a:r>
            <a:r>
              <a:rPr lang="en-US" sz="2400" i="1" dirty="0"/>
              <a:t>MUST NOT </a:t>
            </a:r>
            <a:r>
              <a:rPr lang="en-US" sz="2400" dirty="0"/>
              <a:t>further tune your model (that’s the theory anyway… - in order to prevent ‘learning the test set’ and ‘overfitting’)</a:t>
            </a:r>
          </a:p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xmlns="" val="395180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three-way split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97868"/>
            <a:ext cx="8856984" cy="4896544"/>
          </a:xfrm>
        </p:spPr>
        <p:txBody>
          <a:bodyPr/>
          <a:lstStyle/>
          <a:p>
            <a:pPr marL="0" indent="0">
              <a:buNone/>
            </a:pPr>
            <a:endParaRPr lang="en-US" sz="5000" dirty="0"/>
          </a:p>
          <a:p>
            <a:endParaRPr lang="en-US" sz="5000" dirty="0"/>
          </a:p>
        </p:txBody>
      </p:sp>
      <p:sp>
        <p:nvSpPr>
          <p:cNvPr id="2" name="Rounded Rectangle 1"/>
          <p:cNvSpPr/>
          <p:nvPr/>
        </p:nvSpPr>
        <p:spPr>
          <a:xfrm>
            <a:off x="1143000" y="1308838"/>
            <a:ext cx="68580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3546140"/>
            <a:ext cx="35814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Training data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3546140"/>
            <a:ext cx="1828800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Validation data</a:t>
            </a:r>
            <a:endParaRPr lang="he-IL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7597236" y="3546140"/>
            <a:ext cx="1394364" cy="1981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data</a:t>
            </a:r>
            <a:endParaRPr lang="he-IL" sz="2800" dirty="0"/>
          </a:p>
        </p:txBody>
      </p:sp>
      <p:sp>
        <p:nvSpPr>
          <p:cNvPr id="12" name="Notched Right Arrow 11"/>
          <p:cNvSpPr/>
          <p:nvPr/>
        </p:nvSpPr>
        <p:spPr>
          <a:xfrm>
            <a:off x="6705600" y="3733800"/>
            <a:ext cx="533400" cy="3048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Left-Right Arrow 3"/>
          <p:cNvSpPr/>
          <p:nvPr/>
        </p:nvSpPr>
        <p:spPr>
          <a:xfrm>
            <a:off x="3954868" y="3731614"/>
            <a:ext cx="556662" cy="277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3657600" y="3886200"/>
            <a:ext cx="984885" cy="1704772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Model tuning</a:t>
            </a:r>
            <a:endParaRPr lang="he-IL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6635115" y="3887778"/>
            <a:ext cx="984885" cy="2354440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2600" dirty="0"/>
              <a:t>Performance evaluation</a:t>
            </a: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xmlns="" val="417732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896544"/>
          </a:xfrm>
        </p:spPr>
        <p:txBody>
          <a:bodyPr/>
          <a:lstStyle/>
          <a:p>
            <a:r>
              <a:rPr lang="en-US" sz="2800" dirty="0"/>
              <a:t>How many examples in each data set?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</a:t>
            </a:r>
            <a:r>
              <a:rPr lang="en-US" sz="2000" dirty="0"/>
              <a:t>: Typically 60-80% of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</a:t>
            </a:r>
            <a:r>
              <a:rPr lang="en-US" sz="2000" dirty="0"/>
              <a:t>: Typically 20-30% of your trained set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Validation set</a:t>
            </a:r>
            <a:r>
              <a:rPr lang="en-US" sz="2000" dirty="0"/>
              <a:t>: Often 20% of data</a:t>
            </a:r>
          </a:p>
          <a:p>
            <a:r>
              <a:rPr lang="en-US" sz="2600" dirty="0"/>
              <a:t>Examples</a:t>
            </a:r>
          </a:p>
          <a:p>
            <a:pPr lvl="1"/>
            <a:r>
              <a:rPr lang="en-US" sz="2200" dirty="0"/>
              <a:t>3 way: Training: 60%, CV: 20%, Test: 20%</a:t>
            </a:r>
          </a:p>
          <a:p>
            <a:pPr lvl="1"/>
            <a:r>
              <a:rPr lang="en-US" sz="2200" dirty="0"/>
              <a:t>2 ways: Training 70%, Test: 30%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200" y="3733800"/>
            <a:ext cx="6858000" cy="1459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The entire available dataset</a:t>
            </a:r>
            <a:endParaRPr lang="he-IL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37338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ounded Rectangle 8"/>
          <p:cNvSpPr/>
          <p:nvPr/>
        </p:nvSpPr>
        <p:spPr>
          <a:xfrm>
            <a:off x="1447800" y="4609118"/>
            <a:ext cx="914400" cy="5019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ounded Rectangle 9"/>
          <p:cNvSpPr/>
          <p:nvPr/>
        </p:nvSpPr>
        <p:spPr>
          <a:xfrm>
            <a:off x="3245296" y="4020518"/>
            <a:ext cx="336104" cy="1847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ounded Rectangle 10"/>
          <p:cNvSpPr/>
          <p:nvPr/>
        </p:nvSpPr>
        <p:spPr>
          <a:xfrm>
            <a:off x="5295900" y="3751384"/>
            <a:ext cx="1028700" cy="3829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ounded Rectangle 11"/>
          <p:cNvSpPr/>
          <p:nvPr/>
        </p:nvSpPr>
        <p:spPr>
          <a:xfrm>
            <a:off x="4002596" y="464093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ounded Rectangle 12"/>
          <p:cNvSpPr/>
          <p:nvPr/>
        </p:nvSpPr>
        <p:spPr>
          <a:xfrm>
            <a:off x="6934200" y="4499992"/>
            <a:ext cx="304800" cy="1652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ounded Rectangle 13"/>
          <p:cNvSpPr/>
          <p:nvPr/>
        </p:nvSpPr>
        <p:spPr>
          <a:xfrm>
            <a:off x="5647692" y="4640930"/>
            <a:ext cx="143508" cy="12241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ounded Rectangle 14"/>
          <p:cNvSpPr/>
          <p:nvPr/>
        </p:nvSpPr>
        <p:spPr>
          <a:xfrm>
            <a:off x="1530796" y="4192847"/>
            <a:ext cx="152400" cy="1122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ounded Rectangle 15"/>
          <p:cNvSpPr/>
          <p:nvPr/>
        </p:nvSpPr>
        <p:spPr>
          <a:xfrm>
            <a:off x="6972300" y="4729900"/>
            <a:ext cx="533400" cy="227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ounded Rectangle 16"/>
          <p:cNvSpPr/>
          <p:nvPr/>
        </p:nvSpPr>
        <p:spPr>
          <a:xfrm>
            <a:off x="6629400" y="5421560"/>
            <a:ext cx="1447800" cy="1261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Test set</a:t>
            </a:r>
            <a:endParaRPr lang="he-IL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1219200" y="5421560"/>
            <a:ext cx="5105400" cy="126162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Train set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xmlns="" val="28653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based – If time is important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63154"/>
            <a:ext cx="8458200" cy="3275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349115"/>
            <a:ext cx="761902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Can you use Jul 2011 stock price to try and predict Apr 2011 stock price?</a:t>
            </a:r>
          </a:p>
          <a:p>
            <a:pPr algn="ctr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xmlns="" val="5845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the split?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datasets are effected by seasonality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04800" y="2057400"/>
          <a:ext cx="8305800" cy="3438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7257757" y="3733800"/>
            <a:ext cx="1142510" cy="14478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2590800" y="5486400"/>
            <a:ext cx="4495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Is it a good test set?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xmlns="" val="36443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Holdout summary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81000" y="1052736"/>
            <a:ext cx="8583488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Good news:</a:t>
            </a:r>
          </a:p>
          <a:p>
            <a:pPr lvl="1"/>
            <a:r>
              <a:rPr lang="en-US" sz="2000" dirty="0"/>
              <a:t>Intuitive</a:t>
            </a:r>
          </a:p>
          <a:p>
            <a:pPr lvl="1"/>
            <a:r>
              <a:rPr lang="en-US" sz="2000" dirty="0"/>
              <a:t>Usually easy to perform</a:t>
            </a:r>
          </a:p>
          <a:p>
            <a:pPr lvl="1"/>
            <a:r>
              <a:rPr lang="en-US" sz="2000" dirty="0"/>
              <a:t>Considered the ideal method for evaluation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Drawbacks:</a:t>
            </a:r>
          </a:p>
          <a:p>
            <a:pPr lvl="1"/>
            <a:r>
              <a:rPr lang="en-US" sz="2000" dirty="0"/>
              <a:t>In small datasets you don’t have the luxury of setting aside a portion of your data</a:t>
            </a:r>
          </a:p>
          <a:p>
            <a:pPr lvl="1"/>
            <a:r>
              <a:rPr lang="en-US" sz="2000" dirty="0"/>
              <a:t>The performance will be misleading if we had unfortunate split</a:t>
            </a:r>
          </a:p>
          <a:p>
            <a:pPr lvl="1"/>
            <a:r>
              <a:rPr lang="en-US" sz="2000" dirty="0"/>
              <a:t>Often requires planning ahead of time to prevent training on test set or getting insights from it)</a:t>
            </a:r>
          </a:p>
          <a:p>
            <a:pPr lvl="1"/>
            <a:r>
              <a:rPr lang="en-US" sz="2000" dirty="0"/>
              <a:t>External evaluation is ideal</a:t>
            </a:r>
          </a:p>
        </p:txBody>
      </p:sp>
      <p:pic>
        <p:nvPicPr>
          <p:cNvPr id="4" name="Picture 2" descr="Image result for smil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88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sad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54008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87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when:</a:t>
            </a:r>
          </a:p>
          <a:p>
            <a:pPr lvl="1"/>
            <a:r>
              <a:rPr lang="en-US" dirty="0"/>
              <a:t> a hold-out plan is difficult to design or </a:t>
            </a:r>
            <a:r>
              <a:rPr lang="en-US" dirty="0">
                <a:solidFill>
                  <a:srgbClr val="7030A0"/>
                </a:solidFill>
              </a:rPr>
              <a:t>was not designed at the beginning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dirty="0"/>
              <a:t>the dataset is small, and you want to use all the data for good model training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8105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K-fold partition of the dataset</a:t>
            </a:r>
          </a:p>
          <a:p>
            <a:pPr lvl="1"/>
            <a:r>
              <a:rPr lang="en-US" sz="2400" dirty="0"/>
              <a:t>For each of the K experiments, use K-1 folds for training and the remaining one for testing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048000"/>
            <a:ext cx="6153150" cy="2495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29200" y="363376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0242" y="3649154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5579" y="4141887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49099" y="4574518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6742" y="5109626"/>
            <a:ext cx="820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Test 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5248" y="2741742"/>
            <a:ext cx="314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4-fold cross validation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410347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Memorization and generalization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what is accuracy ? how measure it 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we will only about accuracy here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after you have built a model or an algorithm, how do you justify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that it is a good model ? how do you validate the model you have built ?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how to choose a model ? how to choose an algorithm 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to choose what type of learning is needed ?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when to do selection of parameters or tuning of the parameters ?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What is generalization </a:t>
            </a:r>
            <a:r>
              <a:rPr lang="en-US" sz="2400" dirty="0" smtClean="0">
                <a:solidFill>
                  <a:srgbClr val="002060"/>
                </a:solidFill>
              </a:rPr>
              <a:t>error or bias variance error ?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what is grid search or random search ? when is it done ?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4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-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34806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How do you summarize the performance?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Average</a:t>
            </a:r>
            <a:r>
              <a:rPr lang="en-US" sz="2400" b="1" dirty="0"/>
              <a:t>: </a:t>
            </a:r>
            <a:r>
              <a:rPr lang="en-US" sz="2400" dirty="0"/>
              <a:t>Usually average of performance between experiments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800" dirty="0"/>
              <a:t>How many folds are needed?</a:t>
            </a:r>
          </a:p>
          <a:p>
            <a:pPr lvl="1"/>
            <a:r>
              <a:rPr lang="en-US" sz="2400" dirty="0"/>
              <a:t>Common choice: 5-fold or 10-fold cross validation (probably since these numbers sound nice)</a:t>
            </a:r>
          </a:p>
          <a:p>
            <a:pPr lvl="1"/>
            <a:r>
              <a:rPr lang="en-US" sz="2400" dirty="0"/>
              <a:t>Large datasets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even a 3-Fold cross validation will be quite accurate</a:t>
            </a:r>
          </a:p>
          <a:p>
            <a:pPr lvl="1"/>
            <a:r>
              <a:rPr lang="en-US" sz="2400" dirty="0"/>
              <a:t>Smaller datasets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we will prefer bigger K</a:t>
            </a:r>
          </a:p>
          <a:p>
            <a:pPr lvl="1"/>
            <a:r>
              <a:rPr lang="en-US" sz="2400" dirty="0"/>
              <a:t>Leave-One-Out approach (K=n). In this case the number of folds K is equal to the number of examples n. Used for smaller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981200"/>
            <a:ext cx="1543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7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Leave-One-Out Cross Validation (LOOCV)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Leave-One-Out is the degenerate case of K-Fold cross validation, where K is chosen as the total number of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667000"/>
            <a:ext cx="7258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41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68825" y="960438"/>
            <a:ext cx="44021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339725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For k=1 to R, do: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1. Let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be the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k’th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 record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2. Remove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from the dataset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3. Train on the remaining R-1 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datapoints</a:t>
            </a:r>
            <a:endParaRPr lang="en-US" sz="2200" i="1" dirty="0">
              <a:solidFill>
                <a:schemeClr val="accent1"/>
              </a:solidFill>
              <a:latin typeface="+mn-lt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2200" i="1" dirty="0">
                <a:solidFill>
                  <a:schemeClr val="accent1"/>
                </a:solidFill>
                <a:latin typeface="+mn-lt"/>
              </a:rPr>
              <a:t>4. Measure your error (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x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 err="1">
                <a:solidFill>
                  <a:schemeClr val="accent1"/>
                </a:solidFill>
                <a:latin typeface="+mn-lt"/>
              </a:rPr>
              <a:t>,y</a:t>
            </a:r>
            <a:r>
              <a:rPr lang="en-US" sz="1400" i="1" dirty="0" err="1">
                <a:solidFill>
                  <a:schemeClr val="accent1"/>
                </a:solidFill>
                <a:latin typeface="+mn-lt"/>
              </a:rPr>
              <a:t>k</a:t>
            </a:r>
            <a:r>
              <a:rPr lang="en-US" sz="2200" i="1" dirty="0">
                <a:solidFill>
                  <a:schemeClr val="accent1"/>
                </a:solidFill>
                <a:latin typeface="+mn-lt"/>
              </a:rPr>
              <a:t>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>
                <a:latin typeface="+mn-lt"/>
              </a:rPr>
              <a:t>When you’ve done all points, report the mean error</a:t>
            </a:r>
            <a:r>
              <a:rPr lang="en-US" sz="2400" dirty="0"/>
              <a:t>.</a:t>
            </a:r>
            <a:endParaRPr lang="en-US" sz="2400" dirty="0">
              <a:solidFill>
                <a:schemeClr val="hlink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1295400"/>
            <a:ext cx="4330700" cy="3597275"/>
            <a:chOff x="144" y="816"/>
            <a:chExt cx="2728" cy="2266"/>
          </a:xfrm>
        </p:grpSpPr>
        <p:sp>
          <p:nvSpPr>
            <p:cNvPr id="56325" name="Line 4"/>
            <p:cNvSpPr>
              <a:spLocks noChangeShapeType="1"/>
            </p:cNvSpPr>
            <p:nvPr/>
          </p:nvSpPr>
          <p:spPr bwMode="auto">
            <a:xfrm>
              <a:off x="384" y="816"/>
              <a:ext cx="0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6" name="Line 5"/>
            <p:cNvSpPr>
              <a:spLocks noChangeShapeType="1"/>
            </p:cNvSpPr>
            <p:nvPr/>
          </p:nvSpPr>
          <p:spPr bwMode="auto">
            <a:xfrm>
              <a:off x="288" y="2832"/>
              <a:ext cx="2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27" name="Oval 6"/>
            <p:cNvSpPr>
              <a:spLocks noChangeAspect="1" noChangeArrowheads="1"/>
            </p:cNvSpPr>
            <p:nvPr/>
          </p:nvSpPr>
          <p:spPr bwMode="auto">
            <a:xfrm>
              <a:off x="528" y="2256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8" name="Oval 7"/>
            <p:cNvSpPr>
              <a:spLocks noChangeAspect="1" noChangeArrowheads="1"/>
            </p:cNvSpPr>
            <p:nvPr/>
          </p:nvSpPr>
          <p:spPr bwMode="auto">
            <a:xfrm>
              <a:off x="76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29" name="Oval 8"/>
            <p:cNvSpPr>
              <a:spLocks noChangeAspect="1" noChangeArrowheads="1"/>
            </p:cNvSpPr>
            <p:nvPr/>
          </p:nvSpPr>
          <p:spPr bwMode="auto">
            <a:xfrm>
              <a:off x="912" y="182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0" name="Oval 9"/>
            <p:cNvSpPr>
              <a:spLocks noChangeAspect="1" noChangeArrowheads="1"/>
            </p:cNvSpPr>
            <p:nvPr/>
          </p:nvSpPr>
          <p:spPr bwMode="auto">
            <a:xfrm>
              <a:off x="1344" y="96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1" name="Oval 10"/>
            <p:cNvSpPr>
              <a:spLocks noChangeAspect="1" noChangeArrowheads="1"/>
            </p:cNvSpPr>
            <p:nvPr/>
          </p:nvSpPr>
          <p:spPr bwMode="auto">
            <a:xfrm>
              <a:off x="1536" y="153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2" name="Oval 11"/>
            <p:cNvSpPr>
              <a:spLocks noChangeAspect="1" noChangeArrowheads="1"/>
            </p:cNvSpPr>
            <p:nvPr/>
          </p:nvSpPr>
          <p:spPr bwMode="auto">
            <a:xfrm>
              <a:off x="1968" y="144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3" name="Oval 12"/>
            <p:cNvSpPr>
              <a:spLocks noChangeAspect="1" noChangeArrowheads="1"/>
            </p:cNvSpPr>
            <p:nvPr/>
          </p:nvSpPr>
          <p:spPr bwMode="auto">
            <a:xfrm>
              <a:off x="2448" y="259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4" name="Oval 13"/>
            <p:cNvSpPr>
              <a:spLocks noChangeAspect="1" noChangeArrowheads="1"/>
            </p:cNvSpPr>
            <p:nvPr/>
          </p:nvSpPr>
          <p:spPr bwMode="auto">
            <a:xfrm>
              <a:off x="2544" y="220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5" name="Oval 14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he-IL" sz="2400"/>
            </a:p>
          </p:txBody>
        </p:sp>
        <p:sp>
          <p:nvSpPr>
            <p:cNvPr id="56336" name="Text Box 15"/>
            <p:cNvSpPr txBox="1">
              <a:spLocks noChangeArrowheads="1"/>
            </p:cNvSpPr>
            <p:nvPr/>
          </p:nvSpPr>
          <p:spPr bwMode="auto">
            <a:xfrm>
              <a:off x="720" y="28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x</a:t>
              </a:r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960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38" name="Text Box 17"/>
            <p:cNvSpPr txBox="1">
              <a:spLocks noChangeArrowheads="1"/>
            </p:cNvSpPr>
            <p:nvPr/>
          </p:nvSpPr>
          <p:spPr bwMode="auto">
            <a:xfrm>
              <a:off x="144" y="206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2000"/>
                <a:t>y</a:t>
              </a:r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 flipV="1">
              <a:off x="240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272" y="1523"/>
              <a:ext cx="2600" cy="695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he-IL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11225" y="2641216"/>
            <a:ext cx="0" cy="85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3033196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9912" y="3714749"/>
            <a:ext cx="30480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581" y="6124058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 was left out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.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70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16" name="Text Box 158"/>
          <p:cNvSpPr txBox="1">
            <a:spLocks noChangeArrowheads="1"/>
          </p:cNvSpPr>
          <p:nvPr/>
        </p:nvSpPr>
        <p:spPr bwMode="auto">
          <a:xfrm>
            <a:off x="3150848" y="5341540"/>
            <a:ext cx="2718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i="1" dirty="0"/>
              <a:t>MSE</a:t>
            </a:r>
            <a:r>
              <a:rPr lang="en-US" sz="2400" i="1" baseline="-25000" dirty="0"/>
              <a:t>LOOCV </a:t>
            </a:r>
            <a:r>
              <a:rPr lang="en-US" sz="2400" i="1" dirty="0"/>
              <a:t>= 2.12</a:t>
            </a:r>
          </a:p>
        </p:txBody>
      </p:sp>
      <p:sp>
        <p:nvSpPr>
          <p:cNvPr id="151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182563"/>
            <a:ext cx="85344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B0F0"/>
                </a:solidFill>
                <a:latin typeface="Neo Sans Intel" pitchFamily="34" charset="0"/>
              </a:rPr>
              <a:t>LOOCV in action</a:t>
            </a:r>
            <a:endParaRPr lang="en-US" sz="3200" dirty="0"/>
          </a:p>
        </p:txBody>
      </p:sp>
      <p:grpSp>
        <p:nvGrpSpPr>
          <p:cNvPr id="3" name="Group 4"/>
          <p:cNvGrpSpPr/>
          <p:nvPr/>
        </p:nvGrpSpPr>
        <p:grpSpPr>
          <a:xfrm>
            <a:off x="1752600" y="944563"/>
            <a:ext cx="5943600" cy="3932237"/>
            <a:chOff x="1752600" y="944563"/>
            <a:chExt cx="5943600" cy="3932237"/>
          </a:xfrm>
        </p:grpSpPr>
        <p:grpSp>
          <p:nvGrpSpPr>
            <p:cNvPr id="5" name="Group 2"/>
            <p:cNvGrpSpPr/>
            <p:nvPr/>
          </p:nvGrpSpPr>
          <p:grpSpPr>
            <a:xfrm>
              <a:off x="1752600" y="944563"/>
              <a:ext cx="5943600" cy="3932237"/>
              <a:chOff x="685800" y="914400"/>
              <a:chExt cx="6659563" cy="5564188"/>
            </a:xfrm>
          </p:grpSpPr>
          <p:sp>
            <p:nvSpPr>
              <p:cNvPr id="58372" name="Line 5"/>
              <p:cNvSpPr>
                <a:spLocks noChangeShapeType="1"/>
              </p:cNvSpPr>
              <p:nvPr/>
            </p:nvSpPr>
            <p:spPr bwMode="auto">
              <a:xfrm>
                <a:off x="9096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3" name="Line 6"/>
              <p:cNvSpPr>
                <a:spLocks noChangeShapeType="1"/>
              </p:cNvSpPr>
              <p:nvPr/>
            </p:nvSpPr>
            <p:spPr bwMode="auto">
              <a:xfrm>
                <a:off x="8318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74" name="Oval 7"/>
              <p:cNvSpPr>
                <a:spLocks noChangeArrowheads="1"/>
              </p:cNvSpPr>
              <p:nvPr/>
            </p:nvSpPr>
            <p:spPr bwMode="auto">
              <a:xfrm>
                <a:off x="1025525" y="207962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5" name="Oval 8"/>
              <p:cNvSpPr>
                <a:spLocks noChangeArrowheads="1"/>
              </p:cNvSpPr>
              <p:nvPr/>
            </p:nvSpPr>
            <p:spPr bwMode="auto">
              <a:xfrm>
                <a:off x="12207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6" name="Oval 9"/>
              <p:cNvSpPr>
                <a:spLocks noChangeArrowheads="1"/>
              </p:cNvSpPr>
              <p:nvPr/>
            </p:nvSpPr>
            <p:spPr bwMode="auto">
              <a:xfrm>
                <a:off x="13366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7" name="Oval 10"/>
              <p:cNvSpPr>
                <a:spLocks noChangeArrowheads="1"/>
              </p:cNvSpPr>
              <p:nvPr/>
            </p:nvSpPr>
            <p:spPr bwMode="auto">
              <a:xfrm>
                <a:off x="16875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8" name="Oval 11"/>
              <p:cNvSpPr>
                <a:spLocks noChangeArrowheads="1"/>
              </p:cNvSpPr>
              <p:nvPr/>
            </p:nvSpPr>
            <p:spPr bwMode="auto">
              <a:xfrm>
                <a:off x="18430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79" name="Oval 12"/>
              <p:cNvSpPr>
                <a:spLocks noChangeArrowheads="1"/>
              </p:cNvSpPr>
              <p:nvPr/>
            </p:nvSpPr>
            <p:spPr bwMode="auto">
              <a:xfrm>
                <a:off x="21939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0" name="Oval 13"/>
              <p:cNvSpPr>
                <a:spLocks noChangeArrowheads="1"/>
              </p:cNvSpPr>
              <p:nvPr/>
            </p:nvSpPr>
            <p:spPr bwMode="auto">
              <a:xfrm>
                <a:off x="25828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1" name="Oval 14"/>
              <p:cNvSpPr>
                <a:spLocks noChangeArrowheads="1"/>
              </p:cNvSpPr>
              <p:nvPr/>
            </p:nvSpPr>
            <p:spPr bwMode="auto">
              <a:xfrm>
                <a:off x="26606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2" name="Oval 15"/>
              <p:cNvSpPr>
                <a:spLocks noChangeArrowheads="1"/>
              </p:cNvSpPr>
              <p:nvPr/>
            </p:nvSpPr>
            <p:spPr bwMode="auto">
              <a:xfrm>
                <a:off x="25431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83" name="Text Box 16"/>
              <p:cNvSpPr txBox="1">
                <a:spLocks noChangeArrowheads="1"/>
              </p:cNvSpPr>
              <p:nvPr/>
            </p:nvSpPr>
            <p:spPr bwMode="auto">
              <a:xfrm>
                <a:off x="11525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384" name="Line 17"/>
              <p:cNvSpPr>
                <a:spLocks noChangeShapeType="1"/>
              </p:cNvSpPr>
              <p:nvPr/>
            </p:nvSpPr>
            <p:spPr bwMode="auto">
              <a:xfrm>
                <a:off x="13763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5" name="Text Box 18"/>
              <p:cNvSpPr txBox="1">
                <a:spLocks noChangeArrowheads="1"/>
              </p:cNvSpPr>
              <p:nvPr/>
            </p:nvSpPr>
            <p:spPr bwMode="auto">
              <a:xfrm>
                <a:off x="6858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386" name="Line 19"/>
              <p:cNvSpPr>
                <a:spLocks noChangeShapeType="1"/>
              </p:cNvSpPr>
              <p:nvPr/>
            </p:nvSpPr>
            <p:spPr bwMode="auto">
              <a:xfrm flipV="1">
                <a:off x="7921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7" name="Line 20"/>
              <p:cNvSpPr>
                <a:spLocks noChangeShapeType="1"/>
              </p:cNvSpPr>
              <p:nvPr/>
            </p:nvSpPr>
            <p:spPr bwMode="auto">
              <a:xfrm>
                <a:off x="819150" y="1487488"/>
                <a:ext cx="2106613" cy="56197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388" name="Line 23"/>
              <p:cNvSpPr>
                <a:spLocks noChangeShapeType="1"/>
              </p:cNvSpPr>
              <p:nvPr/>
            </p:nvSpPr>
            <p:spPr bwMode="auto">
              <a:xfrm>
                <a:off x="9096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89" name="Line 24"/>
              <p:cNvSpPr>
                <a:spLocks noChangeShapeType="1"/>
              </p:cNvSpPr>
              <p:nvPr/>
            </p:nvSpPr>
            <p:spPr bwMode="auto">
              <a:xfrm>
                <a:off x="8318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390" name="Oval 25"/>
              <p:cNvSpPr>
                <a:spLocks noChangeArrowheads="1"/>
              </p:cNvSpPr>
              <p:nvPr/>
            </p:nvSpPr>
            <p:spPr bwMode="auto">
              <a:xfrm>
                <a:off x="10255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1" name="Oval 26"/>
              <p:cNvSpPr>
                <a:spLocks noChangeArrowheads="1"/>
              </p:cNvSpPr>
              <p:nvPr/>
            </p:nvSpPr>
            <p:spPr bwMode="auto">
              <a:xfrm>
                <a:off x="12207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2" name="Oval 27"/>
              <p:cNvSpPr>
                <a:spLocks noChangeArrowheads="1"/>
              </p:cNvSpPr>
              <p:nvPr/>
            </p:nvSpPr>
            <p:spPr bwMode="auto">
              <a:xfrm>
                <a:off x="13366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3" name="Oval 28"/>
              <p:cNvSpPr>
                <a:spLocks noChangeArrowheads="1"/>
              </p:cNvSpPr>
              <p:nvPr/>
            </p:nvSpPr>
            <p:spPr bwMode="auto">
              <a:xfrm>
                <a:off x="1687513" y="2859088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4" name="Oval 29"/>
              <p:cNvSpPr>
                <a:spLocks noChangeArrowheads="1"/>
              </p:cNvSpPr>
              <p:nvPr/>
            </p:nvSpPr>
            <p:spPr bwMode="auto">
              <a:xfrm>
                <a:off x="18430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5" name="Oval 30"/>
              <p:cNvSpPr>
                <a:spLocks noChangeArrowheads="1"/>
              </p:cNvSpPr>
              <p:nvPr/>
            </p:nvSpPr>
            <p:spPr bwMode="auto">
              <a:xfrm>
                <a:off x="21939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6" name="Oval 31"/>
              <p:cNvSpPr>
                <a:spLocks noChangeArrowheads="1"/>
              </p:cNvSpPr>
              <p:nvPr/>
            </p:nvSpPr>
            <p:spPr bwMode="auto">
              <a:xfrm>
                <a:off x="25828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7" name="Oval 32"/>
              <p:cNvSpPr>
                <a:spLocks noChangeArrowheads="1"/>
              </p:cNvSpPr>
              <p:nvPr/>
            </p:nvSpPr>
            <p:spPr bwMode="auto">
              <a:xfrm>
                <a:off x="26606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8" name="Oval 33"/>
              <p:cNvSpPr>
                <a:spLocks noChangeArrowheads="1"/>
              </p:cNvSpPr>
              <p:nvPr/>
            </p:nvSpPr>
            <p:spPr bwMode="auto">
              <a:xfrm>
                <a:off x="25431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399" name="Text Box 34"/>
              <p:cNvSpPr txBox="1">
                <a:spLocks noChangeArrowheads="1"/>
              </p:cNvSpPr>
              <p:nvPr/>
            </p:nvSpPr>
            <p:spPr bwMode="auto">
              <a:xfrm>
                <a:off x="11525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00" name="Line 35"/>
              <p:cNvSpPr>
                <a:spLocks noChangeShapeType="1"/>
              </p:cNvSpPr>
              <p:nvPr/>
            </p:nvSpPr>
            <p:spPr bwMode="auto">
              <a:xfrm>
                <a:off x="13763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1" name="Text Box 36"/>
              <p:cNvSpPr txBox="1">
                <a:spLocks noChangeArrowheads="1"/>
              </p:cNvSpPr>
              <p:nvPr/>
            </p:nvSpPr>
            <p:spPr bwMode="auto">
              <a:xfrm>
                <a:off x="6858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02" name="Line 37"/>
              <p:cNvSpPr>
                <a:spLocks noChangeShapeType="1"/>
              </p:cNvSpPr>
              <p:nvPr/>
            </p:nvSpPr>
            <p:spPr bwMode="auto">
              <a:xfrm flipV="1">
                <a:off x="7921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3" name="Line 38"/>
              <p:cNvSpPr>
                <a:spLocks noChangeShapeType="1"/>
              </p:cNvSpPr>
              <p:nvPr/>
            </p:nvSpPr>
            <p:spPr bwMode="auto">
              <a:xfrm>
                <a:off x="808038" y="3717925"/>
                <a:ext cx="2020887" cy="492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04" name="Line 40"/>
              <p:cNvSpPr>
                <a:spLocks noChangeShapeType="1"/>
              </p:cNvSpPr>
              <p:nvPr/>
            </p:nvSpPr>
            <p:spPr bwMode="auto">
              <a:xfrm>
                <a:off x="9096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5" name="Line 41"/>
              <p:cNvSpPr>
                <a:spLocks noChangeShapeType="1"/>
              </p:cNvSpPr>
              <p:nvPr/>
            </p:nvSpPr>
            <p:spPr bwMode="auto">
              <a:xfrm>
                <a:off x="8318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06" name="Oval 42"/>
              <p:cNvSpPr>
                <a:spLocks noChangeArrowheads="1"/>
              </p:cNvSpPr>
              <p:nvPr/>
            </p:nvSpPr>
            <p:spPr bwMode="auto">
              <a:xfrm>
                <a:off x="10255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7" name="Oval 43"/>
              <p:cNvSpPr>
                <a:spLocks noChangeArrowheads="1"/>
              </p:cNvSpPr>
              <p:nvPr/>
            </p:nvSpPr>
            <p:spPr bwMode="auto">
              <a:xfrm>
                <a:off x="12207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8" name="Oval 44"/>
              <p:cNvSpPr>
                <a:spLocks noChangeArrowheads="1"/>
              </p:cNvSpPr>
              <p:nvPr/>
            </p:nvSpPr>
            <p:spPr bwMode="auto">
              <a:xfrm>
                <a:off x="13366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09" name="Oval 45"/>
              <p:cNvSpPr>
                <a:spLocks noChangeArrowheads="1"/>
              </p:cNvSpPr>
              <p:nvPr/>
            </p:nvSpPr>
            <p:spPr bwMode="auto">
              <a:xfrm>
                <a:off x="16875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0" name="Oval 46"/>
              <p:cNvSpPr>
                <a:spLocks noChangeArrowheads="1"/>
              </p:cNvSpPr>
              <p:nvPr/>
            </p:nvSpPr>
            <p:spPr bwMode="auto">
              <a:xfrm>
                <a:off x="18430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1" name="Oval 47"/>
              <p:cNvSpPr>
                <a:spLocks noChangeArrowheads="1"/>
              </p:cNvSpPr>
              <p:nvPr/>
            </p:nvSpPr>
            <p:spPr bwMode="auto">
              <a:xfrm>
                <a:off x="21939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2" name="Oval 48"/>
              <p:cNvSpPr>
                <a:spLocks noChangeArrowheads="1"/>
              </p:cNvSpPr>
              <p:nvPr/>
            </p:nvSpPr>
            <p:spPr bwMode="auto">
              <a:xfrm>
                <a:off x="25828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3" name="Oval 49"/>
              <p:cNvSpPr>
                <a:spLocks noChangeArrowheads="1"/>
              </p:cNvSpPr>
              <p:nvPr/>
            </p:nvSpPr>
            <p:spPr bwMode="auto">
              <a:xfrm>
                <a:off x="26606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4" name="Oval 50"/>
              <p:cNvSpPr>
                <a:spLocks noChangeArrowheads="1"/>
              </p:cNvSpPr>
              <p:nvPr/>
            </p:nvSpPr>
            <p:spPr bwMode="auto">
              <a:xfrm>
                <a:off x="2543175" y="5503863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15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11525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16" name="Line 52"/>
              <p:cNvSpPr>
                <a:spLocks noChangeShapeType="1"/>
              </p:cNvSpPr>
              <p:nvPr/>
            </p:nvSpPr>
            <p:spPr bwMode="auto">
              <a:xfrm>
                <a:off x="13763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7" name="Text Box 53"/>
              <p:cNvSpPr txBox="1">
                <a:spLocks noChangeArrowheads="1"/>
              </p:cNvSpPr>
              <p:nvPr/>
            </p:nvSpPr>
            <p:spPr bwMode="auto">
              <a:xfrm>
                <a:off x="6858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18" name="Line 54"/>
              <p:cNvSpPr>
                <a:spLocks noChangeShapeType="1"/>
              </p:cNvSpPr>
              <p:nvPr/>
            </p:nvSpPr>
            <p:spPr bwMode="auto">
              <a:xfrm flipV="1">
                <a:off x="7921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19" name="Line 55"/>
              <p:cNvSpPr>
                <a:spLocks noChangeShapeType="1"/>
              </p:cNvSpPr>
              <p:nvPr/>
            </p:nvSpPr>
            <p:spPr bwMode="auto">
              <a:xfrm>
                <a:off x="844550" y="5254625"/>
                <a:ext cx="2043113" cy="658813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20" name="Line 57"/>
              <p:cNvSpPr>
                <a:spLocks noChangeShapeType="1"/>
              </p:cNvSpPr>
              <p:nvPr/>
            </p:nvSpPr>
            <p:spPr bwMode="auto">
              <a:xfrm>
                <a:off x="31194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1" name="Line 58"/>
              <p:cNvSpPr>
                <a:spLocks noChangeShapeType="1"/>
              </p:cNvSpPr>
              <p:nvPr/>
            </p:nvSpPr>
            <p:spPr bwMode="auto">
              <a:xfrm>
                <a:off x="30416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22" name="Oval 59"/>
              <p:cNvSpPr>
                <a:spLocks noChangeArrowheads="1"/>
              </p:cNvSpPr>
              <p:nvPr/>
            </p:nvSpPr>
            <p:spPr bwMode="auto">
              <a:xfrm>
                <a:off x="32353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3" name="Oval 60"/>
              <p:cNvSpPr>
                <a:spLocks noChangeArrowheads="1"/>
              </p:cNvSpPr>
              <p:nvPr/>
            </p:nvSpPr>
            <p:spPr bwMode="auto">
              <a:xfrm>
                <a:off x="3430588" y="23526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4" name="Oval 61"/>
              <p:cNvSpPr>
                <a:spLocks noChangeArrowheads="1"/>
              </p:cNvSpPr>
              <p:nvPr/>
            </p:nvSpPr>
            <p:spPr bwMode="auto">
              <a:xfrm>
                <a:off x="3546475" y="17303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5" name="Oval 62"/>
              <p:cNvSpPr>
                <a:spLocks noChangeArrowheads="1"/>
              </p:cNvSpPr>
              <p:nvPr/>
            </p:nvSpPr>
            <p:spPr bwMode="auto">
              <a:xfrm>
                <a:off x="38973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6" name="Oval 63"/>
              <p:cNvSpPr>
                <a:spLocks noChangeArrowheads="1"/>
              </p:cNvSpPr>
              <p:nvPr/>
            </p:nvSpPr>
            <p:spPr bwMode="auto">
              <a:xfrm>
                <a:off x="40528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7" name="Oval 64"/>
              <p:cNvSpPr>
                <a:spLocks noChangeArrowheads="1"/>
              </p:cNvSpPr>
              <p:nvPr/>
            </p:nvSpPr>
            <p:spPr bwMode="auto">
              <a:xfrm>
                <a:off x="44037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8" name="Oval 65"/>
              <p:cNvSpPr>
                <a:spLocks noChangeArrowheads="1"/>
              </p:cNvSpPr>
              <p:nvPr/>
            </p:nvSpPr>
            <p:spPr bwMode="auto">
              <a:xfrm>
                <a:off x="47926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29" name="Oval 66"/>
              <p:cNvSpPr>
                <a:spLocks noChangeArrowheads="1"/>
              </p:cNvSpPr>
              <p:nvPr/>
            </p:nvSpPr>
            <p:spPr bwMode="auto">
              <a:xfrm>
                <a:off x="48704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0" name="Oval 67"/>
              <p:cNvSpPr>
                <a:spLocks noChangeArrowheads="1"/>
              </p:cNvSpPr>
              <p:nvPr/>
            </p:nvSpPr>
            <p:spPr bwMode="auto">
              <a:xfrm>
                <a:off x="47529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1" name="Text Box 68"/>
              <p:cNvSpPr txBox="1">
                <a:spLocks noChangeArrowheads="1"/>
              </p:cNvSpPr>
              <p:nvPr/>
            </p:nvSpPr>
            <p:spPr bwMode="auto">
              <a:xfrm>
                <a:off x="33623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32" name="Line 69"/>
              <p:cNvSpPr>
                <a:spLocks noChangeShapeType="1"/>
              </p:cNvSpPr>
              <p:nvPr/>
            </p:nvSpPr>
            <p:spPr bwMode="auto">
              <a:xfrm>
                <a:off x="35861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3" name="Text Box 70"/>
              <p:cNvSpPr txBox="1">
                <a:spLocks noChangeArrowheads="1"/>
              </p:cNvSpPr>
              <p:nvPr/>
            </p:nvSpPr>
            <p:spPr bwMode="auto">
              <a:xfrm>
                <a:off x="28956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34" name="Line 71"/>
              <p:cNvSpPr>
                <a:spLocks noChangeShapeType="1"/>
              </p:cNvSpPr>
              <p:nvPr/>
            </p:nvSpPr>
            <p:spPr bwMode="auto">
              <a:xfrm flipV="1">
                <a:off x="30019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5" name="Line 72"/>
              <p:cNvSpPr>
                <a:spLocks noChangeShapeType="1"/>
              </p:cNvSpPr>
              <p:nvPr/>
            </p:nvSpPr>
            <p:spPr bwMode="auto">
              <a:xfrm>
                <a:off x="3048000" y="1371600"/>
                <a:ext cx="2098675" cy="75088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36" name="Line 74"/>
              <p:cNvSpPr>
                <a:spLocks noChangeShapeType="1"/>
              </p:cNvSpPr>
              <p:nvPr/>
            </p:nvSpPr>
            <p:spPr bwMode="auto">
              <a:xfrm>
                <a:off x="31194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7" name="Line 75"/>
              <p:cNvSpPr>
                <a:spLocks noChangeShapeType="1"/>
              </p:cNvSpPr>
              <p:nvPr/>
            </p:nvSpPr>
            <p:spPr bwMode="auto">
              <a:xfrm>
                <a:off x="30416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38" name="Oval 76"/>
              <p:cNvSpPr>
                <a:spLocks noChangeArrowheads="1"/>
              </p:cNvSpPr>
              <p:nvPr/>
            </p:nvSpPr>
            <p:spPr bwMode="auto">
              <a:xfrm>
                <a:off x="32353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39" name="Oval 77"/>
              <p:cNvSpPr>
                <a:spLocks noChangeArrowheads="1"/>
              </p:cNvSpPr>
              <p:nvPr/>
            </p:nvSpPr>
            <p:spPr bwMode="auto">
              <a:xfrm>
                <a:off x="34305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0" name="Oval 78"/>
              <p:cNvSpPr>
                <a:spLocks noChangeArrowheads="1"/>
              </p:cNvSpPr>
              <p:nvPr/>
            </p:nvSpPr>
            <p:spPr bwMode="auto">
              <a:xfrm>
                <a:off x="35464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1" name="Oval 79"/>
              <p:cNvSpPr>
                <a:spLocks noChangeArrowheads="1"/>
              </p:cNvSpPr>
              <p:nvPr/>
            </p:nvSpPr>
            <p:spPr bwMode="auto">
              <a:xfrm>
                <a:off x="38973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2" name="Oval 80"/>
              <p:cNvSpPr>
                <a:spLocks noChangeArrowheads="1"/>
              </p:cNvSpPr>
              <p:nvPr/>
            </p:nvSpPr>
            <p:spPr bwMode="auto">
              <a:xfrm>
                <a:off x="4052888" y="3325813"/>
                <a:ext cx="36512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3" name="Oval 81"/>
              <p:cNvSpPr>
                <a:spLocks noChangeArrowheads="1"/>
              </p:cNvSpPr>
              <p:nvPr/>
            </p:nvSpPr>
            <p:spPr bwMode="auto">
              <a:xfrm>
                <a:off x="4403725" y="32480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4" name="Oval 82"/>
              <p:cNvSpPr>
                <a:spLocks noChangeArrowheads="1"/>
              </p:cNvSpPr>
              <p:nvPr/>
            </p:nvSpPr>
            <p:spPr bwMode="auto">
              <a:xfrm>
                <a:off x="47926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5" name="Oval 83"/>
              <p:cNvSpPr>
                <a:spLocks noChangeArrowheads="1"/>
              </p:cNvSpPr>
              <p:nvPr/>
            </p:nvSpPr>
            <p:spPr bwMode="auto">
              <a:xfrm>
                <a:off x="48704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6" name="Oval 84"/>
              <p:cNvSpPr>
                <a:spLocks noChangeArrowheads="1"/>
              </p:cNvSpPr>
              <p:nvPr/>
            </p:nvSpPr>
            <p:spPr bwMode="auto">
              <a:xfrm>
                <a:off x="47529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47" name="Text Box 85"/>
              <p:cNvSpPr txBox="1">
                <a:spLocks noChangeArrowheads="1"/>
              </p:cNvSpPr>
              <p:nvPr/>
            </p:nvSpPr>
            <p:spPr bwMode="auto">
              <a:xfrm>
                <a:off x="33623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48" name="Line 86"/>
              <p:cNvSpPr>
                <a:spLocks noChangeShapeType="1"/>
              </p:cNvSpPr>
              <p:nvPr/>
            </p:nvSpPr>
            <p:spPr bwMode="auto">
              <a:xfrm>
                <a:off x="35861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49" name="Text Box 87"/>
              <p:cNvSpPr txBox="1">
                <a:spLocks noChangeArrowheads="1"/>
              </p:cNvSpPr>
              <p:nvPr/>
            </p:nvSpPr>
            <p:spPr bwMode="auto">
              <a:xfrm>
                <a:off x="28956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50" name="Line 88"/>
              <p:cNvSpPr>
                <a:spLocks noChangeShapeType="1"/>
              </p:cNvSpPr>
              <p:nvPr/>
            </p:nvSpPr>
            <p:spPr bwMode="auto">
              <a:xfrm flipV="1">
                <a:off x="30019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1" name="Line 89"/>
              <p:cNvSpPr>
                <a:spLocks noChangeShapeType="1"/>
              </p:cNvSpPr>
              <p:nvPr/>
            </p:nvSpPr>
            <p:spPr bwMode="auto">
              <a:xfrm>
                <a:off x="3028950" y="3522663"/>
                <a:ext cx="2046288" cy="35401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52" name="Line 91"/>
              <p:cNvSpPr>
                <a:spLocks noChangeShapeType="1"/>
              </p:cNvSpPr>
              <p:nvPr/>
            </p:nvSpPr>
            <p:spPr bwMode="auto">
              <a:xfrm>
                <a:off x="31194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3" name="Line 92"/>
              <p:cNvSpPr>
                <a:spLocks noChangeShapeType="1"/>
              </p:cNvSpPr>
              <p:nvPr/>
            </p:nvSpPr>
            <p:spPr bwMode="auto">
              <a:xfrm>
                <a:off x="30416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54" name="Oval 93"/>
              <p:cNvSpPr>
                <a:spLocks noChangeArrowheads="1"/>
              </p:cNvSpPr>
              <p:nvPr/>
            </p:nvSpPr>
            <p:spPr bwMode="auto">
              <a:xfrm>
                <a:off x="32353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5" name="Oval 94"/>
              <p:cNvSpPr>
                <a:spLocks noChangeArrowheads="1"/>
              </p:cNvSpPr>
              <p:nvPr/>
            </p:nvSpPr>
            <p:spPr bwMode="auto">
              <a:xfrm>
                <a:off x="34305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6" name="Oval 95"/>
              <p:cNvSpPr>
                <a:spLocks noChangeArrowheads="1"/>
              </p:cNvSpPr>
              <p:nvPr/>
            </p:nvSpPr>
            <p:spPr bwMode="auto">
              <a:xfrm>
                <a:off x="35464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7" name="Oval 96"/>
              <p:cNvSpPr>
                <a:spLocks noChangeArrowheads="1"/>
              </p:cNvSpPr>
              <p:nvPr/>
            </p:nvSpPr>
            <p:spPr bwMode="auto">
              <a:xfrm>
                <a:off x="38973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8" name="Oval 97"/>
              <p:cNvSpPr>
                <a:spLocks noChangeArrowheads="1"/>
              </p:cNvSpPr>
              <p:nvPr/>
            </p:nvSpPr>
            <p:spPr bwMode="auto">
              <a:xfrm>
                <a:off x="40528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59" name="Oval 98"/>
              <p:cNvSpPr>
                <a:spLocks noChangeArrowheads="1"/>
              </p:cNvSpPr>
              <p:nvPr/>
            </p:nvSpPr>
            <p:spPr bwMode="auto">
              <a:xfrm>
                <a:off x="44037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0" name="Oval 99"/>
              <p:cNvSpPr>
                <a:spLocks noChangeArrowheads="1"/>
              </p:cNvSpPr>
              <p:nvPr/>
            </p:nvSpPr>
            <p:spPr bwMode="auto">
              <a:xfrm>
                <a:off x="4792663" y="6010275"/>
                <a:ext cx="36512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1" name="Oval 100"/>
              <p:cNvSpPr>
                <a:spLocks noChangeArrowheads="1"/>
              </p:cNvSpPr>
              <p:nvPr/>
            </p:nvSpPr>
            <p:spPr bwMode="auto">
              <a:xfrm>
                <a:off x="4870450" y="56991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2" name="Oval 101"/>
              <p:cNvSpPr>
                <a:spLocks noChangeArrowheads="1"/>
              </p:cNvSpPr>
              <p:nvPr/>
            </p:nvSpPr>
            <p:spPr bwMode="auto">
              <a:xfrm>
                <a:off x="47529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63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33623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64" name="Line 103"/>
              <p:cNvSpPr>
                <a:spLocks noChangeShapeType="1"/>
              </p:cNvSpPr>
              <p:nvPr/>
            </p:nvSpPr>
            <p:spPr bwMode="auto">
              <a:xfrm>
                <a:off x="35861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5" name="Text Box 104"/>
              <p:cNvSpPr txBox="1">
                <a:spLocks noChangeArrowheads="1"/>
              </p:cNvSpPr>
              <p:nvPr/>
            </p:nvSpPr>
            <p:spPr bwMode="auto">
              <a:xfrm>
                <a:off x="28956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66" name="Line 105"/>
              <p:cNvSpPr>
                <a:spLocks noChangeShapeType="1"/>
              </p:cNvSpPr>
              <p:nvPr/>
            </p:nvSpPr>
            <p:spPr bwMode="auto">
              <a:xfrm flipV="1">
                <a:off x="30019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7" name="Line 106"/>
              <p:cNvSpPr>
                <a:spLocks noChangeShapeType="1"/>
              </p:cNvSpPr>
              <p:nvPr/>
            </p:nvSpPr>
            <p:spPr bwMode="auto">
              <a:xfrm>
                <a:off x="3028950" y="5303838"/>
                <a:ext cx="2057400" cy="3302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68" name="Line 108"/>
              <p:cNvSpPr>
                <a:spLocks noChangeShapeType="1"/>
              </p:cNvSpPr>
              <p:nvPr/>
            </p:nvSpPr>
            <p:spPr bwMode="auto">
              <a:xfrm>
                <a:off x="5329238" y="45720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69" name="Line 109"/>
              <p:cNvSpPr>
                <a:spLocks noChangeShapeType="1"/>
              </p:cNvSpPr>
              <p:nvPr/>
            </p:nvSpPr>
            <p:spPr bwMode="auto">
              <a:xfrm>
                <a:off x="5251450" y="62039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70" name="Oval 110"/>
              <p:cNvSpPr>
                <a:spLocks noChangeArrowheads="1"/>
              </p:cNvSpPr>
              <p:nvPr/>
            </p:nvSpPr>
            <p:spPr bwMode="auto">
              <a:xfrm>
                <a:off x="5445125" y="57372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1" name="Oval 111"/>
              <p:cNvSpPr>
                <a:spLocks noChangeArrowheads="1"/>
              </p:cNvSpPr>
              <p:nvPr/>
            </p:nvSpPr>
            <p:spPr bwMode="auto">
              <a:xfrm>
                <a:off x="5640388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2" name="Oval 112"/>
              <p:cNvSpPr>
                <a:spLocks noChangeArrowheads="1"/>
              </p:cNvSpPr>
              <p:nvPr/>
            </p:nvSpPr>
            <p:spPr bwMode="auto">
              <a:xfrm>
                <a:off x="5756275" y="53879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3" name="Oval 113"/>
              <p:cNvSpPr>
                <a:spLocks noChangeArrowheads="1"/>
              </p:cNvSpPr>
              <p:nvPr/>
            </p:nvSpPr>
            <p:spPr bwMode="auto">
              <a:xfrm>
                <a:off x="6107113" y="46878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4" name="Oval 114"/>
              <p:cNvSpPr>
                <a:spLocks noChangeArrowheads="1"/>
              </p:cNvSpPr>
              <p:nvPr/>
            </p:nvSpPr>
            <p:spPr bwMode="auto">
              <a:xfrm>
                <a:off x="6262688" y="51546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5" name="Oval 115"/>
              <p:cNvSpPr>
                <a:spLocks noChangeArrowheads="1"/>
              </p:cNvSpPr>
              <p:nvPr/>
            </p:nvSpPr>
            <p:spPr bwMode="auto">
              <a:xfrm>
                <a:off x="6613525" y="50768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6" name="Oval 116"/>
              <p:cNvSpPr>
                <a:spLocks noChangeArrowheads="1"/>
              </p:cNvSpPr>
              <p:nvPr/>
            </p:nvSpPr>
            <p:spPr bwMode="auto">
              <a:xfrm>
                <a:off x="7002463" y="60102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7" name="Oval 117"/>
              <p:cNvSpPr>
                <a:spLocks noChangeArrowheads="1"/>
              </p:cNvSpPr>
              <p:nvPr/>
            </p:nvSpPr>
            <p:spPr bwMode="auto">
              <a:xfrm>
                <a:off x="7080250" y="5699125"/>
                <a:ext cx="36513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8" name="Oval 118"/>
              <p:cNvSpPr>
                <a:spLocks noChangeArrowheads="1"/>
              </p:cNvSpPr>
              <p:nvPr/>
            </p:nvSpPr>
            <p:spPr bwMode="auto">
              <a:xfrm>
                <a:off x="6962775" y="55038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79" name="Text Box 119"/>
              <p:cNvSpPr txBox="1">
                <a:spLocks noChangeAspect="1" noChangeArrowheads="1"/>
              </p:cNvSpPr>
              <p:nvPr/>
            </p:nvSpPr>
            <p:spPr bwMode="auto">
              <a:xfrm>
                <a:off x="5572125" y="62039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80" name="Line 120"/>
              <p:cNvSpPr>
                <a:spLocks noChangeShapeType="1"/>
              </p:cNvSpPr>
              <p:nvPr/>
            </p:nvSpPr>
            <p:spPr bwMode="auto">
              <a:xfrm>
                <a:off x="5795963" y="63214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1" name="Text Box 121"/>
              <p:cNvSpPr txBox="1">
                <a:spLocks noChangeArrowheads="1"/>
              </p:cNvSpPr>
              <p:nvPr/>
            </p:nvSpPr>
            <p:spPr bwMode="auto">
              <a:xfrm>
                <a:off x="5105400" y="55832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82" name="Line 122"/>
              <p:cNvSpPr>
                <a:spLocks noChangeShapeType="1"/>
              </p:cNvSpPr>
              <p:nvPr/>
            </p:nvSpPr>
            <p:spPr bwMode="auto">
              <a:xfrm flipV="1">
                <a:off x="5211763" y="52720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3" name="Line 123"/>
              <p:cNvSpPr>
                <a:spLocks noChangeShapeType="1"/>
              </p:cNvSpPr>
              <p:nvPr/>
            </p:nvSpPr>
            <p:spPr bwMode="auto">
              <a:xfrm>
                <a:off x="5238750" y="5194300"/>
                <a:ext cx="1997075" cy="62230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484" name="Line 125"/>
              <p:cNvSpPr>
                <a:spLocks noChangeShapeType="1"/>
              </p:cNvSpPr>
              <p:nvPr/>
            </p:nvSpPr>
            <p:spPr bwMode="auto">
              <a:xfrm>
                <a:off x="5329238" y="27432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5" name="Line 126"/>
              <p:cNvSpPr>
                <a:spLocks noChangeShapeType="1"/>
              </p:cNvSpPr>
              <p:nvPr/>
            </p:nvSpPr>
            <p:spPr bwMode="auto">
              <a:xfrm>
                <a:off x="5251450" y="43751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86" name="Oval 127"/>
              <p:cNvSpPr>
                <a:spLocks noChangeArrowheads="1"/>
              </p:cNvSpPr>
              <p:nvPr/>
            </p:nvSpPr>
            <p:spPr bwMode="auto">
              <a:xfrm>
                <a:off x="5445125" y="39084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7" name="Oval 128"/>
              <p:cNvSpPr>
                <a:spLocks noChangeArrowheads="1"/>
              </p:cNvSpPr>
              <p:nvPr/>
            </p:nvSpPr>
            <p:spPr bwMode="auto">
              <a:xfrm>
                <a:off x="5640388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8" name="Oval 129"/>
              <p:cNvSpPr>
                <a:spLocks noChangeArrowheads="1"/>
              </p:cNvSpPr>
              <p:nvPr/>
            </p:nvSpPr>
            <p:spPr bwMode="auto">
              <a:xfrm>
                <a:off x="5756275" y="355917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89" name="Oval 130"/>
              <p:cNvSpPr>
                <a:spLocks noChangeArrowheads="1"/>
              </p:cNvSpPr>
              <p:nvPr/>
            </p:nvSpPr>
            <p:spPr bwMode="auto">
              <a:xfrm>
                <a:off x="6107113" y="28590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0" name="Oval 131"/>
              <p:cNvSpPr>
                <a:spLocks noChangeArrowheads="1"/>
              </p:cNvSpPr>
              <p:nvPr/>
            </p:nvSpPr>
            <p:spPr bwMode="auto">
              <a:xfrm>
                <a:off x="6262688" y="33258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1" name="Oval 132"/>
              <p:cNvSpPr>
                <a:spLocks noChangeArrowheads="1"/>
              </p:cNvSpPr>
              <p:nvPr/>
            </p:nvSpPr>
            <p:spPr bwMode="auto">
              <a:xfrm>
                <a:off x="6613525" y="3248025"/>
                <a:ext cx="36513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2" name="Oval 133"/>
              <p:cNvSpPr>
                <a:spLocks noChangeArrowheads="1"/>
              </p:cNvSpPr>
              <p:nvPr/>
            </p:nvSpPr>
            <p:spPr bwMode="auto">
              <a:xfrm>
                <a:off x="7002463" y="41814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3" name="Oval 134"/>
              <p:cNvSpPr>
                <a:spLocks noChangeArrowheads="1"/>
              </p:cNvSpPr>
              <p:nvPr/>
            </p:nvSpPr>
            <p:spPr bwMode="auto">
              <a:xfrm>
                <a:off x="7080250" y="38703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4" name="Oval 135"/>
              <p:cNvSpPr>
                <a:spLocks noChangeArrowheads="1"/>
              </p:cNvSpPr>
              <p:nvPr/>
            </p:nvSpPr>
            <p:spPr bwMode="auto">
              <a:xfrm>
                <a:off x="6962775" y="36750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495" name="Text Box 136"/>
              <p:cNvSpPr txBox="1">
                <a:spLocks noChangeArrowheads="1"/>
              </p:cNvSpPr>
              <p:nvPr/>
            </p:nvSpPr>
            <p:spPr bwMode="auto">
              <a:xfrm>
                <a:off x="5572125" y="43751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496" name="Line 137"/>
              <p:cNvSpPr>
                <a:spLocks noChangeShapeType="1"/>
              </p:cNvSpPr>
              <p:nvPr/>
            </p:nvSpPr>
            <p:spPr bwMode="auto">
              <a:xfrm>
                <a:off x="5795963" y="44926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7" name="Text Box 138"/>
              <p:cNvSpPr txBox="1">
                <a:spLocks noChangeArrowheads="1"/>
              </p:cNvSpPr>
              <p:nvPr/>
            </p:nvSpPr>
            <p:spPr bwMode="auto">
              <a:xfrm>
                <a:off x="5105400" y="37544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498" name="Line 139"/>
              <p:cNvSpPr>
                <a:spLocks noChangeShapeType="1"/>
              </p:cNvSpPr>
              <p:nvPr/>
            </p:nvSpPr>
            <p:spPr bwMode="auto">
              <a:xfrm flipV="1">
                <a:off x="5211763" y="34432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499" name="Line 140"/>
              <p:cNvSpPr>
                <a:spLocks noChangeShapeType="1"/>
              </p:cNvSpPr>
              <p:nvPr/>
            </p:nvSpPr>
            <p:spPr bwMode="auto">
              <a:xfrm>
                <a:off x="5226050" y="3500438"/>
                <a:ext cx="2119313" cy="377825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  <p:sp>
            <p:nvSpPr>
              <p:cNvPr id="58500" name="Line 142"/>
              <p:cNvSpPr>
                <a:spLocks noChangeShapeType="1"/>
              </p:cNvSpPr>
              <p:nvPr/>
            </p:nvSpPr>
            <p:spPr bwMode="auto">
              <a:xfrm>
                <a:off x="5329238" y="914400"/>
                <a:ext cx="0" cy="17097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1" name="Line 143"/>
              <p:cNvSpPr>
                <a:spLocks noChangeShapeType="1"/>
              </p:cNvSpPr>
              <p:nvPr/>
            </p:nvSpPr>
            <p:spPr bwMode="auto">
              <a:xfrm>
                <a:off x="5251450" y="2546350"/>
                <a:ext cx="20224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02" name="Oval 144"/>
              <p:cNvSpPr>
                <a:spLocks noChangeArrowheads="1"/>
              </p:cNvSpPr>
              <p:nvPr/>
            </p:nvSpPr>
            <p:spPr bwMode="auto">
              <a:xfrm>
                <a:off x="5445125" y="2079625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3" name="Oval 145"/>
              <p:cNvSpPr>
                <a:spLocks noChangeArrowheads="1"/>
              </p:cNvSpPr>
              <p:nvPr/>
            </p:nvSpPr>
            <p:spPr bwMode="auto">
              <a:xfrm>
                <a:off x="5640388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4" name="Oval 146"/>
              <p:cNvSpPr>
                <a:spLocks noChangeArrowheads="1"/>
              </p:cNvSpPr>
              <p:nvPr/>
            </p:nvSpPr>
            <p:spPr bwMode="auto">
              <a:xfrm>
                <a:off x="5756275" y="1730375"/>
                <a:ext cx="38100" cy="381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5" name="Oval 147"/>
              <p:cNvSpPr>
                <a:spLocks noChangeArrowheads="1"/>
              </p:cNvSpPr>
              <p:nvPr/>
            </p:nvSpPr>
            <p:spPr bwMode="auto">
              <a:xfrm>
                <a:off x="6107113" y="1030288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6" name="Oval 148"/>
              <p:cNvSpPr>
                <a:spLocks noChangeArrowheads="1"/>
              </p:cNvSpPr>
              <p:nvPr/>
            </p:nvSpPr>
            <p:spPr bwMode="auto">
              <a:xfrm>
                <a:off x="6262688" y="1497013"/>
                <a:ext cx="36512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7" name="Oval 149"/>
              <p:cNvSpPr>
                <a:spLocks noChangeArrowheads="1"/>
              </p:cNvSpPr>
              <p:nvPr/>
            </p:nvSpPr>
            <p:spPr bwMode="auto">
              <a:xfrm>
                <a:off x="6613525" y="1419225"/>
                <a:ext cx="36513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8" name="Oval 150"/>
              <p:cNvSpPr>
                <a:spLocks noChangeArrowheads="1"/>
              </p:cNvSpPr>
              <p:nvPr/>
            </p:nvSpPr>
            <p:spPr bwMode="auto">
              <a:xfrm>
                <a:off x="7002463" y="2352675"/>
                <a:ext cx="36512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09" name="Oval 151"/>
              <p:cNvSpPr>
                <a:spLocks noChangeArrowheads="1"/>
              </p:cNvSpPr>
              <p:nvPr/>
            </p:nvSpPr>
            <p:spPr bwMode="auto">
              <a:xfrm>
                <a:off x="7080250" y="2041525"/>
                <a:ext cx="36513" cy="3651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0" name="Oval 152"/>
              <p:cNvSpPr>
                <a:spLocks noChangeArrowheads="1"/>
              </p:cNvSpPr>
              <p:nvPr/>
            </p:nvSpPr>
            <p:spPr bwMode="auto">
              <a:xfrm>
                <a:off x="6962775" y="1846263"/>
                <a:ext cx="38100" cy="38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endParaRPr lang="he-IL" sz="2400"/>
              </a:p>
            </p:txBody>
          </p:sp>
          <p:sp>
            <p:nvSpPr>
              <p:cNvPr id="58511" name="Text Box 153"/>
              <p:cNvSpPr txBox="1">
                <a:spLocks noChangeArrowheads="1"/>
              </p:cNvSpPr>
              <p:nvPr/>
            </p:nvSpPr>
            <p:spPr bwMode="auto">
              <a:xfrm>
                <a:off x="5572125" y="2546350"/>
                <a:ext cx="214313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x</a:t>
                </a:r>
              </a:p>
            </p:txBody>
          </p:sp>
          <p:sp>
            <p:nvSpPr>
              <p:cNvPr id="58512" name="Line 154"/>
              <p:cNvSpPr>
                <a:spLocks noChangeShapeType="1"/>
              </p:cNvSpPr>
              <p:nvPr/>
            </p:nvSpPr>
            <p:spPr bwMode="auto">
              <a:xfrm>
                <a:off x="5795963" y="2663825"/>
                <a:ext cx="2714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3" name="Text Box 155"/>
              <p:cNvSpPr txBox="1">
                <a:spLocks noChangeArrowheads="1"/>
              </p:cNvSpPr>
              <p:nvPr/>
            </p:nvSpPr>
            <p:spPr bwMode="auto">
              <a:xfrm>
                <a:off x="5105400" y="1925638"/>
                <a:ext cx="214313" cy="27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sz="1200"/>
                  <a:t>y</a:t>
                </a:r>
              </a:p>
            </p:txBody>
          </p:sp>
          <p:sp>
            <p:nvSpPr>
              <p:cNvPr id="58514" name="Line 156"/>
              <p:cNvSpPr>
                <a:spLocks noChangeShapeType="1"/>
              </p:cNvSpPr>
              <p:nvPr/>
            </p:nvSpPr>
            <p:spPr bwMode="auto">
              <a:xfrm flipV="1">
                <a:off x="5211763" y="1614488"/>
                <a:ext cx="0" cy="309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58515" name="Line 157"/>
              <p:cNvSpPr>
                <a:spLocks noChangeShapeType="1"/>
              </p:cNvSpPr>
              <p:nvPr/>
            </p:nvSpPr>
            <p:spPr bwMode="auto">
              <a:xfrm>
                <a:off x="5289550" y="1816100"/>
                <a:ext cx="2043113" cy="147638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he-IL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1937570" y="1655282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73876" y="18209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Oval 154"/>
            <p:cNvSpPr/>
            <p:nvPr/>
          </p:nvSpPr>
          <p:spPr>
            <a:xfrm>
              <a:off x="6158741" y="1428518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Oval 155"/>
            <p:cNvSpPr/>
            <p:nvPr/>
          </p:nvSpPr>
          <p:spPr>
            <a:xfrm>
              <a:off x="4620872" y="2539895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7" name="Oval 156"/>
            <p:cNvSpPr/>
            <p:nvPr/>
          </p:nvSpPr>
          <p:spPr>
            <a:xfrm>
              <a:off x="6923220" y="2482879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Oval 157"/>
            <p:cNvSpPr/>
            <p:nvPr/>
          </p:nvSpPr>
          <p:spPr>
            <a:xfrm>
              <a:off x="3286710" y="4083483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/>
            <p:nvPr/>
          </p:nvSpPr>
          <p:spPr>
            <a:xfrm>
              <a:off x="5281923" y="4424657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Oval 159"/>
            <p:cNvSpPr/>
            <p:nvPr/>
          </p:nvSpPr>
          <p:spPr>
            <a:xfrm>
              <a:off x="7323474" y="4241016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Oval 160"/>
            <p:cNvSpPr/>
            <p:nvPr/>
          </p:nvSpPr>
          <p:spPr>
            <a:xfrm>
              <a:off x="2539450" y="2217770"/>
              <a:ext cx="272230" cy="24457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8013" y="869609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Small error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945719" y="2418501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Big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84385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Cross-Validation summary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Good news:</a:t>
            </a:r>
          </a:p>
          <a:p>
            <a:pPr lvl="1"/>
            <a:r>
              <a:rPr lang="en-US" sz="2400" dirty="0"/>
              <a:t>Good for small datasets - training on all the data</a:t>
            </a:r>
          </a:p>
          <a:p>
            <a:pPr lvl="1"/>
            <a:r>
              <a:rPr lang="en-US" sz="2400" dirty="0"/>
              <a:t>No need to plan hold-out dataset(s), which can be challenging sometimes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Drawbacks:</a:t>
            </a:r>
          </a:p>
          <a:p>
            <a:pPr lvl="1"/>
            <a:r>
              <a:rPr lang="en-US" sz="2400" dirty="0"/>
              <a:t>Partitioning is not always easy to do</a:t>
            </a:r>
          </a:p>
          <a:p>
            <a:pPr lvl="1"/>
            <a:r>
              <a:rPr lang="en-US" sz="2400" dirty="0"/>
              <a:t>Can be less believable than hold-out data (especially 3</a:t>
            </a:r>
            <a:r>
              <a:rPr lang="en-US" sz="2400" baseline="30000" dirty="0"/>
              <a:t>rd</a:t>
            </a:r>
            <a:r>
              <a:rPr lang="en-US" sz="2400" dirty="0"/>
              <a:t> party holdout).</a:t>
            </a:r>
          </a:p>
        </p:txBody>
      </p:sp>
      <p:pic>
        <p:nvPicPr>
          <p:cNvPr id="6146" name="Picture 2" descr="Image result for smile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1254861" cy="105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sad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97" y="5355807"/>
            <a:ext cx="1066800" cy="116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53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 and under-fitting</a:t>
            </a:r>
          </a:p>
        </p:txBody>
      </p:sp>
      <p:pic>
        <p:nvPicPr>
          <p:cNvPr id="9218" name="Picture 2" descr="Image result for overfit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3873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67000" y="2514600"/>
            <a:ext cx="609600" cy="53340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188849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blue model has zero error!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383984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black model has error!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43600" y="2895600"/>
            <a:ext cx="152400" cy="9442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096000" y="1828800"/>
            <a:ext cx="4187" cy="7060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00400" y="4648200"/>
            <a:ext cx="1" cy="477426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57600" y="4267200"/>
            <a:ext cx="1" cy="362352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78251" y="3228759"/>
            <a:ext cx="3349" cy="305544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5967308"/>
            <a:ext cx="398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 which model is better : blue or black?</a:t>
            </a:r>
          </a:p>
        </p:txBody>
      </p:sp>
    </p:spTree>
    <p:extLst>
      <p:ext uri="{BB962C8B-B14F-4D97-AF65-F5344CB8AC3E}">
        <p14:creationId xmlns:p14="http://schemas.microsoft.com/office/powerpoint/2010/main" xmlns="" val="10583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076710" cy="648072"/>
          </a:xfrm>
        </p:spPr>
        <p:txBody>
          <a:bodyPr>
            <a:noAutofit/>
          </a:bodyPr>
          <a:lstStyle/>
          <a:p>
            <a:r>
              <a:rPr lang="en-US" sz="2800" dirty="0"/>
              <a:t>Under-fitting (high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836096" cy="48965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under-fitting, the </a:t>
            </a:r>
            <a:r>
              <a:rPr lang="en-US" sz="2400" dirty="0">
                <a:solidFill>
                  <a:srgbClr val="7030A0"/>
                </a:solidFill>
              </a:rPr>
              <a:t>training error and test error are high</a:t>
            </a:r>
          </a:p>
          <a:p>
            <a:endParaRPr lang="en-US" sz="2400" dirty="0"/>
          </a:p>
          <a:p>
            <a:r>
              <a:rPr lang="en-US" sz="2400" dirty="0"/>
              <a:t>Caused by too ‘simple’ models</a:t>
            </a:r>
          </a:p>
          <a:p>
            <a:pPr lvl="1"/>
            <a:r>
              <a:rPr lang="en-US" sz="2000" dirty="0"/>
              <a:t>Too few features</a:t>
            </a:r>
          </a:p>
          <a:p>
            <a:pPr lvl="1"/>
            <a:r>
              <a:rPr lang="en-US" sz="2000" dirty="0"/>
              <a:t>Use of features is not ‘complex’</a:t>
            </a:r>
          </a:p>
          <a:p>
            <a:endParaRPr lang="en-US" sz="2400" dirty="0"/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dirty="0"/>
              <a:t>Can you accurately detect spam emails using only the word ‘free’?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Can you accurately predict housing prices using only the year it was built?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81147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not. More features (words) are needed)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052736"/>
            <a:ext cx="2933700" cy="3152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1800" y="2629123"/>
            <a:ext cx="159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blue line is not a great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4153" y="6156093"/>
            <a:ext cx="70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Probably not - More features are needed: size, location, #windows,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77553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(high variance) is when the model learns the noise and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19200"/>
            <a:ext cx="8856984" cy="4730080"/>
          </a:xfrm>
        </p:spPr>
        <p:txBody>
          <a:bodyPr/>
          <a:lstStyle/>
          <a:p>
            <a:r>
              <a:rPr lang="en-US" dirty="0"/>
              <a:t>If the model overfits</a:t>
            </a:r>
          </a:p>
          <a:p>
            <a:pPr lvl="1"/>
            <a:r>
              <a:rPr lang="en-US" dirty="0"/>
              <a:t>It cannot </a:t>
            </a:r>
            <a:r>
              <a:rPr lang="en-US" dirty="0">
                <a:solidFill>
                  <a:srgbClr val="7030A0"/>
                </a:solidFill>
              </a:rPr>
              <a:t>generalize</a:t>
            </a:r>
            <a:r>
              <a:rPr lang="en-US" dirty="0"/>
              <a:t> well to new data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7030A0"/>
                </a:solidFill>
              </a:rPr>
              <a:t>memorizes</a:t>
            </a:r>
            <a:r>
              <a:rPr lang="en-US" dirty="0"/>
              <a:t> the training data</a:t>
            </a:r>
          </a:p>
          <a:p>
            <a:pPr lvl="1"/>
            <a:r>
              <a:rPr lang="en-US" dirty="0"/>
              <a:t>It has a </a:t>
            </a:r>
            <a:r>
              <a:rPr lang="en-US" dirty="0">
                <a:solidFill>
                  <a:srgbClr val="7030A0"/>
                </a:solidFill>
              </a:rPr>
              <a:t>low training error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high test error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429000"/>
            <a:ext cx="292417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46482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has no error, but it does not seem to represent the data well</a:t>
            </a:r>
          </a:p>
        </p:txBody>
      </p:sp>
    </p:spTree>
    <p:extLst>
      <p:ext uri="{BB962C8B-B14F-4D97-AF65-F5344CB8AC3E}">
        <p14:creationId xmlns:p14="http://schemas.microsoft.com/office/powerpoint/2010/main" xmlns="" val="3316959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Overfitting is caused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5074096" cy="4896544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Too much model complexity</a:t>
            </a:r>
          </a:p>
          <a:p>
            <a:pPr lvl="1"/>
            <a:r>
              <a:rPr lang="en-US" sz="2000" dirty="0"/>
              <a:t>Typically too many features</a:t>
            </a:r>
          </a:p>
          <a:p>
            <a:pPr lvl="1"/>
            <a:endParaRPr lang="en-US" sz="2000" dirty="0"/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Little or not diverse data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Big data</a:t>
            </a:r>
            <a:r>
              <a:rPr lang="en-US" sz="2000" dirty="0"/>
              <a:t>: The more data we have, the more complex a model we can use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Diversity</a:t>
            </a:r>
            <a:r>
              <a:rPr lang="en-US" sz="2000" dirty="0"/>
              <a:t>: Redundant data does not add information and thus does not improve the model</a:t>
            </a:r>
          </a:p>
        </p:txBody>
      </p:sp>
      <p:pic>
        <p:nvPicPr>
          <p:cNvPr id="12290" name="Picture 2" descr="Image result for naughty fi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010" y="1752600"/>
            <a:ext cx="28575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4728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the choice of too many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features to try and predict the price of a house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590800"/>
            <a:ext cx="4848225" cy="29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09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Memorization and generalization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Quick ML review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Model evaluation</a:t>
            </a:r>
          </a:p>
          <a:p>
            <a:pPr lvl="1"/>
            <a:r>
              <a:rPr lang="en-US" sz="1800" dirty="0" smtClean="0"/>
              <a:t>Performance metrics</a:t>
            </a:r>
          </a:p>
          <a:p>
            <a:pPr lvl="1"/>
            <a:r>
              <a:rPr lang="en-US" sz="1800" dirty="0" smtClean="0"/>
              <a:t>Hold-out evaluation</a:t>
            </a:r>
          </a:p>
          <a:p>
            <a:pPr lvl="1"/>
            <a:r>
              <a:rPr lang="en-US" sz="1800" dirty="0" smtClean="0"/>
              <a:t>Cross validation</a:t>
            </a:r>
          </a:p>
          <a:p>
            <a:pPr lvl="1"/>
            <a:r>
              <a:rPr lang="en-US" sz="1800" dirty="0" smtClean="0"/>
              <a:t>Training with imbalanced classes</a:t>
            </a:r>
          </a:p>
          <a:p>
            <a:pPr lvl="1"/>
            <a:r>
              <a:rPr lang="en-US" sz="1800" dirty="0" err="1" smtClean="0"/>
              <a:t>Overfitting</a:t>
            </a:r>
            <a:r>
              <a:rPr lang="en-US" sz="1800" dirty="0" smtClean="0"/>
              <a:t>/</a:t>
            </a:r>
            <a:r>
              <a:rPr lang="en-US" sz="1800" dirty="0" err="1" smtClean="0"/>
              <a:t>underfitting</a:t>
            </a:r>
            <a:endParaRPr lang="en-US" sz="16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Dimensionality and feature selection</a:t>
            </a:r>
          </a:p>
          <a:p>
            <a:pPr lvl="1"/>
            <a:r>
              <a:rPr lang="en-US" sz="1800" dirty="0" smtClean="0"/>
              <a:t>Curse of dimensionality </a:t>
            </a:r>
          </a:p>
          <a:p>
            <a:pPr lvl="1"/>
            <a:r>
              <a:rPr lang="en-US" sz="1800" dirty="0" smtClean="0"/>
              <a:t>Filter feature selection</a:t>
            </a:r>
          </a:p>
          <a:p>
            <a:pPr lvl="1"/>
            <a:r>
              <a:rPr lang="en-US" sz="1800" dirty="0" smtClean="0"/>
              <a:t>Wrapper feature selection</a:t>
            </a:r>
          </a:p>
          <a:p>
            <a:pPr lvl="1"/>
            <a:r>
              <a:rPr lang="en-US" sz="1800" dirty="0" smtClean="0"/>
              <a:t>Principal Component Analysis (dimensionality reduction</a:t>
            </a:r>
            <a:r>
              <a:rPr lang="en-US" sz="1800" dirty="0" smtClean="0"/>
              <a:t>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4084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 due to poor model choice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/>
          <a:stretch/>
        </p:blipFill>
        <p:spPr>
          <a:xfrm>
            <a:off x="221657" y="1066800"/>
            <a:ext cx="8629247" cy="48974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657" y="4419600"/>
            <a:ext cx="862924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189512"/>
            <a:ext cx="1924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many features</a:t>
            </a:r>
          </a:p>
          <a:p>
            <a:r>
              <a:rPr lang="en-US" dirty="0"/>
              <a:t>(only x1)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37435" y="4124077"/>
            <a:ext cx="191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many features</a:t>
            </a:r>
          </a:p>
          <a:p>
            <a:r>
              <a:rPr lang="en-US" dirty="0"/>
              <a:t>(x1 to x4)</a:t>
            </a:r>
          </a:p>
        </p:txBody>
      </p:sp>
    </p:spTree>
    <p:extLst>
      <p:ext uri="{BB962C8B-B14F-4D97-AF65-F5344CB8AC3E}">
        <p14:creationId xmlns:p14="http://schemas.microsoft.com/office/powerpoint/2010/main" xmlns="" val="257029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3000" dirty="0"/>
              <a:t>We can plot learning curves to spot overfitting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9471" y="2145268"/>
            <a:ext cx="51050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812268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Model complexity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86720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Training/test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232887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1" y="2301316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37233" y="1780039"/>
            <a:ext cx="1676400" cy="103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37389" y="2053699"/>
            <a:ext cx="119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030A0"/>
                </a:solidFill>
              </a:rPr>
              <a:t>Underfitting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3997" y="1944536"/>
            <a:ext cx="1080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Overfitting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3402542"/>
            <a:ext cx="977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Optimum</a:t>
            </a:r>
          </a:p>
        </p:txBody>
      </p:sp>
    </p:spTree>
    <p:extLst>
      <p:ext uri="{BB962C8B-B14F-4D97-AF65-F5344CB8AC3E}">
        <p14:creationId xmlns:p14="http://schemas.microsoft.com/office/powerpoint/2010/main" xmlns="" val="88276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195664"/>
          </a:xfrm>
        </p:spPr>
        <p:txBody>
          <a:bodyPr/>
          <a:lstStyle/>
          <a:p>
            <a:r>
              <a:rPr lang="en-US" sz="2800" dirty="0"/>
              <a:t>More data and more diverse data if possible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  <a:p>
            <a:r>
              <a:rPr lang="en-US" sz="2800" dirty="0"/>
              <a:t>Reduce # of features/dimensionality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Regularization</a:t>
            </a:r>
          </a:p>
          <a:p>
            <a:pPr lvl="1"/>
            <a:r>
              <a:rPr lang="en-US" sz="2400" dirty="0"/>
              <a:t>Keep all the features but penalize some features/ values of parameters</a:t>
            </a:r>
          </a:p>
          <a:p>
            <a:pPr lvl="1"/>
            <a:r>
              <a:rPr lang="en-US" sz="2400" dirty="0"/>
              <a:t>This is particularly useful when we have a lot of features, each contributing a bit to the prediction</a:t>
            </a:r>
          </a:p>
        </p:txBody>
      </p:sp>
    </p:spTree>
    <p:extLst>
      <p:ext uri="{BB962C8B-B14F-4D97-AF65-F5344CB8AC3E}">
        <p14:creationId xmlns:p14="http://schemas.microsoft.com/office/powerpoint/2010/main" xmlns="" val="5409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Memorization and generalization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Memorization: </a:t>
            </a:r>
          </a:p>
          <a:p>
            <a:pPr lvl="1"/>
            <a:r>
              <a:rPr lang="en-US" sz="2400" dirty="0"/>
              <a:t>Are we specifically only learning an algorithm on our data?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7030A0"/>
                </a:solidFill>
              </a:rPr>
              <a:t>Generalization</a:t>
            </a:r>
          </a:p>
          <a:p>
            <a:pPr lvl="1"/>
            <a:r>
              <a:rPr lang="en-US" sz="2400" dirty="0"/>
              <a:t>Refers to the capability of applying learned knowledge to previously unseen data</a:t>
            </a:r>
          </a:p>
          <a:p>
            <a:pPr lvl="1"/>
            <a:r>
              <a:rPr lang="en-US" sz="2400" dirty="0"/>
              <a:t>Without generalization there is no learning, just memorizing!</a:t>
            </a:r>
          </a:p>
          <a:p>
            <a:pPr lvl="1"/>
            <a:endParaRPr lang="en-US" sz="2400" dirty="0"/>
          </a:p>
          <a:p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0845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7030A0"/>
                </a:solidFill>
              </a:rPr>
              <a:t>Features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a.k.a</a:t>
            </a:r>
            <a:r>
              <a:rPr lang="en-US" sz="2400" dirty="0"/>
              <a:t> covariates) are the variables that describe the data.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Label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(target variable/target covariate): The feature we want to predict in supervised learning. </a:t>
            </a:r>
          </a:p>
          <a:p>
            <a:pPr lvl="1"/>
            <a:r>
              <a:rPr lang="en-US" sz="2000" dirty="0"/>
              <a:t>So, a label is kind of like a feature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19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 unsupervised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Supervised</a:t>
            </a:r>
            <a:r>
              <a:rPr lang="en-US" sz="2400" dirty="0"/>
              <a:t> - Predict housing prices using:</a:t>
            </a:r>
          </a:p>
          <a:p>
            <a:pPr lvl="1"/>
            <a:r>
              <a:rPr lang="en-US" sz="2200" dirty="0"/>
              <a:t>Features: number of bathrooms, floor, number of windows, kitchen size</a:t>
            </a:r>
          </a:p>
          <a:p>
            <a:pPr lvl="1"/>
            <a:r>
              <a:rPr lang="en-US" sz="2200" dirty="0"/>
              <a:t>Label: House prices</a:t>
            </a:r>
          </a:p>
          <a:p>
            <a:pPr marL="457200" lvl="1" indent="0">
              <a:buNone/>
            </a:pPr>
            <a:r>
              <a:rPr lang="en-US" sz="2200" dirty="0"/>
              <a:t>     *** We can switch around the label and the features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Unsupervised</a:t>
            </a:r>
            <a:r>
              <a:rPr lang="en-US" sz="2400" dirty="0"/>
              <a:t> - Find patterns in books using:</a:t>
            </a:r>
          </a:p>
          <a:p>
            <a:pPr lvl="1"/>
            <a:r>
              <a:rPr lang="en-US" sz="2200" dirty="0"/>
              <a:t># of pages, # of printed copies, language, mean words per page</a:t>
            </a:r>
          </a:p>
          <a:p>
            <a:pPr lvl="1"/>
            <a:r>
              <a:rPr lang="en-US" sz="2200" dirty="0"/>
              <a:t>Label: there is none</a:t>
            </a:r>
          </a:p>
          <a:p>
            <a:pPr lvl="2"/>
            <a:r>
              <a:rPr lang="en-US" dirty="0"/>
              <a:t>Maybe we will ‘cluster’ the books into genres? Maybe into authors? Etc.</a:t>
            </a:r>
          </a:p>
        </p:txBody>
      </p:sp>
    </p:spTree>
    <p:extLst>
      <p:ext uri="{BB962C8B-B14F-4D97-AF65-F5344CB8AC3E}">
        <p14:creationId xmlns:p14="http://schemas.microsoft.com/office/powerpoint/2010/main" xmlns="" val="15178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data we learn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52736"/>
            <a:ext cx="8050088" cy="48965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data usually has two components:</a:t>
            </a:r>
          </a:p>
          <a:p>
            <a:r>
              <a:rPr lang="en-US" sz="2800" dirty="0">
                <a:solidFill>
                  <a:srgbClr val="7030A0"/>
                </a:solidFill>
              </a:rPr>
              <a:t>Signal</a:t>
            </a:r>
            <a:r>
              <a:rPr lang="en-US" sz="2800" dirty="0"/>
              <a:t>: information that is relevant to pattern detection or prediction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Noise</a:t>
            </a:r>
            <a:r>
              <a:rPr lang="en-US" sz="2800" dirty="0"/>
              <a:t>: information that is irrelevant to the future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Finding which is which is the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015727"/>
            <a:ext cx="5986463" cy="2469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54626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rule in model validation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2133600"/>
            <a:ext cx="8856984" cy="2376264"/>
          </a:xfrm>
          <a:ln w="539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Don’t test your model on data it’s been trained with!</a:t>
            </a:r>
          </a:p>
        </p:txBody>
      </p:sp>
    </p:spTree>
    <p:extLst>
      <p:ext uri="{BB962C8B-B14F-4D97-AF65-F5344CB8AC3E}">
        <p14:creationId xmlns:p14="http://schemas.microsoft.com/office/powerpoint/2010/main" xmlns="" val="28881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Holdout test set: The naïve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08" y="1006598"/>
            <a:ext cx="8856984" cy="1371600"/>
          </a:xfrm>
        </p:spPr>
        <p:txBody>
          <a:bodyPr/>
          <a:lstStyle/>
          <a:p>
            <a:r>
              <a:rPr lang="en-US" sz="2400" dirty="0"/>
              <a:t>Randomly split the entire dataset into: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Training set</a:t>
            </a:r>
            <a:r>
              <a:rPr lang="en-US" sz="2000" dirty="0"/>
              <a:t>: A dataset used for training the model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Test set </a:t>
            </a:r>
            <a:r>
              <a:rPr lang="en-US" sz="2000" dirty="0"/>
              <a:t>(</a:t>
            </a:r>
            <a:r>
              <a:rPr lang="en-US" sz="2000" dirty="0" err="1"/>
              <a:t>a.k.a</a:t>
            </a:r>
            <a:r>
              <a:rPr lang="en-US" sz="2000" dirty="0"/>
              <a:t> validation set): Data only used for testing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/>
          <a:srcRect l="29661" t="42798" r="14972"/>
          <a:stretch/>
        </p:blipFill>
        <p:spPr>
          <a:xfrm>
            <a:off x="2057400" y="2590800"/>
            <a:ext cx="4343019" cy="1539999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10800000">
            <a:off x="3579114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5405627" y="3897039"/>
            <a:ext cx="304800" cy="446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91498" y="4485033"/>
            <a:ext cx="177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8314" y="448503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Estimate model performance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55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1691</Words>
  <Application>Microsoft Office PowerPoint</Application>
  <PresentationFormat>On-screen Show (4:3)</PresentationFormat>
  <Paragraphs>285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Cross Validation, testing, training</vt:lpstr>
      <vt:lpstr>Memorization and generalization</vt:lpstr>
      <vt:lpstr>Memorization and generalization</vt:lpstr>
      <vt:lpstr>Memorization and generalization</vt:lpstr>
      <vt:lpstr>Features and labels</vt:lpstr>
      <vt:lpstr>Supervised vs unsupervised examples</vt:lpstr>
      <vt:lpstr>What’s in the data we learn from</vt:lpstr>
      <vt:lpstr>The basic rule in model validation</vt:lpstr>
      <vt:lpstr>Holdout test set: The naïve approach</vt:lpstr>
      <vt:lpstr>Holdout test set – considerations</vt:lpstr>
      <vt:lpstr>What is biased/unbiased data?</vt:lpstr>
      <vt:lpstr>The three-way split</vt:lpstr>
      <vt:lpstr>The three-way split</vt:lpstr>
      <vt:lpstr>How to perform the split?</vt:lpstr>
      <vt:lpstr>How to perform the split?</vt:lpstr>
      <vt:lpstr>How to perform the split?</vt:lpstr>
      <vt:lpstr>Holdout summary</vt:lpstr>
      <vt:lpstr>Cross validation</vt:lpstr>
      <vt:lpstr>Cross - Validation</vt:lpstr>
      <vt:lpstr>Cross - Validation</vt:lpstr>
      <vt:lpstr>Leave-One-Out Cross Validation (LOOCV)</vt:lpstr>
      <vt:lpstr>LOOCV in action</vt:lpstr>
      <vt:lpstr>LOOCV in action</vt:lpstr>
      <vt:lpstr>Cross-Validation summary</vt:lpstr>
      <vt:lpstr>Over-fitting and under-fitting</vt:lpstr>
      <vt:lpstr>Under-fitting (high bias)</vt:lpstr>
      <vt:lpstr>Overfitting (high variance) is when the model learns the noise and signal</vt:lpstr>
      <vt:lpstr>Overfitting is caused by:</vt:lpstr>
      <vt:lpstr>Overfitting due to the choice of too many features</vt:lpstr>
      <vt:lpstr>Overfitting due to poor model choice</vt:lpstr>
      <vt:lpstr>We can plot learning curves to spot overfitting</vt:lpstr>
      <vt:lpstr>Addressing Overfitting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9</cp:revision>
  <dcterms:created xsi:type="dcterms:W3CDTF">2021-05-24T03:33:43Z</dcterms:created>
  <dcterms:modified xsi:type="dcterms:W3CDTF">2021-05-24T05:29:07Z</dcterms:modified>
</cp:coreProperties>
</file>