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Default Extension="xlsx" ContentType="application/vnd.openxmlformats-officedocument.spreadsheetml.shee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Office_Excel_Worksheet1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ser>
          <c:idx val="1"/>
          <c:order val="0"/>
          <c:tx>
            <c:strRef>
              <c:f>Sheet1!$B$2</c:f>
              <c:strCache>
                <c:ptCount val="1"/>
                <c:pt idx="0">
                  <c:v>Sales ($)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Sheet1!$B$3:$B$26</c:f>
              <c:numCache>
                <c:formatCode>#,##0</c:formatCode>
                <c:ptCount val="24"/>
                <c:pt idx="0">
                  <c:v>10000</c:v>
                </c:pt>
                <c:pt idx="1">
                  <c:v>22000</c:v>
                </c:pt>
                <c:pt idx="2">
                  <c:v>25000</c:v>
                </c:pt>
                <c:pt idx="3">
                  <c:v>30000</c:v>
                </c:pt>
                <c:pt idx="4">
                  <c:v>55000</c:v>
                </c:pt>
                <c:pt idx="5">
                  <c:v>62000</c:v>
                </c:pt>
                <c:pt idx="6">
                  <c:v>70000</c:v>
                </c:pt>
                <c:pt idx="7">
                  <c:v>54000</c:v>
                </c:pt>
                <c:pt idx="8">
                  <c:v>31000</c:v>
                </c:pt>
                <c:pt idx="9">
                  <c:v>7000</c:v>
                </c:pt>
                <c:pt idx="10">
                  <c:v>5000</c:v>
                </c:pt>
                <c:pt idx="11">
                  <c:v>6000</c:v>
                </c:pt>
                <c:pt idx="12">
                  <c:v>9500</c:v>
                </c:pt>
                <c:pt idx="13">
                  <c:v>24000</c:v>
                </c:pt>
                <c:pt idx="14">
                  <c:v>24000</c:v>
                </c:pt>
                <c:pt idx="15">
                  <c:v>29500</c:v>
                </c:pt>
                <c:pt idx="16">
                  <c:v>57000</c:v>
                </c:pt>
                <c:pt idx="17">
                  <c:v>66000</c:v>
                </c:pt>
                <c:pt idx="18">
                  <c:v>80000</c:v>
                </c:pt>
                <c:pt idx="19">
                  <c:v>50000</c:v>
                </c:pt>
                <c:pt idx="20">
                  <c:v>31000</c:v>
                </c:pt>
                <c:pt idx="21">
                  <c:v>5000</c:v>
                </c:pt>
                <c:pt idx="22">
                  <c:v>4000</c:v>
                </c:pt>
                <c:pt idx="23">
                  <c:v>5000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774-A949-AB3D-2399FD3086F2}"/>
            </c:ext>
          </c:extLst>
        </c:ser>
        <c:drop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dropLines>
        <c:marker val="1"/>
        <c:axId val="164235520"/>
        <c:axId val="164249984"/>
      </c:lineChart>
      <c:catAx>
        <c:axId val="164235520"/>
        <c:scaling>
          <c:orientation val="minMax"/>
        </c:scaling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Month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249984"/>
        <c:crosses val="autoZero"/>
        <c:auto val="1"/>
        <c:lblAlgn val="ctr"/>
        <c:lblOffset val="100"/>
      </c:catAx>
      <c:valAx>
        <c:axId val="164249984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Sales ($)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#,##0" sourceLinked="1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2355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6D3B18-A9CE-463D-8A62-6601F79831A1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67B147-3F70-4EF4-AA21-5C0710399A1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Give the example of the math test with 200 exercises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75479-3714-4BCB-81EB-112FBF203A6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631427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Imbalanced can still lead to amazing results:</a:t>
            </a:r>
          </a:p>
          <a:p>
            <a:r>
              <a:rPr lang="en-US" dirty="0"/>
              <a:t>Viola jones trained on very imbalanced data and yet it’s in every </a:t>
            </a:r>
            <a:r>
              <a:rPr lang="en-US" dirty="0" err="1"/>
              <a:t>iphone</a:t>
            </a:r>
            <a:endParaRPr lang="en-US" dirty="0"/>
          </a:p>
          <a:p>
            <a:endParaRPr lang="en-US" dirty="0"/>
          </a:p>
          <a:p>
            <a:r>
              <a:rPr lang="en-US" dirty="0"/>
              <a:t>Multiple cascade classifiers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32 cascade classifiers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reach 10^-6 false positive with 65% false positive per classifier</a:t>
            </a: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to achieve 90% detection total you need 99.7% detection per classifier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75479-3714-4BCB-81EB-112FBF203A6D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190046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75479-3714-4BCB-81EB-112FBF203A6D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759136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When we add feature we add noise, so it’s harder to find a model that</a:t>
            </a:r>
            <a:r>
              <a:rPr lang="en-US" baseline="0" dirty="0"/>
              <a:t> doesn’t take it into account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75479-3714-4BCB-81EB-112FBF203A6D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140119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even the just right model is just an approximation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75479-3714-4BCB-81EB-112FBF203A6D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322975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Come back to this slide later at the 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75479-3714-4BCB-81EB-112FBF203A6D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728080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Evaluation = Train \ Test \ Validation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75479-3714-4BCB-81EB-112FBF203A6D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05752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Today we’re going to Talk about some of the </a:t>
            </a:r>
            <a:r>
              <a:rPr lang="en-US" dirty="0" err="1"/>
              <a:t>chanllages</a:t>
            </a:r>
            <a:r>
              <a:rPr lang="en-US" dirty="0"/>
              <a:t> that are intrinsic with</a:t>
            </a:r>
            <a:r>
              <a:rPr lang="en-US" baseline="0" dirty="0"/>
              <a:t> the data . One of the  :</a:t>
            </a:r>
            <a:r>
              <a:rPr lang="en-US" baseline="0" dirty="0" err="1"/>
              <a:t>overfitting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75479-3714-4BCB-81EB-112FBF203A6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44291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75479-3714-4BCB-81EB-112FBF203A6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86518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Either you neutralize the seasonality or you take a proper train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75479-3714-4BCB-81EB-112FBF203A6D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90190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defTabSz="966788" rtl="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defTabSz="966788" rtl="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defTabSz="966788" rtl="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defTabSz="966788" rtl="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77A70A8-A784-4D8E-A817-D38B121172C0}" type="slidenum">
              <a:rPr kumimoji="0" lang="ar-SA" sz="1300"/>
              <a:pPr>
                <a:spcBef>
                  <a:spcPct val="0"/>
                </a:spcBef>
              </a:pPr>
              <a:t>20</a:t>
            </a:fld>
            <a:endParaRPr kumimoji="0" lang="en-US" sz="13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3395544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defTabSz="966788" rtl="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defTabSz="966788" rtl="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defTabSz="966788" rtl="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defTabSz="966788" rtl="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E081AE9-9A62-49D3-8D94-F7009AEC6C60}" type="slidenum">
              <a:rPr kumimoji="0" lang="ar-SA" sz="1300"/>
              <a:pPr>
                <a:spcBef>
                  <a:spcPct val="0"/>
                </a:spcBef>
              </a:pPr>
              <a:t>21</a:t>
            </a:fld>
            <a:endParaRPr kumimoji="0" lang="en-US" sz="13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308665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defTabSz="966788" rtl="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defTabSz="966788" rtl="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defTabSz="966788" rtl="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defTabSz="966788" rtl="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766EC67-CB6A-4F08-81EB-E6F69C29207A}" type="slidenum">
              <a:rPr kumimoji="0" lang="ar-SA" sz="1300"/>
              <a:pPr>
                <a:spcBef>
                  <a:spcPct val="0"/>
                </a:spcBef>
              </a:pPr>
              <a:t>22</a:t>
            </a:fld>
            <a:endParaRPr kumimoji="0" lang="en-US" sz="1300" dirty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34238233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Repeat that the cost function is imbalanced hence the problem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Ensemble method on all the small and part of the big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Again repeat that there’s no silver bullet you risk missing important cases</a:t>
            </a:r>
          </a:p>
          <a:p>
            <a:r>
              <a:rPr lang="en-US" dirty="0"/>
              <a:t>1000</a:t>
            </a:r>
            <a:r>
              <a:rPr lang="en-US" baseline="0" dirty="0"/>
              <a:t> patients  only 10 have cancer down sampling gives 10/10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75479-3714-4BCB-81EB-112FBF203A6D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402942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Downsample</a:t>
            </a:r>
            <a:r>
              <a:rPr lang="en-US" dirty="0"/>
              <a:t> already covered:</a:t>
            </a:r>
          </a:p>
          <a:p>
            <a:r>
              <a:rPr lang="en-US" dirty="0"/>
              <a:t>SMOTE: interpolate points with</a:t>
            </a:r>
            <a:r>
              <a:rPr lang="en-US" baseline="0" dirty="0"/>
              <a:t> their nearest neighbors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75479-3714-4BCB-81EB-112FBF203A6D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21806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83D5B-00E9-45D5-A2E2-F245B222604F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B548-61DB-431E-A9AB-119AECD187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83D5B-00E9-45D5-A2E2-F245B222604F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B548-61DB-431E-A9AB-119AECD187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83D5B-00E9-45D5-A2E2-F245B222604F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B548-61DB-431E-A9AB-119AECD187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83D5B-00E9-45D5-A2E2-F245B222604F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B548-61DB-431E-A9AB-119AECD187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83D5B-00E9-45D5-A2E2-F245B222604F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B548-61DB-431E-A9AB-119AECD187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83D5B-00E9-45D5-A2E2-F245B222604F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B548-61DB-431E-A9AB-119AECD187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83D5B-00E9-45D5-A2E2-F245B222604F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B548-61DB-431E-A9AB-119AECD187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83D5B-00E9-45D5-A2E2-F245B222604F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B548-61DB-431E-A9AB-119AECD187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83D5B-00E9-45D5-A2E2-F245B222604F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B548-61DB-431E-A9AB-119AECD187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83D5B-00E9-45D5-A2E2-F245B222604F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B548-61DB-431E-A9AB-119AECD187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83D5B-00E9-45D5-A2E2-F245B222604F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B548-61DB-431E-A9AB-119AECD187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83D5B-00E9-45D5-A2E2-F245B222604F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DB548-61DB-431E-A9AB-119AECD1872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three-way split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b="1" u="sng" dirty="0"/>
              <a:t>Training set </a:t>
            </a:r>
          </a:p>
          <a:p>
            <a:pPr marL="400050" lvl="1" indent="0">
              <a:buNone/>
            </a:pPr>
            <a:r>
              <a:rPr lang="en-US" sz="2400" dirty="0"/>
              <a:t>A set of examples used for learning</a:t>
            </a:r>
          </a:p>
          <a:p>
            <a:endParaRPr lang="en-US" sz="2400" dirty="0"/>
          </a:p>
          <a:p>
            <a:r>
              <a:rPr lang="en-US" sz="2400" b="1" u="sng" dirty="0"/>
              <a:t>Validation (</a:t>
            </a:r>
            <a:r>
              <a:rPr lang="en-US" sz="2400" b="1" u="sng" dirty="0" err="1"/>
              <a:t>a.k.a</a:t>
            </a:r>
            <a:r>
              <a:rPr lang="en-US" sz="2400" b="1" u="sng" dirty="0"/>
              <a:t> development) set </a:t>
            </a:r>
          </a:p>
          <a:p>
            <a:pPr marL="400050" lvl="1" indent="0">
              <a:buNone/>
            </a:pPr>
            <a:r>
              <a:rPr lang="en-US" sz="2400" dirty="0"/>
              <a:t>A set of examples used to tune the parameters of a classifier</a:t>
            </a:r>
          </a:p>
          <a:p>
            <a:endParaRPr lang="en-US" sz="2400" dirty="0"/>
          </a:p>
          <a:p>
            <a:r>
              <a:rPr lang="en-US" sz="2400" b="1" u="sng" dirty="0"/>
              <a:t>Test set </a:t>
            </a:r>
          </a:p>
          <a:p>
            <a:pPr marL="400050" lvl="1" indent="0">
              <a:buNone/>
            </a:pPr>
            <a:r>
              <a:rPr lang="en-US" sz="2400" dirty="0"/>
              <a:t>A set of examples used only to assess the performance of fully-trained classifier. After assessing the model with the test set, YOU </a:t>
            </a:r>
            <a:r>
              <a:rPr lang="en-US" sz="2400" i="1" dirty="0"/>
              <a:t>MUST NOT </a:t>
            </a:r>
            <a:r>
              <a:rPr lang="en-US" sz="2400" dirty="0"/>
              <a:t>further tune your model (that’s the theory anyway… - in order to prevent ‘learning the test set’ and ‘overfitting’)</a:t>
            </a:r>
          </a:p>
          <a:p>
            <a:pPr marL="0" indent="0">
              <a:buNone/>
            </a:pPr>
            <a:endParaRPr lang="en-US" sz="5000" dirty="0"/>
          </a:p>
          <a:p>
            <a:endParaRPr lang="en-US" sz="5000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6478841"/>
            <a:ext cx="1821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Intel – Advanced Analytics</a:t>
            </a:r>
          </a:p>
        </p:txBody>
      </p:sp>
    </p:spTree>
    <p:extLst>
      <p:ext uri="{BB962C8B-B14F-4D97-AF65-F5344CB8AC3E}">
        <p14:creationId xmlns:p14="http://schemas.microsoft.com/office/powerpoint/2010/main" xmlns="" val="3951805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three-way split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43508" y="1097868"/>
            <a:ext cx="8856984" cy="4896544"/>
          </a:xfrm>
        </p:spPr>
        <p:txBody>
          <a:bodyPr/>
          <a:lstStyle/>
          <a:p>
            <a:pPr marL="0" indent="0">
              <a:buNone/>
            </a:pPr>
            <a:endParaRPr lang="en-US" sz="5000" dirty="0"/>
          </a:p>
          <a:p>
            <a:endParaRPr lang="en-US" sz="5000" dirty="0"/>
          </a:p>
        </p:txBody>
      </p:sp>
      <p:sp>
        <p:nvSpPr>
          <p:cNvPr id="2" name="Rounded Rectangle 1"/>
          <p:cNvSpPr/>
          <p:nvPr/>
        </p:nvSpPr>
        <p:spPr>
          <a:xfrm>
            <a:off x="1143000" y="1308838"/>
            <a:ext cx="6858000" cy="19812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/>
              <a:t>The entire available dataset</a:t>
            </a:r>
            <a:endParaRPr lang="he-IL" sz="2800" dirty="0"/>
          </a:p>
        </p:txBody>
      </p:sp>
      <p:sp>
        <p:nvSpPr>
          <p:cNvPr id="7" name="Rounded Rectangle 6"/>
          <p:cNvSpPr/>
          <p:nvPr/>
        </p:nvSpPr>
        <p:spPr>
          <a:xfrm>
            <a:off x="76200" y="3546140"/>
            <a:ext cx="3581400" cy="19812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/>
              <a:t>Training data</a:t>
            </a:r>
            <a:endParaRPr lang="he-IL" sz="2800" dirty="0"/>
          </a:p>
        </p:txBody>
      </p:sp>
      <p:sp>
        <p:nvSpPr>
          <p:cNvPr id="8" name="Rounded Rectangle 7"/>
          <p:cNvSpPr/>
          <p:nvPr/>
        </p:nvSpPr>
        <p:spPr>
          <a:xfrm>
            <a:off x="4724400" y="3546140"/>
            <a:ext cx="1828800" cy="19812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/>
              <a:t>Validation data</a:t>
            </a:r>
            <a:endParaRPr lang="he-IL" sz="2800" dirty="0"/>
          </a:p>
        </p:txBody>
      </p:sp>
      <p:sp>
        <p:nvSpPr>
          <p:cNvPr id="10" name="Rounded Rectangle 9"/>
          <p:cNvSpPr/>
          <p:nvPr/>
        </p:nvSpPr>
        <p:spPr>
          <a:xfrm>
            <a:off x="7597236" y="3546140"/>
            <a:ext cx="1394364" cy="19812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/>
              <a:t>Test data</a:t>
            </a:r>
            <a:endParaRPr lang="he-IL" sz="2800" dirty="0"/>
          </a:p>
        </p:txBody>
      </p:sp>
      <p:sp>
        <p:nvSpPr>
          <p:cNvPr id="12" name="Notched Right Arrow 11"/>
          <p:cNvSpPr/>
          <p:nvPr/>
        </p:nvSpPr>
        <p:spPr>
          <a:xfrm>
            <a:off x="6705600" y="3733800"/>
            <a:ext cx="533400" cy="3048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Left-Right Arrow 3"/>
          <p:cNvSpPr/>
          <p:nvPr/>
        </p:nvSpPr>
        <p:spPr>
          <a:xfrm>
            <a:off x="3954868" y="3731614"/>
            <a:ext cx="556662" cy="27761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3657600" y="3886200"/>
            <a:ext cx="984885" cy="1704772"/>
          </a:xfrm>
          <a:prstGeom prst="rect">
            <a:avLst/>
          </a:prstGeom>
          <a:noFill/>
        </p:spPr>
        <p:txBody>
          <a:bodyPr vert="vert270" wrap="square" rtlCol="1">
            <a:spAutoFit/>
          </a:bodyPr>
          <a:lstStyle/>
          <a:p>
            <a:pPr algn="ctr"/>
            <a:r>
              <a:rPr lang="en-US" sz="2600" dirty="0"/>
              <a:t>Model tuning</a:t>
            </a:r>
            <a:endParaRPr lang="he-IL" sz="2600" dirty="0"/>
          </a:p>
        </p:txBody>
      </p:sp>
      <p:sp>
        <p:nvSpPr>
          <p:cNvPr id="14" name="TextBox 13"/>
          <p:cNvSpPr txBox="1"/>
          <p:nvPr/>
        </p:nvSpPr>
        <p:spPr>
          <a:xfrm>
            <a:off x="6635115" y="3887778"/>
            <a:ext cx="984885" cy="2354440"/>
          </a:xfrm>
          <a:prstGeom prst="rect">
            <a:avLst/>
          </a:prstGeom>
          <a:noFill/>
        </p:spPr>
        <p:txBody>
          <a:bodyPr vert="vert270" wrap="square" rtlCol="1">
            <a:spAutoFit/>
          </a:bodyPr>
          <a:lstStyle/>
          <a:p>
            <a:pPr algn="ctr"/>
            <a:r>
              <a:rPr lang="en-US" sz="2600" dirty="0"/>
              <a:t>Performance evaluation</a:t>
            </a:r>
            <a:endParaRPr lang="he-IL" sz="2600" dirty="0"/>
          </a:p>
        </p:txBody>
      </p:sp>
      <p:sp>
        <p:nvSpPr>
          <p:cNvPr id="15" name="TextBox 14"/>
          <p:cNvSpPr txBox="1"/>
          <p:nvPr/>
        </p:nvSpPr>
        <p:spPr>
          <a:xfrm>
            <a:off x="152400" y="6478841"/>
            <a:ext cx="1821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Intel – Advanced Analytics</a:t>
            </a:r>
          </a:p>
        </p:txBody>
      </p:sp>
    </p:spTree>
    <p:extLst>
      <p:ext uri="{BB962C8B-B14F-4D97-AF65-F5344CB8AC3E}">
        <p14:creationId xmlns:p14="http://schemas.microsoft.com/office/powerpoint/2010/main" xmlns="" val="4177320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perform the split?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7504" y="836712"/>
            <a:ext cx="8856984" cy="4896544"/>
          </a:xfrm>
        </p:spPr>
        <p:txBody>
          <a:bodyPr/>
          <a:lstStyle/>
          <a:p>
            <a:r>
              <a:rPr lang="en-US" sz="2800" dirty="0"/>
              <a:t>How many examples in each data set? </a:t>
            </a:r>
          </a:p>
          <a:p>
            <a:pPr lvl="1"/>
            <a:r>
              <a:rPr lang="en-US" sz="2000" dirty="0">
                <a:solidFill>
                  <a:srgbClr val="7030A0"/>
                </a:solidFill>
              </a:rPr>
              <a:t>Training</a:t>
            </a:r>
            <a:r>
              <a:rPr lang="en-US" sz="2000" dirty="0"/>
              <a:t>: Typically 60-80% of data</a:t>
            </a:r>
          </a:p>
          <a:p>
            <a:pPr lvl="1"/>
            <a:r>
              <a:rPr lang="en-US" sz="2000" dirty="0">
                <a:solidFill>
                  <a:srgbClr val="7030A0"/>
                </a:solidFill>
              </a:rPr>
              <a:t>Test set</a:t>
            </a:r>
            <a:r>
              <a:rPr lang="en-US" sz="2000" dirty="0"/>
              <a:t>: Typically 20-30% of your trained set</a:t>
            </a:r>
          </a:p>
          <a:p>
            <a:pPr lvl="1"/>
            <a:r>
              <a:rPr lang="en-US" sz="2000" dirty="0">
                <a:solidFill>
                  <a:srgbClr val="7030A0"/>
                </a:solidFill>
              </a:rPr>
              <a:t>Validation set</a:t>
            </a:r>
            <a:r>
              <a:rPr lang="en-US" sz="2000" dirty="0"/>
              <a:t>: Often 20% of data</a:t>
            </a:r>
          </a:p>
          <a:p>
            <a:r>
              <a:rPr lang="en-US" sz="2600" dirty="0"/>
              <a:t>Examples</a:t>
            </a:r>
          </a:p>
          <a:p>
            <a:pPr lvl="1"/>
            <a:r>
              <a:rPr lang="en-US" sz="2200" dirty="0"/>
              <a:t>3 way: Training: 60%, CV: 20%, Test: 20%</a:t>
            </a:r>
          </a:p>
          <a:p>
            <a:pPr lvl="1"/>
            <a:r>
              <a:rPr lang="en-US" sz="2200" dirty="0"/>
              <a:t>2 ways: Training 70%, Test: 30%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219200" y="3733800"/>
            <a:ext cx="6858000" cy="1459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800" dirty="0"/>
              <a:t>The entire available dataset</a:t>
            </a:r>
            <a:endParaRPr lang="he-IL" sz="2800" dirty="0"/>
          </a:p>
        </p:txBody>
      </p:sp>
      <p:sp>
        <p:nvSpPr>
          <p:cNvPr id="8" name="Rounded Rectangle 7"/>
          <p:cNvSpPr/>
          <p:nvPr/>
        </p:nvSpPr>
        <p:spPr>
          <a:xfrm>
            <a:off x="2133600" y="3733800"/>
            <a:ext cx="533400" cy="227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Rounded Rectangle 8"/>
          <p:cNvSpPr/>
          <p:nvPr/>
        </p:nvSpPr>
        <p:spPr>
          <a:xfrm>
            <a:off x="1447800" y="4609118"/>
            <a:ext cx="914400" cy="50196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Rounded Rectangle 9"/>
          <p:cNvSpPr/>
          <p:nvPr/>
        </p:nvSpPr>
        <p:spPr>
          <a:xfrm>
            <a:off x="3245296" y="4020518"/>
            <a:ext cx="336104" cy="18475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ounded Rectangle 10"/>
          <p:cNvSpPr/>
          <p:nvPr/>
        </p:nvSpPr>
        <p:spPr>
          <a:xfrm>
            <a:off x="5295900" y="3751384"/>
            <a:ext cx="1028700" cy="3829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Rounded Rectangle 11"/>
          <p:cNvSpPr/>
          <p:nvPr/>
        </p:nvSpPr>
        <p:spPr>
          <a:xfrm>
            <a:off x="4002596" y="4640930"/>
            <a:ext cx="533400" cy="227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Rounded Rectangle 12"/>
          <p:cNvSpPr/>
          <p:nvPr/>
        </p:nvSpPr>
        <p:spPr>
          <a:xfrm>
            <a:off x="6934200" y="4499992"/>
            <a:ext cx="304800" cy="16526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Rounded Rectangle 13"/>
          <p:cNvSpPr/>
          <p:nvPr/>
        </p:nvSpPr>
        <p:spPr>
          <a:xfrm>
            <a:off x="5647692" y="4640930"/>
            <a:ext cx="143508" cy="12241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Rounded Rectangle 14"/>
          <p:cNvSpPr/>
          <p:nvPr/>
        </p:nvSpPr>
        <p:spPr>
          <a:xfrm>
            <a:off x="1530796" y="4192847"/>
            <a:ext cx="152400" cy="1122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Rounded Rectangle 15"/>
          <p:cNvSpPr/>
          <p:nvPr/>
        </p:nvSpPr>
        <p:spPr>
          <a:xfrm>
            <a:off x="6972300" y="4729900"/>
            <a:ext cx="533400" cy="227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Rounded Rectangle 16"/>
          <p:cNvSpPr/>
          <p:nvPr/>
        </p:nvSpPr>
        <p:spPr>
          <a:xfrm>
            <a:off x="6629400" y="5421560"/>
            <a:ext cx="1447800" cy="1261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800" dirty="0"/>
              <a:t>Test set</a:t>
            </a:r>
            <a:endParaRPr lang="he-IL" sz="2800" dirty="0"/>
          </a:p>
        </p:txBody>
      </p:sp>
      <p:sp>
        <p:nvSpPr>
          <p:cNvPr id="18" name="Rounded Rectangle 17"/>
          <p:cNvSpPr/>
          <p:nvPr/>
        </p:nvSpPr>
        <p:spPr>
          <a:xfrm>
            <a:off x="1219200" y="5421560"/>
            <a:ext cx="5105400" cy="126162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800" dirty="0"/>
              <a:t>Train set</a:t>
            </a:r>
            <a:endParaRPr lang="he-IL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152400" y="6478841"/>
            <a:ext cx="1821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Intel – Advanced Analytics</a:t>
            </a:r>
          </a:p>
        </p:txBody>
      </p:sp>
    </p:spTree>
    <p:extLst>
      <p:ext uri="{BB962C8B-B14F-4D97-AF65-F5344CB8AC3E}">
        <p14:creationId xmlns:p14="http://schemas.microsoft.com/office/powerpoint/2010/main" xmlns="" val="2865352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perform the split?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based – If time is important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1863154"/>
            <a:ext cx="8458200" cy="32757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90600" y="5349115"/>
            <a:ext cx="761902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dirty="0"/>
              <a:t>Can you use Jul 2011 stock price to try and predict Apr 2011 stock price?</a:t>
            </a:r>
          </a:p>
          <a:p>
            <a:pPr algn="ctr"/>
            <a:endParaRPr lang="he-IL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6478841"/>
            <a:ext cx="1821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Intel – Advanced Analytics</a:t>
            </a:r>
          </a:p>
        </p:txBody>
      </p:sp>
    </p:spTree>
    <p:extLst>
      <p:ext uri="{BB962C8B-B14F-4D97-AF65-F5344CB8AC3E}">
        <p14:creationId xmlns:p14="http://schemas.microsoft.com/office/powerpoint/2010/main" xmlns="" val="584524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perform the split?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datasets are effected by seasonality</a:t>
            </a:r>
          </a:p>
        </p:txBody>
      </p:sp>
      <p:graphicFrame>
        <p:nvGraphicFramePr>
          <p:cNvPr id="8" name="Chart 7"/>
          <p:cNvGraphicFramePr>
            <a:graphicFrameLocks/>
          </p:cNvGraphicFramePr>
          <p:nvPr/>
        </p:nvGraphicFramePr>
        <p:xfrm>
          <a:off x="304800" y="2057400"/>
          <a:ext cx="8305800" cy="34384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Rounded Rectangle 1"/>
          <p:cNvSpPr/>
          <p:nvPr/>
        </p:nvSpPr>
        <p:spPr>
          <a:xfrm>
            <a:off x="7257757" y="3733800"/>
            <a:ext cx="1142510" cy="14478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TextBox 2"/>
          <p:cNvSpPr txBox="1"/>
          <p:nvPr/>
        </p:nvSpPr>
        <p:spPr>
          <a:xfrm>
            <a:off x="2590800" y="5486400"/>
            <a:ext cx="44958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Is it a good test set?</a:t>
            </a:r>
            <a:endParaRPr lang="he-IL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6478841"/>
            <a:ext cx="1821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Intel – Advanced Analytics</a:t>
            </a:r>
          </a:p>
        </p:txBody>
      </p:sp>
    </p:spTree>
    <p:extLst>
      <p:ext uri="{BB962C8B-B14F-4D97-AF65-F5344CB8AC3E}">
        <p14:creationId xmlns:p14="http://schemas.microsoft.com/office/powerpoint/2010/main" xmlns="" val="364434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Holdout summary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381000" y="1052736"/>
            <a:ext cx="8583488" cy="4896544"/>
          </a:xfrm>
        </p:spPr>
        <p:txBody>
          <a:bodyPr/>
          <a:lstStyle/>
          <a:p>
            <a:r>
              <a:rPr lang="en-US" sz="2400" dirty="0">
                <a:solidFill>
                  <a:srgbClr val="7030A0"/>
                </a:solidFill>
              </a:rPr>
              <a:t>Good news:</a:t>
            </a:r>
          </a:p>
          <a:p>
            <a:pPr lvl="1"/>
            <a:r>
              <a:rPr lang="en-US" sz="2000" dirty="0"/>
              <a:t>Intuitive</a:t>
            </a:r>
          </a:p>
          <a:p>
            <a:pPr lvl="1"/>
            <a:r>
              <a:rPr lang="en-US" sz="2000" dirty="0"/>
              <a:t>Usually easy to perform</a:t>
            </a:r>
          </a:p>
          <a:p>
            <a:pPr lvl="1"/>
            <a:r>
              <a:rPr lang="en-US" sz="2000" dirty="0"/>
              <a:t>Considered the ideal method for evaluation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7030A0"/>
                </a:solidFill>
              </a:rPr>
              <a:t>Drawbacks:</a:t>
            </a:r>
          </a:p>
          <a:p>
            <a:pPr lvl="1"/>
            <a:r>
              <a:rPr lang="en-US" sz="2000" dirty="0"/>
              <a:t>In small datasets you don’t have the luxury of setting aside a portion of your data</a:t>
            </a:r>
          </a:p>
          <a:p>
            <a:pPr lvl="1"/>
            <a:r>
              <a:rPr lang="en-US" sz="2000" dirty="0"/>
              <a:t>The performance will be misleading if we had unfortunate split</a:t>
            </a:r>
          </a:p>
          <a:p>
            <a:pPr lvl="1"/>
            <a:r>
              <a:rPr lang="en-US" sz="2000" dirty="0"/>
              <a:t>Often requires planning ahead of time to prevent training on test set or getting insights from it)</a:t>
            </a:r>
          </a:p>
          <a:p>
            <a:pPr lvl="1"/>
            <a:r>
              <a:rPr lang="en-US" sz="2000" dirty="0"/>
              <a:t>External evaluation is ideal</a:t>
            </a:r>
          </a:p>
        </p:txBody>
      </p:sp>
      <p:pic>
        <p:nvPicPr>
          <p:cNvPr id="4" name="Picture 2" descr="Image result for smile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828800"/>
            <a:ext cx="1254861" cy="1053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mage result for sad smile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454008"/>
            <a:ext cx="1066800" cy="1163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52400" y="6478841"/>
            <a:ext cx="1821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Intel – Advanced Analytics</a:t>
            </a:r>
          </a:p>
        </p:txBody>
      </p:sp>
    </p:spTree>
    <p:extLst>
      <p:ext uri="{BB962C8B-B14F-4D97-AF65-F5344CB8AC3E}">
        <p14:creationId xmlns:p14="http://schemas.microsoft.com/office/powerpoint/2010/main" xmlns="" val="71875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when:</a:t>
            </a:r>
          </a:p>
          <a:p>
            <a:pPr lvl="1"/>
            <a:r>
              <a:rPr lang="en-US" dirty="0"/>
              <a:t> a hold-out plan is difficult to design or </a:t>
            </a:r>
            <a:r>
              <a:rPr lang="en-US" dirty="0">
                <a:solidFill>
                  <a:srgbClr val="7030A0"/>
                </a:solidFill>
              </a:rPr>
              <a:t>was not designed at the beginning</a:t>
            </a:r>
          </a:p>
          <a:p>
            <a:pPr marL="457200" lvl="1" indent="0">
              <a:buNone/>
            </a:pPr>
            <a:endParaRPr lang="en-US" sz="2400" dirty="0"/>
          </a:p>
          <a:p>
            <a:pPr lvl="1"/>
            <a:r>
              <a:rPr lang="en-US" dirty="0"/>
              <a:t>the dataset is small, and you want to use all the data for good model training</a:t>
            </a:r>
          </a:p>
          <a:p>
            <a:pPr lvl="1"/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6478841"/>
            <a:ext cx="1821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Intel – Advanced Analytics</a:t>
            </a:r>
          </a:p>
        </p:txBody>
      </p:sp>
    </p:spTree>
    <p:extLst>
      <p:ext uri="{BB962C8B-B14F-4D97-AF65-F5344CB8AC3E}">
        <p14:creationId xmlns:p14="http://schemas.microsoft.com/office/powerpoint/2010/main" xmlns="" val="1181055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- Validation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Create a K-fold partition of the dataset</a:t>
            </a:r>
          </a:p>
          <a:p>
            <a:pPr lvl="1"/>
            <a:r>
              <a:rPr lang="en-US" sz="2400" dirty="0"/>
              <a:t>For each of the K experiments, use K-1 folds for training and the remaining one for testing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200" y="3048000"/>
            <a:ext cx="6153150" cy="24955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029200" y="3633765"/>
            <a:ext cx="643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Train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30242" y="3649154"/>
            <a:ext cx="820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Test set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15579" y="4141887"/>
            <a:ext cx="820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Test set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49099" y="4574518"/>
            <a:ext cx="820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Test set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26742" y="5109626"/>
            <a:ext cx="820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Test set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85248" y="2741742"/>
            <a:ext cx="3145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4-fold cross validation example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2400" y="6478841"/>
            <a:ext cx="1821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Intel – Advanced Analytics</a:t>
            </a:r>
          </a:p>
        </p:txBody>
      </p:sp>
    </p:spTree>
    <p:extLst>
      <p:ext uri="{BB962C8B-B14F-4D97-AF65-F5344CB8AC3E}">
        <p14:creationId xmlns:p14="http://schemas.microsoft.com/office/powerpoint/2010/main" xmlns="" val="4103476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- Validation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7504" y="1052736"/>
            <a:ext cx="8856984" cy="5348064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How do you summarize the performance?</a:t>
            </a:r>
          </a:p>
          <a:p>
            <a:pPr lvl="1"/>
            <a:r>
              <a:rPr lang="en-US" sz="2400" b="1" dirty="0">
                <a:solidFill>
                  <a:srgbClr val="7030A0"/>
                </a:solidFill>
              </a:rPr>
              <a:t>Average</a:t>
            </a:r>
            <a:r>
              <a:rPr lang="en-US" sz="2400" b="1" dirty="0"/>
              <a:t>: </a:t>
            </a:r>
            <a:r>
              <a:rPr lang="en-US" sz="2400" dirty="0"/>
              <a:t>Usually average of performance between experiments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/>
          </a:p>
          <a:p>
            <a:pPr marL="914400" lvl="1" indent="-457200">
              <a:buFont typeface="+mj-lt"/>
              <a:buAutoNum type="arabicPeriod"/>
            </a:pPr>
            <a:endParaRPr lang="en-US" sz="2400" dirty="0"/>
          </a:p>
          <a:p>
            <a:r>
              <a:rPr lang="en-US" sz="2800" dirty="0"/>
              <a:t>How many folds are needed?</a:t>
            </a:r>
          </a:p>
          <a:p>
            <a:pPr lvl="1"/>
            <a:r>
              <a:rPr lang="en-US" sz="2400" dirty="0"/>
              <a:t>Common choice: 5-fold or 10-fold cross validation (probably since these numbers sound nice)</a:t>
            </a:r>
          </a:p>
          <a:p>
            <a:pPr lvl="1"/>
            <a:r>
              <a:rPr lang="en-US" sz="2400" dirty="0"/>
              <a:t>Large datasets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even a 3-Fold cross validation will be quite accurate</a:t>
            </a:r>
          </a:p>
          <a:p>
            <a:pPr lvl="1"/>
            <a:r>
              <a:rPr lang="en-US" sz="2400" dirty="0"/>
              <a:t>Smaller datasets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we will prefer bigger K</a:t>
            </a:r>
          </a:p>
          <a:p>
            <a:pPr lvl="1"/>
            <a:r>
              <a:rPr lang="en-US" sz="2400" dirty="0"/>
              <a:t>Leave-One-Out approach (K=n). In this case the number of folds K is equal to the number of examples n. Used for smaller datasets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1981200"/>
            <a:ext cx="1543050" cy="8286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2400" y="6478841"/>
            <a:ext cx="1821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Intel – Advanced Analytics</a:t>
            </a:r>
          </a:p>
        </p:txBody>
      </p:sp>
    </p:spTree>
    <p:extLst>
      <p:ext uri="{BB962C8B-B14F-4D97-AF65-F5344CB8AC3E}">
        <p14:creationId xmlns:p14="http://schemas.microsoft.com/office/powerpoint/2010/main" xmlns="" val="1323717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Leave-One-Out Cross Validation (LOOCV)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Leave-One-Out is the degenerate case of K-Fold cross validation, where K is chosen as the total number of examples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2667000"/>
            <a:ext cx="7258050" cy="2847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2400" y="6478841"/>
            <a:ext cx="1821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Intel – Advanced Analytics</a:t>
            </a:r>
          </a:p>
        </p:txBody>
      </p:sp>
    </p:spTree>
    <p:extLst>
      <p:ext uri="{BB962C8B-B14F-4D97-AF65-F5344CB8AC3E}">
        <p14:creationId xmlns:p14="http://schemas.microsoft.com/office/powerpoint/2010/main" xmlns="" val="694185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/>
              <a:t>Memorization and generalization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48768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Memorization: </a:t>
            </a:r>
          </a:p>
          <a:p>
            <a:pPr lvl="1"/>
            <a:r>
              <a:rPr lang="en-US" sz="2400" dirty="0"/>
              <a:t>Are we specifically only learning an algorithm on our data?</a:t>
            </a:r>
          </a:p>
          <a:p>
            <a:endParaRPr lang="en-US" sz="2800" dirty="0"/>
          </a:p>
          <a:p>
            <a:r>
              <a:rPr lang="en-US" sz="2800" dirty="0">
                <a:solidFill>
                  <a:srgbClr val="7030A0"/>
                </a:solidFill>
              </a:rPr>
              <a:t>Generalization</a:t>
            </a:r>
          </a:p>
          <a:p>
            <a:pPr lvl="1"/>
            <a:r>
              <a:rPr lang="en-US" sz="2400" dirty="0"/>
              <a:t>Refers to the capability of applying learned knowledge to previously unseen data</a:t>
            </a:r>
          </a:p>
          <a:p>
            <a:pPr lvl="1"/>
            <a:r>
              <a:rPr lang="en-US" sz="2400" dirty="0"/>
              <a:t>Without generalization there is no learning, just memorizing!</a:t>
            </a:r>
          </a:p>
          <a:p>
            <a:pPr lvl="1"/>
            <a:endParaRPr lang="en-US" sz="2400" dirty="0"/>
          </a:p>
          <a:p>
            <a:endParaRPr lang="en-US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40845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242888" y="182563"/>
            <a:ext cx="8534400" cy="762000"/>
          </a:xfrm>
        </p:spPr>
        <p:txBody>
          <a:bodyPr/>
          <a:lstStyle/>
          <a:p>
            <a:pPr eaLnBrk="1" hangingPunct="1"/>
            <a:r>
              <a:rPr lang="en-US" sz="3200" dirty="0">
                <a:solidFill>
                  <a:srgbClr val="00B0F0"/>
                </a:solidFill>
                <a:latin typeface="Neo Sans Intel" pitchFamily="34" charset="0"/>
              </a:rPr>
              <a:t>LOOCV in action</a:t>
            </a:r>
            <a:endParaRPr lang="en-US" sz="3200" dirty="0"/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4568825" y="960438"/>
            <a:ext cx="4402138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xmlns="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339725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2800" dirty="0">
                <a:latin typeface="+mn-lt"/>
              </a:rPr>
              <a:t>For k=1 to R, do:</a:t>
            </a:r>
          </a:p>
          <a:p>
            <a:pPr lvl="1" eaLnBrk="1" hangingPunct="1">
              <a:spcBef>
                <a:spcPct val="50000"/>
              </a:spcBef>
              <a:buFontTx/>
              <a:buNone/>
            </a:pPr>
            <a:r>
              <a:rPr lang="en-US" sz="2200" i="1" dirty="0">
                <a:solidFill>
                  <a:schemeClr val="accent1"/>
                </a:solidFill>
                <a:latin typeface="+mn-lt"/>
              </a:rPr>
              <a:t>1. Let (</a:t>
            </a:r>
            <a:r>
              <a:rPr lang="en-US" sz="2200" i="1" dirty="0" err="1">
                <a:solidFill>
                  <a:schemeClr val="accent1"/>
                </a:solidFill>
                <a:latin typeface="+mn-lt"/>
              </a:rPr>
              <a:t>x</a:t>
            </a:r>
            <a:r>
              <a:rPr lang="en-US" sz="1400" i="1" dirty="0" err="1">
                <a:solidFill>
                  <a:schemeClr val="accent1"/>
                </a:solidFill>
                <a:latin typeface="+mn-lt"/>
              </a:rPr>
              <a:t>k</a:t>
            </a:r>
            <a:r>
              <a:rPr lang="en-US" sz="2200" i="1" dirty="0" err="1">
                <a:solidFill>
                  <a:schemeClr val="accent1"/>
                </a:solidFill>
                <a:latin typeface="+mn-lt"/>
              </a:rPr>
              <a:t>,y</a:t>
            </a:r>
            <a:r>
              <a:rPr lang="en-US" sz="1400" i="1" dirty="0" err="1">
                <a:solidFill>
                  <a:schemeClr val="accent1"/>
                </a:solidFill>
                <a:latin typeface="+mn-lt"/>
              </a:rPr>
              <a:t>k</a:t>
            </a:r>
            <a:r>
              <a:rPr lang="en-US" sz="2200" i="1" dirty="0">
                <a:solidFill>
                  <a:schemeClr val="accent1"/>
                </a:solidFill>
                <a:latin typeface="+mn-lt"/>
              </a:rPr>
              <a:t>) be the </a:t>
            </a:r>
            <a:r>
              <a:rPr lang="en-US" sz="2200" i="1" dirty="0" err="1">
                <a:solidFill>
                  <a:schemeClr val="accent1"/>
                </a:solidFill>
                <a:latin typeface="+mn-lt"/>
              </a:rPr>
              <a:t>k’th</a:t>
            </a:r>
            <a:r>
              <a:rPr lang="en-US" sz="2200" i="1" dirty="0">
                <a:solidFill>
                  <a:schemeClr val="accent1"/>
                </a:solidFill>
                <a:latin typeface="+mn-lt"/>
              </a:rPr>
              <a:t> record</a:t>
            </a:r>
          </a:p>
          <a:p>
            <a:pPr lvl="1" eaLnBrk="1" hangingPunct="1">
              <a:spcBef>
                <a:spcPct val="50000"/>
              </a:spcBef>
              <a:buFontTx/>
              <a:buNone/>
            </a:pPr>
            <a:r>
              <a:rPr lang="en-US" sz="2200" i="1" dirty="0">
                <a:solidFill>
                  <a:schemeClr val="accent1"/>
                </a:solidFill>
                <a:latin typeface="+mn-lt"/>
              </a:rPr>
              <a:t>2. Remove (</a:t>
            </a:r>
            <a:r>
              <a:rPr lang="en-US" sz="2200" i="1" dirty="0" err="1">
                <a:solidFill>
                  <a:schemeClr val="accent1"/>
                </a:solidFill>
                <a:latin typeface="+mn-lt"/>
              </a:rPr>
              <a:t>x</a:t>
            </a:r>
            <a:r>
              <a:rPr lang="en-US" sz="1400" i="1" dirty="0" err="1">
                <a:solidFill>
                  <a:schemeClr val="accent1"/>
                </a:solidFill>
                <a:latin typeface="+mn-lt"/>
              </a:rPr>
              <a:t>k</a:t>
            </a:r>
            <a:r>
              <a:rPr lang="en-US" sz="2200" i="1" dirty="0" err="1">
                <a:solidFill>
                  <a:schemeClr val="accent1"/>
                </a:solidFill>
                <a:latin typeface="+mn-lt"/>
              </a:rPr>
              <a:t>,y</a:t>
            </a:r>
            <a:r>
              <a:rPr lang="en-US" sz="1400" i="1" dirty="0" err="1">
                <a:solidFill>
                  <a:schemeClr val="accent1"/>
                </a:solidFill>
                <a:latin typeface="+mn-lt"/>
              </a:rPr>
              <a:t>k</a:t>
            </a:r>
            <a:r>
              <a:rPr lang="en-US" sz="2200" i="1" dirty="0">
                <a:solidFill>
                  <a:schemeClr val="accent1"/>
                </a:solidFill>
                <a:latin typeface="+mn-lt"/>
              </a:rPr>
              <a:t>) from the dataset</a:t>
            </a:r>
          </a:p>
          <a:p>
            <a:pPr lvl="1" eaLnBrk="1" hangingPunct="1">
              <a:spcBef>
                <a:spcPct val="50000"/>
              </a:spcBef>
              <a:buFontTx/>
              <a:buNone/>
            </a:pPr>
            <a:r>
              <a:rPr lang="en-US" sz="2200" i="1" dirty="0">
                <a:solidFill>
                  <a:schemeClr val="accent1"/>
                </a:solidFill>
                <a:latin typeface="+mn-lt"/>
              </a:rPr>
              <a:t>3. Train on the remaining R-1 </a:t>
            </a:r>
            <a:r>
              <a:rPr lang="en-US" sz="2200" i="1" dirty="0" err="1">
                <a:solidFill>
                  <a:schemeClr val="accent1"/>
                </a:solidFill>
                <a:latin typeface="+mn-lt"/>
              </a:rPr>
              <a:t>datapoints</a:t>
            </a:r>
            <a:endParaRPr lang="en-US" sz="2200" i="1" dirty="0">
              <a:solidFill>
                <a:schemeClr val="accent1"/>
              </a:solidFill>
              <a:latin typeface="+mn-lt"/>
            </a:endParaRPr>
          </a:p>
          <a:p>
            <a:pPr lvl="1" eaLnBrk="1" hangingPunct="1">
              <a:spcBef>
                <a:spcPct val="50000"/>
              </a:spcBef>
              <a:buFontTx/>
              <a:buNone/>
            </a:pPr>
            <a:r>
              <a:rPr lang="en-US" sz="2200" i="1" dirty="0">
                <a:solidFill>
                  <a:schemeClr val="accent1"/>
                </a:solidFill>
                <a:latin typeface="+mn-lt"/>
              </a:rPr>
              <a:t>4. Measure your error (</a:t>
            </a:r>
            <a:r>
              <a:rPr lang="en-US" sz="2200" i="1" dirty="0" err="1">
                <a:solidFill>
                  <a:schemeClr val="accent1"/>
                </a:solidFill>
                <a:latin typeface="+mn-lt"/>
              </a:rPr>
              <a:t>x</a:t>
            </a:r>
            <a:r>
              <a:rPr lang="en-US" sz="1400" i="1" dirty="0" err="1">
                <a:solidFill>
                  <a:schemeClr val="accent1"/>
                </a:solidFill>
                <a:latin typeface="+mn-lt"/>
              </a:rPr>
              <a:t>k</a:t>
            </a:r>
            <a:r>
              <a:rPr lang="en-US" sz="2200" i="1" dirty="0" err="1">
                <a:solidFill>
                  <a:schemeClr val="accent1"/>
                </a:solidFill>
                <a:latin typeface="+mn-lt"/>
              </a:rPr>
              <a:t>,y</a:t>
            </a:r>
            <a:r>
              <a:rPr lang="en-US" sz="1400" i="1" dirty="0" err="1">
                <a:solidFill>
                  <a:schemeClr val="accent1"/>
                </a:solidFill>
                <a:latin typeface="+mn-lt"/>
              </a:rPr>
              <a:t>k</a:t>
            </a:r>
            <a:r>
              <a:rPr lang="en-US" sz="2200" i="1" dirty="0">
                <a:solidFill>
                  <a:schemeClr val="accent1"/>
                </a:solidFill>
                <a:latin typeface="+mn-lt"/>
              </a:rPr>
              <a:t>)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2800" dirty="0">
                <a:latin typeface="+mn-lt"/>
              </a:rPr>
              <a:t>When you’ve done all points, report the mean error</a:t>
            </a:r>
            <a:r>
              <a:rPr lang="en-US" sz="2400" dirty="0"/>
              <a:t>.</a:t>
            </a:r>
            <a:endParaRPr lang="en-US" sz="2400" dirty="0">
              <a:solidFill>
                <a:schemeClr val="hlink"/>
              </a:solidFill>
            </a:endParaRP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228600" y="1295400"/>
            <a:ext cx="4330700" cy="3597275"/>
            <a:chOff x="144" y="816"/>
            <a:chExt cx="2728" cy="2266"/>
          </a:xfrm>
        </p:grpSpPr>
        <p:sp>
          <p:nvSpPr>
            <p:cNvPr id="56325" name="Line 4"/>
            <p:cNvSpPr>
              <a:spLocks noChangeShapeType="1"/>
            </p:cNvSpPr>
            <p:nvPr/>
          </p:nvSpPr>
          <p:spPr bwMode="auto">
            <a:xfrm>
              <a:off x="384" y="816"/>
              <a:ext cx="0" cy="21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6326" name="Line 5"/>
            <p:cNvSpPr>
              <a:spLocks noChangeShapeType="1"/>
            </p:cNvSpPr>
            <p:nvPr/>
          </p:nvSpPr>
          <p:spPr bwMode="auto">
            <a:xfrm>
              <a:off x="288" y="2832"/>
              <a:ext cx="24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6327" name="Oval 6"/>
            <p:cNvSpPr>
              <a:spLocks noChangeAspect="1" noChangeArrowheads="1"/>
            </p:cNvSpPr>
            <p:nvPr/>
          </p:nvSpPr>
          <p:spPr bwMode="auto">
            <a:xfrm>
              <a:off x="528" y="2256"/>
              <a:ext cx="46" cy="4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he-IL" sz="2400"/>
            </a:p>
          </p:txBody>
        </p:sp>
        <p:sp>
          <p:nvSpPr>
            <p:cNvPr id="56328" name="Oval 7"/>
            <p:cNvSpPr>
              <a:spLocks noChangeAspect="1" noChangeArrowheads="1"/>
            </p:cNvSpPr>
            <p:nvPr/>
          </p:nvSpPr>
          <p:spPr bwMode="auto">
            <a:xfrm>
              <a:off x="768" y="2592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he-IL" sz="2400"/>
            </a:p>
          </p:txBody>
        </p:sp>
        <p:sp>
          <p:nvSpPr>
            <p:cNvPr id="56329" name="Oval 8"/>
            <p:cNvSpPr>
              <a:spLocks noChangeAspect="1" noChangeArrowheads="1"/>
            </p:cNvSpPr>
            <p:nvPr/>
          </p:nvSpPr>
          <p:spPr bwMode="auto">
            <a:xfrm>
              <a:off x="912" y="1824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he-IL" sz="2400"/>
            </a:p>
          </p:txBody>
        </p:sp>
        <p:sp>
          <p:nvSpPr>
            <p:cNvPr id="56330" name="Oval 9"/>
            <p:cNvSpPr>
              <a:spLocks noChangeAspect="1" noChangeArrowheads="1"/>
            </p:cNvSpPr>
            <p:nvPr/>
          </p:nvSpPr>
          <p:spPr bwMode="auto">
            <a:xfrm>
              <a:off x="1344" y="960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he-IL" sz="2400"/>
            </a:p>
          </p:txBody>
        </p:sp>
        <p:sp>
          <p:nvSpPr>
            <p:cNvPr id="56331" name="Oval 10"/>
            <p:cNvSpPr>
              <a:spLocks noChangeAspect="1" noChangeArrowheads="1"/>
            </p:cNvSpPr>
            <p:nvPr/>
          </p:nvSpPr>
          <p:spPr bwMode="auto">
            <a:xfrm>
              <a:off x="1536" y="1536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he-IL" sz="2400"/>
            </a:p>
          </p:txBody>
        </p:sp>
        <p:sp>
          <p:nvSpPr>
            <p:cNvPr id="56332" name="Oval 11"/>
            <p:cNvSpPr>
              <a:spLocks noChangeAspect="1" noChangeArrowheads="1"/>
            </p:cNvSpPr>
            <p:nvPr/>
          </p:nvSpPr>
          <p:spPr bwMode="auto">
            <a:xfrm>
              <a:off x="1968" y="1440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he-IL" sz="2400"/>
            </a:p>
          </p:txBody>
        </p:sp>
        <p:sp>
          <p:nvSpPr>
            <p:cNvPr id="56333" name="Oval 12"/>
            <p:cNvSpPr>
              <a:spLocks noChangeAspect="1" noChangeArrowheads="1"/>
            </p:cNvSpPr>
            <p:nvPr/>
          </p:nvSpPr>
          <p:spPr bwMode="auto">
            <a:xfrm>
              <a:off x="2448" y="2592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he-IL" sz="2400"/>
            </a:p>
          </p:txBody>
        </p:sp>
        <p:sp>
          <p:nvSpPr>
            <p:cNvPr id="56334" name="Oval 13"/>
            <p:cNvSpPr>
              <a:spLocks noChangeAspect="1" noChangeArrowheads="1"/>
            </p:cNvSpPr>
            <p:nvPr/>
          </p:nvSpPr>
          <p:spPr bwMode="auto">
            <a:xfrm>
              <a:off x="2544" y="2208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he-IL" sz="2400"/>
            </a:p>
          </p:txBody>
        </p:sp>
        <p:sp>
          <p:nvSpPr>
            <p:cNvPr id="56335" name="Oval 14"/>
            <p:cNvSpPr>
              <a:spLocks noChangeAspect="1" noChangeArrowheads="1"/>
            </p:cNvSpPr>
            <p:nvPr/>
          </p:nvSpPr>
          <p:spPr bwMode="auto">
            <a:xfrm>
              <a:off x="2400" y="1968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he-IL" sz="2400"/>
            </a:p>
          </p:txBody>
        </p:sp>
        <p:sp>
          <p:nvSpPr>
            <p:cNvPr id="56336" name="Text Box 15"/>
            <p:cNvSpPr txBox="1">
              <a:spLocks noChangeArrowheads="1"/>
            </p:cNvSpPr>
            <p:nvPr/>
          </p:nvSpPr>
          <p:spPr bwMode="auto">
            <a:xfrm>
              <a:off x="720" y="2832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sz="2000"/>
                <a:t>x</a:t>
              </a:r>
            </a:p>
          </p:txBody>
        </p:sp>
        <p:sp>
          <p:nvSpPr>
            <p:cNvPr id="56337" name="Line 16"/>
            <p:cNvSpPr>
              <a:spLocks noChangeShapeType="1"/>
            </p:cNvSpPr>
            <p:nvPr/>
          </p:nvSpPr>
          <p:spPr bwMode="auto">
            <a:xfrm>
              <a:off x="960" y="297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6338" name="Text Box 17"/>
            <p:cNvSpPr txBox="1">
              <a:spLocks noChangeArrowheads="1"/>
            </p:cNvSpPr>
            <p:nvPr/>
          </p:nvSpPr>
          <p:spPr bwMode="auto">
            <a:xfrm>
              <a:off x="144" y="2064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sz="2000"/>
                <a:t>y</a:t>
              </a:r>
            </a:p>
          </p:txBody>
        </p:sp>
        <p:sp>
          <p:nvSpPr>
            <p:cNvPr id="56339" name="Line 18"/>
            <p:cNvSpPr>
              <a:spLocks noChangeShapeType="1"/>
            </p:cNvSpPr>
            <p:nvPr/>
          </p:nvSpPr>
          <p:spPr bwMode="auto">
            <a:xfrm flipV="1">
              <a:off x="240" y="168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6340" name="Line 19"/>
            <p:cNvSpPr>
              <a:spLocks noChangeShapeType="1"/>
            </p:cNvSpPr>
            <p:nvPr/>
          </p:nvSpPr>
          <p:spPr bwMode="auto">
            <a:xfrm>
              <a:off x="272" y="1523"/>
              <a:ext cx="2600" cy="695"/>
            </a:xfrm>
            <a:prstGeom prst="line">
              <a:avLst/>
            </a:prstGeom>
            <a:noFill/>
            <a:ln w="38100">
              <a:solidFill>
                <a:srgbClr val="33CC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he-IL"/>
            </a:p>
          </p:txBody>
        </p:sp>
      </p:grpSp>
      <p:cxnSp>
        <p:nvCxnSpPr>
          <p:cNvPr id="3" name="Straight Arrow Connector 2"/>
          <p:cNvCxnSpPr/>
          <p:nvPr/>
        </p:nvCxnSpPr>
        <p:spPr>
          <a:xfrm>
            <a:off x="911225" y="2641216"/>
            <a:ext cx="0" cy="8540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38200" y="3033196"/>
            <a:ext cx="6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Error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69912" y="3714749"/>
            <a:ext cx="304800" cy="228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7581" y="6124058"/>
            <a:ext cx="1844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I was left out </a:t>
            </a:r>
            <a:r>
              <a:rPr lang="en-US" b="1" dirty="0">
                <a:solidFill>
                  <a:srgbClr val="7030A0"/>
                </a:solidFill>
                <a:sym typeface="Wingdings" panose="05000000000000000000" pitchFamily="2" charset="2"/>
              </a:rPr>
              <a:t>.  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2400" y="6478841"/>
            <a:ext cx="1821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Intel – Advanced Analytics</a:t>
            </a:r>
          </a:p>
        </p:txBody>
      </p:sp>
    </p:spTree>
    <p:extLst>
      <p:ext uri="{BB962C8B-B14F-4D97-AF65-F5344CB8AC3E}">
        <p14:creationId xmlns:p14="http://schemas.microsoft.com/office/powerpoint/2010/main" xmlns="" val="1577090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16" name="Text Box 158"/>
          <p:cNvSpPr txBox="1">
            <a:spLocks noChangeArrowheads="1"/>
          </p:cNvSpPr>
          <p:nvPr/>
        </p:nvSpPr>
        <p:spPr bwMode="auto">
          <a:xfrm>
            <a:off x="3150848" y="5341540"/>
            <a:ext cx="27184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xmlns="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2400" i="1" dirty="0"/>
              <a:t>MSE</a:t>
            </a:r>
            <a:r>
              <a:rPr lang="en-US" sz="2400" i="1" baseline="-25000" dirty="0"/>
              <a:t>LOOCV </a:t>
            </a:r>
            <a:r>
              <a:rPr lang="en-US" sz="2400" i="1" dirty="0"/>
              <a:t>= 2.12</a:t>
            </a:r>
          </a:p>
        </p:txBody>
      </p:sp>
      <p:sp>
        <p:nvSpPr>
          <p:cNvPr id="151" name="Rectangle 2"/>
          <p:cNvSpPr>
            <a:spLocks noGrp="1" noChangeArrowheads="1"/>
          </p:cNvSpPr>
          <p:nvPr>
            <p:ph type="title"/>
          </p:nvPr>
        </p:nvSpPr>
        <p:spPr>
          <a:xfrm>
            <a:off x="242888" y="182563"/>
            <a:ext cx="8534400" cy="762000"/>
          </a:xfrm>
        </p:spPr>
        <p:txBody>
          <a:bodyPr/>
          <a:lstStyle/>
          <a:p>
            <a:pPr eaLnBrk="1" hangingPunct="1"/>
            <a:r>
              <a:rPr lang="en-US" sz="3200" dirty="0">
                <a:solidFill>
                  <a:srgbClr val="00B0F0"/>
                </a:solidFill>
                <a:latin typeface="Neo Sans Intel" pitchFamily="34" charset="0"/>
              </a:rPr>
              <a:t>LOOCV in action</a:t>
            </a:r>
            <a:endParaRPr lang="en-US" sz="3200" dirty="0"/>
          </a:p>
        </p:txBody>
      </p:sp>
      <p:grpSp>
        <p:nvGrpSpPr>
          <p:cNvPr id="3" name="Group 4"/>
          <p:cNvGrpSpPr/>
          <p:nvPr/>
        </p:nvGrpSpPr>
        <p:grpSpPr>
          <a:xfrm>
            <a:off x="1752600" y="944563"/>
            <a:ext cx="5943600" cy="3932237"/>
            <a:chOff x="1752600" y="944563"/>
            <a:chExt cx="5943600" cy="3932237"/>
          </a:xfrm>
        </p:grpSpPr>
        <p:grpSp>
          <p:nvGrpSpPr>
            <p:cNvPr id="5" name="Group 2"/>
            <p:cNvGrpSpPr/>
            <p:nvPr/>
          </p:nvGrpSpPr>
          <p:grpSpPr>
            <a:xfrm>
              <a:off x="1752600" y="944563"/>
              <a:ext cx="5943600" cy="3932237"/>
              <a:chOff x="685800" y="914400"/>
              <a:chExt cx="6659563" cy="5564188"/>
            </a:xfrm>
          </p:grpSpPr>
          <p:sp>
            <p:nvSpPr>
              <p:cNvPr id="58372" name="Line 5"/>
              <p:cNvSpPr>
                <a:spLocks noChangeShapeType="1"/>
              </p:cNvSpPr>
              <p:nvPr/>
            </p:nvSpPr>
            <p:spPr bwMode="auto">
              <a:xfrm>
                <a:off x="909638" y="914400"/>
                <a:ext cx="0" cy="17097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8373" name="Line 6"/>
              <p:cNvSpPr>
                <a:spLocks noChangeShapeType="1"/>
              </p:cNvSpPr>
              <p:nvPr/>
            </p:nvSpPr>
            <p:spPr bwMode="auto">
              <a:xfrm>
                <a:off x="831850" y="2546350"/>
                <a:ext cx="202247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8374" name="Oval 7"/>
              <p:cNvSpPr>
                <a:spLocks noChangeArrowheads="1"/>
              </p:cNvSpPr>
              <p:nvPr/>
            </p:nvSpPr>
            <p:spPr bwMode="auto">
              <a:xfrm>
                <a:off x="1025525" y="2079625"/>
                <a:ext cx="38100" cy="381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375" name="Oval 8"/>
              <p:cNvSpPr>
                <a:spLocks noChangeArrowheads="1"/>
              </p:cNvSpPr>
              <p:nvPr/>
            </p:nvSpPr>
            <p:spPr bwMode="auto">
              <a:xfrm>
                <a:off x="1220788" y="2352675"/>
                <a:ext cx="36512" cy="3651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376" name="Oval 9"/>
              <p:cNvSpPr>
                <a:spLocks noChangeArrowheads="1"/>
              </p:cNvSpPr>
              <p:nvPr/>
            </p:nvSpPr>
            <p:spPr bwMode="auto">
              <a:xfrm>
                <a:off x="1336675" y="1730375"/>
                <a:ext cx="38100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377" name="Oval 10"/>
              <p:cNvSpPr>
                <a:spLocks noChangeArrowheads="1"/>
              </p:cNvSpPr>
              <p:nvPr/>
            </p:nvSpPr>
            <p:spPr bwMode="auto">
              <a:xfrm>
                <a:off x="1687513" y="1030288"/>
                <a:ext cx="36512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378" name="Oval 11"/>
              <p:cNvSpPr>
                <a:spLocks noChangeArrowheads="1"/>
              </p:cNvSpPr>
              <p:nvPr/>
            </p:nvSpPr>
            <p:spPr bwMode="auto">
              <a:xfrm>
                <a:off x="1843088" y="1497013"/>
                <a:ext cx="36512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379" name="Oval 12"/>
              <p:cNvSpPr>
                <a:spLocks noChangeArrowheads="1"/>
              </p:cNvSpPr>
              <p:nvPr/>
            </p:nvSpPr>
            <p:spPr bwMode="auto">
              <a:xfrm>
                <a:off x="2193925" y="1419225"/>
                <a:ext cx="36513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380" name="Oval 13"/>
              <p:cNvSpPr>
                <a:spLocks noChangeArrowheads="1"/>
              </p:cNvSpPr>
              <p:nvPr/>
            </p:nvSpPr>
            <p:spPr bwMode="auto">
              <a:xfrm>
                <a:off x="2582863" y="2352675"/>
                <a:ext cx="36512" cy="3651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381" name="Oval 14"/>
              <p:cNvSpPr>
                <a:spLocks noChangeArrowheads="1"/>
              </p:cNvSpPr>
              <p:nvPr/>
            </p:nvSpPr>
            <p:spPr bwMode="auto">
              <a:xfrm>
                <a:off x="2660650" y="2041525"/>
                <a:ext cx="36513" cy="3651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382" name="Oval 15"/>
              <p:cNvSpPr>
                <a:spLocks noChangeArrowheads="1"/>
              </p:cNvSpPr>
              <p:nvPr/>
            </p:nvSpPr>
            <p:spPr bwMode="auto">
              <a:xfrm>
                <a:off x="2543175" y="1846263"/>
                <a:ext cx="38100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383" name="Text Box 16"/>
              <p:cNvSpPr txBox="1">
                <a:spLocks noChangeArrowheads="1"/>
              </p:cNvSpPr>
              <p:nvPr/>
            </p:nvSpPr>
            <p:spPr bwMode="auto">
              <a:xfrm>
                <a:off x="1152525" y="2546350"/>
                <a:ext cx="214313" cy="2746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200"/>
                  <a:t>x</a:t>
                </a:r>
              </a:p>
            </p:txBody>
          </p:sp>
          <p:sp>
            <p:nvSpPr>
              <p:cNvPr id="58384" name="Line 17"/>
              <p:cNvSpPr>
                <a:spLocks noChangeShapeType="1"/>
              </p:cNvSpPr>
              <p:nvPr/>
            </p:nvSpPr>
            <p:spPr bwMode="auto">
              <a:xfrm>
                <a:off x="1376363" y="2663825"/>
                <a:ext cx="2714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8385" name="Text Box 18"/>
              <p:cNvSpPr txBox="1">
                <a:spLocks noChangeArrowheads="1"/>
              </p:cNvSpPr>
              <p:nvPr/>
            </p:nvSpPr>
            <p:spPr bwMode="auto">
              <a:xfrm>
                <a:off x="685800" y="1925638"/>
                <a:ext cx="214313" cy="2746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200"/>
                  <a:t>y</a:t>
                </a:r>
              </a:p>
            </p:txBody>
          </p:sp>
          <p:sp>
            <p:nvSpPr>
              <p:cNvPr id="58386" name="Line 19"/>
              <p:cNvSpPr>
                <a:spLocks noChangeShapeType="1"/>
              </p:cNvSpPr>
              <p:nvPr/>
            </p:nvSpPr>
            <p:spPr bwMode="auto">
              <a:xfrm flipV="1">
                <a:off x="792163" y="1614488"/>
                <a:ext cx="0" cy="3095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8387" name="Line 20"/>
              <p:cNvSpPr>
                <a:spLocks noChangeShapeType="1"/>
              </p:cNvSpPr>
              <p:nvPr/>
            </p:nvSpPr>
            <p:spPr bwMode="auto">
              <a:xfrm>
                <a:off x="819150" y="1487488"/>
                <a:ext cx="2106613" cy="561975"/>
              </a:xfrm>
              <a:prstGeom prst="line">
                <a:avLst/>
              </a:prstGeom>
              <a:noFill/>
              <a:ln w="38100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he-IL"/>
              </a:p>
            </p:txBody>
          </p:sp>
          <p:sp>
            <p:nvSpPr>
              <p:cNvPr id="58388" name="Line 23"/>
              <p:cNvSpPr>
                <a:spLocks noChangeShapeType="1"/>
              </p:cNvSpPr>
              <p:nvPr/>
            </p:nvSpPr>
            <p:spPr bwMode="auto">
              <a:xfrm>
                <a:off x="909638" y="2743200"/>
                <a:ext cx="0" cy="17097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8389" name="Line 24"/>
              <p:cNvSpPr>
                <a:spLocks noChangeShapeType="1"/>
              </p:cNvSpPr>
              <p:nvPr/>
            </p:nvSpPr>
            <p:spPr bwMode="auto">
              <a:xfrm>
                <a:off x="831850" y="4375150"/>
                <a:ext cx="202247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8390" name="Oval 25"/>
              <p:cNvSpPr>
                <a:spLocks noChangeArrowheads="1"/>
              </p:cNvSpPr>
              <p:nvPr/>
            </p:nvSpPr>
            <p:spPr bwMode="auto">
              <a:xfrm>
                <a:off x="1025525" y="3908425"/>
                <a:ext cx="38100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391" name="Oval 26"/>
              <p:cNvSpPr>
                <a:spLocks noChangeArrowheads="1"/>
              </p:cNvSpPr>
              <p:nvPr/>
            </p:nvSpPr>
            <p:spPr bwMode="auto">
              <a:xfrm>
                <a:off x="1220788" y="4181475"/>
                <a:ext cx="36512" cy="3651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392" name="Oval 27"/>
              <p:cNvSpPr>
                <a:spLocks noChangeArrowheads="1"/>
              </p:cNvSpPr>
              <p:nvPr/>
            </p:nvSpPr>
            <p:spPr bwMode="auto">
              <a:xfrm>
                <a:off x="1336675" y="3559175"/>
                <a:ext cx="38100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393" name="Oval 28"/>
              <p:cNvSpPr>
                <a:spLocks noChangeArrowheads="1"/>
              </p:cNvSpPr>
              <p:nvPr/>
            </p:nvSpPr>
            <p:spPr bwMode="auto">
              <a:xfrm>
                <a:off x="1687513" y="2859088"/>
                <a:ext cx="36512" cy="381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394" name="Oval 29"/>
              <p:cNvSpPr>
                <a:spLocks noChangeArrowheads="1"/>
              </p:cNvSpPr>
              <p:nvPr/>
            </p:nvSpPr>
            <p:spPr bwMode="auto">
              <a:xfrm>
                <a:off x="1843088" y="3325813"/>
                <a:ext cx="36512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395" name="Oval 30"/>
              <p:cNvSpPr>
                <a:spLocks noChangeArrowheads="1"/>
              </p:cNvSpPr>
              <p:nvPr/>
            </p:nvSpPr>
            <p:spPr bwMode="auto">
              <a:xfrm>
                <a:off x="2193925" y="3248025"/>
                <a:ext cx="36513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396" name="Oval 31"/>
              <p:cNvSpPr>
                <a:spLocks noChangeArrowheads="1"/>
              </p:cNvSpPr>
              <p:nvPr/>
            </p:nvSpPr>
            <p:spPr bwMode="auto">
              <a:xfrm>
                <a:off x="2582863" y="4181475"/>
                <a:ext cx="36512" cy="3651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397" name="Oval 32"/>
              <p:cNvSpPr>
                <a:spLocks noChangeArrowheads="1"/>
              </p:cNvSpPr>
              <p:nvPr/>
            </p:nvSpPr>
            <p:spPr bwMode="auto">
              <a:xfrm>
                <a:off x="2660650" y="3870325"/>
                <a:ext cx="36513" cy="3651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398" name="Oval 33"/>
              <p:cNvSpPr>
                <a:spLocks noChangeArrowheads="1"/>
              </p:cNvSpPr>
              <p:nvPr/>
            </p:nvSpPr>
            <p:spPr bwMode="auto">
              <a:xfrm>
                <a:off x="2543175" y="3675063"/>
                <a:ext cx="38100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399" name="Text Box 34"/>
              <p:cNvSpPr txBox="1">
                <a:spLocks noChangeArrowheads="1"/>
              </p:cNvSpPr>
              <p:nvPr/>
            </p:nvSpPr>
            <p:spPr bwMode="auto">
              <a:xfrm>
                <a:off x="1152525" y="4375150"/>
                <a:ext cx="214313" cy="2746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200"/>
                  <a:t>x</a:t>
                </a:r>
              </a:p>
            </p:txBody>
          </p:sp>
          <p:sp>
            <p:nvSpPr>
              <p:cNvPr id="58400" name="Line 35"/>
              <p:cNvSpPr>
                <a:spLocks noChangeShapeType="1"/>
              </p:cNvSpPr>
              <p:nvPr/>
            </p:nvSpPr>
            <p:spPr bwMode="auto">
              <a:xfrm>
                <a:off x="1376363" y="4492625"/>
                <a:ext cx="2714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8401" name="Text Box 36"/>
              <p:cNvSpPr txBox="1">
                <a:spLocks noChangeArrowheads="1"/>
              </p:cNvSpPr>
              <p:nvPr/>
            </p:nvSpPr>
            <p:spPr bwMode="auto">
              <a:xfrm>
                <a:off x="685800" y="3754438"/>
                <a:ext cx="214313" cy="2746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200"/>
                  <a:t>y</a:t>
                </a:r>
              </a:p>
            </p:txBody>
          </p:sp>
          <p:sp>
            <p:nvSpPr>
              <p:cNvPr id="58402" name="Line 37"/>
              <p:cNvSpPr>
                <a:spLocks noChangeShapeType="1"/>
              </p:cNvSpPr>
              <p:nvPr/>
            </p:nvSpPr>
            <p:spPr bwMode="auto">
              <a:xfrm flipV="1">
                <a:off x="792163" y="3443288"/>
                <a:ext cx="0" cy="3095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8403" name="Line 38"/>
              <p:cNvSpPr>
                <a:spLocks noChangeShapeType="1"/>
              </p:cNvSpPr>
              <p:nvPr/>
            </p:nvSpPr>
            <p:spPr bwMode="auto">
              <a:xfrm>
                <a:off x="808038" y="3717925"/>
                <a:ext cx="2020887" cy="49213"/>
              </a:xfrm>
              <a:prstGeom prst="line">
                <a:avLst/>
              </a:prstGeom>
              <a:noFill/>
              <a:ln w="38100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he-IL"/>
              </a:p>
            </p:txBody>
          </p:sp>
          <p:sp>
            <p:nvSpPr>
              <p:cNvPr id="58404" name="Line 40"/>
              <p:cNvSpPr>
                <a:spLocks noChangeShapeType="1"/>
              </p:cNvSpPr>
              <p:nvPr/>
            </p:nvSpPr>
            <p:spPr bwMode="auto">
              <a:xfrm>
                <a:off x="909638" y="4572000"/>
                <a:ext cx="0" cy="17097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8405" name="Line 41"/>
              <p:cNvSpPr>
                <a:spLocks noChangeShapeType="1"/>
              </p:cNvSpPr>
              <p:nvPr/>
            </p:nvSpPr>
            <p:spPr bwMode="auto">
              <a:xfrm>
                <a:off x="831850" y="6203950"/>
                <a:ext cx="202247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8406" name="Oval 42"/>
              <p:cNvSpPr>
                <a:spLocks noChangeArrowheads="1"/>
              </p:cNvSpPr>
              <p:nvPr/>
            </p:nvSpPr>
            <p:spPr bwMode="auto">
              <a:xfrm>
                <a:off x="1025525" y="5737225"/>
                <a:ext cx="38100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07" name="Oval 43"/>
              <p:cNvSpPr>
                <a:spLocks noChangeArrowheads="1"/>
              </p:cNvSpPr>
              <p:nvPr/>
            </p:nvSpPr>
            <p:spPr bwMode="auto">
              <a:xfrm>
                <a:off x="1220788" y="6010275"/>
                <a:ext cx="36512" cy="3651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08" name="Oval 44"/>
              <p:cNvSpPr>
                <a:spLocks noChangeArrowheads="1"/>
              </p:cNvSpPr>
              <p:nvPr/>
            </p:nvSpPr>
            <p:spPr bwMode="auto">
              <a:xfrm>
                <a:off x="1336675" y="5387975"/>
                <a:ext cx="38100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09" name="Oval 45"/>
              <p:cNvSpPr>
                <a:spLocks noChangeArrowheads="1"/>
              </p:cNvSpPr>
              <p:nvPr/>
            </p:nvSpPr>
            <p:spPr bwMode="auto">
              <a:xfrm>
                <a:off x="1687513" y="4687888"/>
                <a:ext cx="36512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10" name="Oval 46"/>
              <p:cNvSpPr>
                <a:spLocks noChangeArrowheads="1"/>
              </p:cNvSpPr>
              <p:nvPr/>
            </p:nvSpPr>
            <p:spPr bwMode="auto">
              <a:xfrm>
                <a:off x="1843088" y="5154613"/>
                <a:ext cx="36512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11" name="Oval 47"/>
              <p:cNvSpPr>
                <a:spLocks noChangeArrowheads="1"/>
              </p:cNvSpPr>
              <p:nvPr/>
            </p:nvSpPr>
            <p:spPr bwMode="auto">
              <a:xfrm>
                <a:off x="2193925" y="5076825"/>
                <a:ext cx="36513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12" name="Oval 48"/>
              <p:cNvSpPr>
                <a:spLocks noChangeArrowheads="1"/>
              </p:cNvSpPr>
              <p:nvPr/>
            </p:nvSpPr>
            <p:spPr bwMode="auto">
              <a:xfrm>
                <a:off x="2582863" y="6010275"/>
                <a:ext cx="36512" cy="3651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13" name="Oval 49"/>
              <p:cNvSpPr>
                <a:spLocks noChangeArrowheads="1"/>
              </p:cNvSpPr>
              <p:nvPr/>
            </p:nvSpPr>
            <p:spPr bwMode="auto">
              <a:xfrm>
                <a:off x="2660650" y="5699125"/>
                <a:ext cx="36513" cy="3651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14" name="Oval 50"/>
              <p:cNvSpPr>
                <a:spLocks noChangeArrowheads="1"/>
              </p:cNvSpPr>
              <p:nvPr/>
            </p:nvSpPr>
            <p:spPr bwMode="auto">
              <a:xfrm>
                <a:off x="2543175" y="5503863"/>
                <a:ext cx="38100" cy="381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15" name="Text Box 51"/>
              <p:cNvSpPr txBox="1">
                <a:spLocks noChangeAspect="1" noChangeArrowheads="1"/>
              </p:cNvSpPr>
              <p:nvPr/>
            </p:nvSpPr>
            <p:spPr bwMode="auto">
              <a:xfrm>
                <a:off x="1152525" y="6203950"/>
                <a:ext cx="214313" cy="2746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200"/>
                  <a:t>x</a:t>
                </a:r>
              </a:p>
            </p:txBody>
          </p:sp>
          <p:sp>
            <p:nvSpPr>
              <p:cNvPr id="58416" name="Line 52"/>
              <p:cNvSpPr>
                <a:spLocks noChangeShapeType="1"/>
              </p:cNvSpPr>
              <p:nvPr/>
            </p:nvSpPr>
            <p:spPr bwMode="auto">
              <a:xfrm>
                <a:off x="1376363" y="6321425"/>
                <a:ext cx="2714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8417" name="Text Box 53"/>
              <p:cNvSpPr txBox="1">
                <a:spLocks noChangeArrowheads="1"/>
              </p:cNvSpPr>
              <p:nvPr/>
            </p:nvSpPr>
            <p:spPr bwMode="auto">
              <a:xfrm>
                <a:off x="685800" y="5583238"/>
                <a:ext cx="214313" cy="2746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200"/>
                  <a:t>y</a:t>
                </a:r>
              </a:p>
            </p:txBody>
          </p:sp>
          <p:sp>
            <p:nvSpPr>
              <p:cNvPr id="58418" name="Line 54"/>
              <p:cNvSpPr>
                <a:spLocks noChangeShapeType="1"/>
              </p:cNvSpPr>
              <p:nvPr/>
            </p:nvSpPr>
            <p:spPr bwMode="auto">
              <a:xfrm flipV="1">
                <a:off x="792163" y="5272088"/>
                <a:ext cx="0" cy="3095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8419" name="Line 55"/>
              <p:cNvSpPr>
                <a:spLocks noChangeShapeType="1"/>
              </p:cNvSpPr>
              <p:nvPr/>
            </p:nvSpPr>
            <p:spPr bwMode="auto">
              <a:xfrm>
                <a:off x="844550" y="5254625"/>
                <a:ext cx="2043113" cy="658813"/>
              </a:xfrm>
              <a:prstGeom prst="line">
                <a:avLst/>
              </a:prstGeom>
              <a:noFill/>
              <a:ln w="38100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he-IL"/>
              </a:p>
            </p:txBody>
          </p:sp>
          <p:sp>
            <p:nvSpPr>
              <p:cNvPr id="58420" name="Line 57"/>
              <p:cNvSpPr>
                <a:spLocks noChangeShapeType="1"/>
              </p:cNvSpPr>
              <p:nvPr/>
            </p:nvSpPr>
            <p:spPr bwMode="auto">
              <a:xfrm>
                <a:off x="3119438" y="914400"/>
                <a:ext cx="0" cy="17097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8421" name="Line 58"/>
              <p:cNvSpPr>
                <a:spLocks noChangeShapeType="1"/>
              </p:cNvSpPr>
              <p:nvPr/>
            </p:nvSpPr>
            <p:spPr bwMode="auto">
              <a:xfrm>
                <a:off x="3041650" y="2546350"/>
                <a:ext cx="202247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8422" name="Oval 59"/>
              <p:cNvSpPr>
                <a:spLocks noChangeArrowheads="1"/>
              </p:cNvSpPr>
              <p:nvPr/>
            </p:nvSpPr>
            <p:spPr bwMode="auto">
              <a:xfrm>
                <a:off x="3235325" y="2079625"/>
                <a:ext cx="38100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23" name="Oval 60"/>
              <p:cNvSpPr>
                <a:spLocks noChangeArrowheads="1"/>
              </p:cNvSpPr>
              <p:nvPr/>
            </p:nvSpPr>
            <p:spPr bwMode="auto">
              <a:xfrm>
                <a:off x="3430588" y="2352675"/>
                <a:ext cx="36512" cy="3651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24" name="Oval 61"/>
              <p:cNvSpPr>
                <a:spLocks noChangeArrowheads="1"/>
              </p:cNvSpPr>
              <p:nvPr/>
            </p:nvSpPr>
            <p:spPr bwMode="auto">
              <a:xfrm>
                <a:off x="3546475" y="1730375"/>
                <a:ext cx="38100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25" name="Oval 62"/>
              <p:cNvSpPr>
                <a:spLocks noChangeArrowheads="1"/>
              </p:cNvSpPr>
              <p:nvPr/>
            </p:nvSpPr>
            <p:spPr bwMode="auto">
              <a:xfrm>
                <a:off x="3897313" y="1030288"/>
                <a:ext cx="36512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26" name="Oval 63"/>
              <p:cNvSpPr>
                <a:spLocks noChangeArrowheads="1"/>
              </p:cNvSpPr>
              <p:nvPr/>
            </p:nvSpPr>
            <p:spPr bwMode="auto">
              <a:xfrm>
                <a:off x="4052888" y="1497013"/>
                <a:ext cx="36512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27" name="Oval 64"/>
              <p:cNvSpPr>
                <a:spLocks noChangeArrowheads="1"/>
              </p:cNvSpPr>
              <p:nvPr/>
            </p:nvSpPr>
            <p:spPr bwMode="auto">
              <a:xfrm>
                <a:off x="4403725" y="1419225"/>
                <a:ext cx="36513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28" name="Oval 65"/>
              <p:cNvSpPr>
                <a:spLocks noChangeArrowheads="1"/>
              </p:cNvSpPr>
              <p:nvPr/>
            </p:nvSpPr>
            <p:spPr bwMode="auto">
              <a:xfrm>
                <a:off x="4792663" y="2352675"/>
                <a:ext cx="36512" cy="3651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29" name="Oval 66"/>
              <p:cNvSpPr>
                <a:spLocks noChangeArrowheads="1"/>
              </p:cNvSpPr>
              <p:nvPr/>
            </p:nvSpPr>
            <p:spPr bwMode="auto">
              <a:xfrm>
                <a:off x="4870450" y="2041525"/>
                <a:ext cx="36513" cy="3651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30" name="Oval 67"/>
              <p:cNvSpPr>
                <a:spLocks noChangeArrowheads="1"/>
              </p:cNvSpPr>
              <p:nvPr/>
            </p:nvSpPr>
            <p:spPr bwMode="auto">
              <a:xfrm>
                <a:off x="4752975" y="1846263"/>
                <a:ext cx="38100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31" name="Text Box 68"/>
              <p:cNvSpPr txBox="1">
                <a:spLocks noChangeArrowheads="1"/>
              </p:cNvSpPr>
              <p:nvPr/>
            </p:nvSpPr>
            <p:spPr bwMode="auto">
              <a:xfrm>
                <a:off x="3362325" y="2546350"/>
                <a:ext cx="214313" cy="2746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200"/>
                  <a:t>x</a:t>
                </a:r>
              </a:p>
            </p:txBody>
          </p:sp>
          <p:sp>
            <p:nvSpPr>
              <p:cNvPr id="58432" name="Line 69"/>
              <p:cNvSpPr>
                <a:spLocks noChangeShapeType="1"/>
              </p:cNvSpPr>
              <p:nvPr/>
            </p:nvSpPr>
            <p:spPr bwMode="auto">
              <a:xfrm>
                <a:off x="3586163" y="2663825"/>
                <a:ext cx="2714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8433" name="Text Box 70"/>
              <p:cNvSpPr txBox="1">
                <a:spLocks noChangeArrowheads="1"/>
              </p:cNvSpPr>
              <p:nvPr/>
            </p:nvSpPr>
            <p:spPr bwMode="auto">
              <a:xfrm>
                <a:off x="2895600" y="1925638"/>
                <a:ext cx="214313" cy="2746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200"/>
                  <a:t>y</a:t>
                </a:r>
              </a:p>
            </p:txBody>
          </p:sp>
          <p:sp>
            <p:nvSpPr>
              <p:cNvPr id="58434" name="Line 71"/>
              <p:cNvSpPr>
                <a:spLocks noChangeShapeType="1"/>
              </p:cNvSpPr>
              <p:nvPr/>
            </p:nvSpPr>
            <p:spPr bwMode="auto">
              <a:xfrm flipV="1">
                <a:off x="3001963" y="1614488"/>
                <a:ext cx="0" cy="3095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8435" name="Line 72"/>
              <p:cNvSpPr>
                <a:spLocks noChangeShapeType="1"/>
              </p:cNvSpPr>
              <p:nvPr/>
            </p:nvSpPr>
            <p:spPr bwMode="auto">
              <a:xfrm>
                <a:off x="3048000" y="1371600"/>
                <a:ext cx="2098675" cy="750888"/>
              </a:xfrm>
              <a:prstGeom prst="line">
                <a:avLst/>
              </a:prstGeom>
              <a:noFill/>
              <a:ln w="38100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he-IL"/>
              </a:p>
            </p:txBody>
          </p:sp>
          <p:sp>
            <p:nvSpPr>
              <p:cNvPr id="58436" name="Line 74"/>
              <p:cNvSpPr>
                <a:spLocks noChangeShapeType="1"/>
              </p:cNvSpPr>
              <p:nvPr/>
            </p:nvSpPr>
            <p:spPr bwMode="auto">
              <a:xfrm>
                <a:off x="3119438" y="2743200"/>
                <a:ext cx="0" cy="17097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8437" name="Line 75"/>
              <p:cNvSpPr>
                <a:spLocks noChangeShapeType="1"/>
              </p:cNvSpPr>
              <p:nvPr/>
            </p:nvSpPr>
            <p:spPr bwMode="auto">
              <a:xfrm>
                <a:off x="3041650" y="4375150"/>
                <a:ext cx="202247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8438" name="Oval 76"/>
              <p:cNvSpPr>
                <a:spLocks noChangeArrowheads="1"/>
              </p:cNvSpPr>
              <p:nvPr/>
            </p:nvSpPr>
            <p:spPr bwMode="auto">
              <a:xfrm>
                <a:off x="3235325" y="3908425"/>
                <a:ext cx="38100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39" name="Oval 77"/>
              <p:cNvSpPr>
                <a:spLocks noChangeArrowheads="1"/>
              </p:cNvSpPr>
              <p:nvPr/>
            </p:nvSpPr>
            <p:spPr bwMode="auto">
              <a:xfrm>
                <a:off x="3430588" y="4181475"/>
                <a:ext cx="36512" cy="3651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40" name="Oval 78"/>
              <p:cNvSpPr>
                <a:spLocks noChangeArrowheads="1"/>
              </p:cNvSpPr>
              <p:nvPr/>
            </p:nvSpPr>
            <p:spPr bwMode="auto">
              <a:xfrm>
                <a:off x="3546475" y="3559175"/>
                <a:ext cx="38100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41" name="Oval 79"/>
              <p:cNvSpPr>
                <a:spLocks noChangeArrowheads="1"/>
              </p:cNvSpPr>
              <p:nvPr/>
            </p:nvSpPr>
            <p:spPr bwMode="auto">
              <a:xfrm>
                <a:off x="3897313" y="2859088"/>
                <a:ext cx="36512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42" name="Oval 80"/>
              <p:cNvSpPr>
                <a:spLocks noChangeArrowheads="1"/>
              </p:cNvSpPr>
              <p:nvPr/>
            </p:nvSpPr>
            <p:spPr bwMode="auto">
              <a:xfrm>
                <a:off x="4052888" y="3325813"/>
                <a:ext cx="36512" cy="381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43" name="Oval 81"/>
              <p:cNvSpPr>
                <a:spLocks noChangeArrowheads="1"/>
              </p:cNvSpPr>
              <p:nvPr/>
            </p:nvSpPr>
            <p:spPr bwMode="auto">
              <a:xfrm>
                <a:off x="4403725" y="3248025"/>
                <a:ext cx="36513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44" name="Oval 82"/>
              <p:cNvSpPr>
                <a:spLocks noChangeArrowheads="1"/>
              </p:cNvSpPr>
              <p:nvPr/>
            </p:nvSpPr>
            <p:spPr bwMode="auto">
              <a:xfrm>
                <a:off x="4792663" y="4181475"/>
                <a:ext cx="36512" cy="3651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45" name="Oval 83"/>
              <p:cNvSpPr>
                <a:spLocks noChangeArrowheads="1"/>
              </p:cNvSpPr>
              <p:nvPr/>
            </p:nvSpPr>
            <p:spPr bwMode="auto">
              <a:xfrm>
                <a:off x="4870450" y="3870325"/>
                <a:ext cx="36513" cy="3651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46" name="Oval 84"/>
              <p:cNvSpPr>
                <a:spLocks noChangeArrowheads="1"/>
              </p:cNvSpPr>
              <p:nvPr/>
            </p:nvSpPr>
            <p:spPr bwMode="auto">
              <a:xfrm>
                <a:off x="4752975" y="3675063"/>
                <a:ext cx="38100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47" name="Text Box 85"/>
              <p:cNvSpPr txBox="1">
                <a:spLocks noChangeArrowheads="1"/>
              </p:cNvSpPr>
              <p:nvPr/>
            </p:nvSpPr>
            <p:spPr bwMode="auto">
              <a:xfrm>
                <a:off x="3362325" y="4375150"/>
                <a:ext cx="214313" cy="2746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200"/>
                  <a:t>x</a:t>
                </a:r>
              </a:p>
            </p:txBody>
          </p:sp>
          <p:sp>
            <p:nvSpPr>
              <p:cNvPr id="58448" name="Line 86"/>
              <p:cNvSpPr>
                <a:spLocks noChangeShapeType="1"/>
              </p:cNvSpPr>
              <p:nvPr/>
            </p:nvSpPr>
            <p:spPr bwMode="auto">
              <a:xfrm>
                <a:off x="3586163" y="4492625"/>
                <a:ext cx="2714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8449" name="Text Box 87"/>
              <p:cNvSpPr txBox="1">
                <a:spLocks noChangeArrowheads="1"/>
              </p:cNvSpPr>
              <p:nvPr/>
            </p:nvSpPr>
            <p:spPr bwMode="auto">
              <a:xfrm>
                <a:off x="2895600" y="3754438"/>
                <a:ext cx="214313" cy="2746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200"/>
                  <a:t>y</a:t>
                </a:r>
              </a:p>
            </p:txBody>
          </p:sp>
          <p:sp>
            <p:nvSpPr>
              <p:cNvPr id="58450" name="Line 88"/>
              <p:cNvSpPr>
                <a:spLocks noChangeShapeType="1"/>
              </p:cNvSpPr>
              <p:nvPr/>
            </p:nvSpPr>
            <p:spPr bwMode="auto">
              <a:xfrm flipV="1">
                <a:off x="3001963" y="3443288"/>
                <a:ext cx="0" cy="3095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8451" name="Line 89"/>
              <p:cNvSpPr>
                <a:spLocks noChangeShapeType="1"/>
              </p:cNvSpPr>
              <p:nvPr/>
            </p:nvSpPr>
            <p:spPr bwMode="auto">
              <a:xfrm>
                <a:off x="3028950" y="3522663"/>
                <a:ext cx="2046288" cy="354012"/>
              </a:xfrm>
              <a:prstGeom prst="line">
                <a:avLst/>
              </a:prstGeom>
              <a:noFill/>
              <a:ln w="38100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he-IL"/>
              </a:p>
            </p:txBody>
          </p:sp>
          <p:sp>
            <p:nvSpPr>
              <p:cNvPr id="58452" name="Line 91"/>
              <p:cNvSpPr>
                <a:spLocks noChangeShapeType="1"/>
              </p:cNvSpPr>
              <p:nvPr/>
            </p:nvSpPr>
            <p:spPr bwMode="auto">
              <a:xfrm>
                <a:off x="3119438" y="4572000"/>
                <a:ext cx="0" cy="17097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8453" name="Line 92"/>
              <p:cNvSpPr>
                <a:spLocks noChangeShapeType="1"/>
              </p:cNvSpPr>
              <p:nvPr/>
            </p:nvSpPr>
            <p:spPr bwMode="auto">
              <a:xfrm>
                <a:off x="3041650" y="6203950"/>
                <a:ext cx="202247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8454" name="Oval 93"/>
              <p:cNvSpPr>
                <a:spLocks noChangeArrowheads="1"/>
              </p:cNvSpPr>
              <p:nvPr/>
            </p:nvSpPr>
            <p:spPr bwMode="auto">
              <a:xfrm>
                <a:off x="3235325" y="5737225"/>
                <a:ext cx="38100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55" name="Oval 94"/>
              <p:cNvSpPr>
                <a:spLocks noChangeArrowheads="1"/>
              </p:cNvSpPr>
              <p:nvPr/>
            </p:nvSpPr>
            <p:spPr bwMode="auto">
              <a:xfrm>
                <a:off x="3430588" y="6010275"/>
                <a:ext cx="36512" cy="3651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56" name="Oval 95"/>
              <p:cNvSpPr>
                <a:spLocks noChangeArrowheads="1"/>
              </p:cNvSpPr>
              <p:nvPr/>
            </p:nvSpPr>
            <p:spPr bwMode="auto">
              <a:xfrm>
                <a:off x="3546475" y="5387975"/>
                <a:ext cx="38100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57" name="Oval 96"/>
              <p:cNvSpPr>
                <a:spLocks noChangeArrowheads="1"/>
              </p:cNvSpPr>
              <p:nvPr/>
            </p:nvSpPr>
            <p:spPr bwMode="auto">
              <a:xfrm>
                <a:off x="3897313" y="4687888"/>
                <a:ext cx="36512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58" name="Oval 97"/>
              <p:cNvSpPr>
                <a:spLocks noChangeArrowheads="1"/>
              </p:cNvSpPr>
              <p:nvPr/>
            </p:nvSpPr>
            <p:spPr bwMode="auto">
              <a:xfrm>
                <a:off x="4052888" y="5154613"/>
                <a:ext cx="36512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59" name="Oval 98"/>
              <p:cNvSpPr>
                <a:spLocks noChangeArrowheads="1"/>
              </p:cNvSpPr>
              <p:nvPr/>
            </p:nvSpPr>
            <p:spPr bwMode="auto">
              <a:xfrm>
                <a:off x="4403725" y="5076825"/>
                <a:ext cx="36513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60" name="Oval 99"/>
              <p:cNvSpPr>
                <a:spLocks noChangeArrowheads="1"/>
              </p:cNvSpPr>
              <p:nvPr/>
            </p:nvSpPr>
            <p:spPr bwMode="auto">
              <a:xfrm>
                <a:off x="4792663" y="6010275"/>
                <a:ext cx="36512" cy="3651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61" name="Oval 100"/>
              <p:cNvSpPr>
                <a:spLocks noChangeArrowheads="1"/>
              </p:cNvSpPr>
              <p:nvPr/>
            </p:nvSpPr>
            <p:spPr bwMode="auto">
              <a:xfrm>
                <a:off x="4870450" y="5699125"/>
                <a:ext cx="36513" cy="3651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62" name="Oval 101"/>
              <p:cNvSpPr>
                <a:spLocks noChangeArrowheads="1"/>
              </p:cNvSpPr>
              <p:nvPr/>
            </p:nvSpPr>
            <p:spPr bwMode="auto">
              <a:xfrm>
                <a:off x="4752975" y="5503863"/>
                <a:ext cx="38100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63" name="Text Box 102"/>
              <p:cNvSpPr txBox="1">
                <a:spLocks noChangeAspect="1" noChangeArrowheads="1"/>
              </p:cNvSpPr>
              <p:nvPr/>
            </p:nvSpPr>
            <p:spPr bwMode="auto">
              <a:xfrm>
                <a:off x="3362325" y="6203950"/>
                <a:ext cx="214313" cy="2746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200"/>
                  <a:t>x</a:t>
                </a:r>
              </a:p>
            </p:txBody>
          </p:sp>
          <p:sp>
            <p:nvSpPr>
              <p:cNvPr id="58464" name="Line 103"/>
              <p:cNvSpPr>
                <a:spLocks noChangeShapeType="1"/>
              </p:cNvSpPr>
              <p:nvPr/>
            </p:nvSpPr>
            <p:spPr bwMode="auto">
              <a:xfrm>
                <a:off x="3586163" y="6321425"/>
                <a:ext cx="2714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8465" name="Text Box 104"/>
              <p:cNvSpPr txBox="1">
                <a:spLocks noChangeArrowheads="1"/>
              </p:cNvSpPr>
              <p:nvPr/>
            </p:nvSpPr>
            <p:spPr bwMode="auto">
              <a:xfrm>
                <a:off x="2895600" y="5583238"/>
                <a:ext cx="214313" cy="2746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200"/>
                  <a:t>y</a:t>
                </a:r>
              </a:p>
            </p:txBody>
          </p:sp>
          <p:sp>
            <p:nvSpPr>
              <p:cNvPr id="58466" name="Line 105"/>
              <p:cNvSpPr>
                <a:spLocks noChangeShapeType="1"/>
              </p:cNvSpPr>
              <p:nvPr/>
            </p:nvSpPr>
            <p:spPr bwMode="auto">
              <a:xfrm flipV="1">
                <a:off x="3001963" y="5272088"/>
                <a:ext cx="0" cy="3095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8467" name="Line 106"/>
              <p:cNvSpPr>
                <a:spLocks noChangeShapeType="1"/>
              </p:cNvSpPr>
              <p:nvPr/>
            </p:nvSpPr>
            <p:spPr bwMode="auto">
              <a:xfrm>
                <a:off x="3028950" y="5303838"/>
                <a:ext cx="2057400" cy="330200"/>
              </a:xfrm>
              <a:prstGeom prst="line">
                <a:avLst/>
              </a:prstGeom>
              <a:noFill/>
              <a:ln w="38100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he-IL"/>
              </a:p>
            </p:txBody>
          </p:sp>
          <p:sp>
            <p:nvSpPr>
              <p:cNvPr id="58468" name="Line 108"/>
              <p:cNvSpPr>
                <a:spLocks noChangeShapeType="1"/>
              </p:cNvSpPr>
              <p:nvPr/>
            </p:nvSpPr>
            <p:spPr bwMode="auto">
              <a:xfrm>
                <a:off x="5329238" y="4572000"/>
                <a:ext cx="0" cy="17097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8469" name="Line 109"/>
              <p:cNvSpPr>
                <a:spLocks noChangeShapeType="1"/>
              </p:cNvSpPr>
              <p:nvPr/>
            </p:nvSpPr>
            <p:spPr bwMode="auto">
              <a:xfrm>
                <a:off x="5251450" y="6203950"/>
                <a:ext cx="202247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8470" name="Oval 110"/>
              <p:cNvSpPr>
                <a:spLocks noChangeArrowheads="1"/>
              </p:cNvSpPr>
              <p:nvPr/>
            </p:nvSpPr>
            <p:spPr bwMode="auto">
              <a:xfrm>
                <a:off x="5445125" y="5737225"/>
                <a:ext cx="38100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71" name="Oval 111"/>
              <p:cNvSpPr>
                <a:spLocks noChangeArrowheads="1"/>
              </p:cNvSpPr>
              <p:nvPr/>
            </p:nvSpPr>
            <p:spPr bwMode="auto">
              <a:xfrm>
                <a:off x="5640388" y="6010275"/>
                <a:ext cx="36512" cy="3651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72" name="Oval 112"/>
              <p:cNvSpPr>
                <a:spLocks noChangeArrowheads="1"/>
              </p:cNvSpPr>
              <p:nvPr/>
            </p:nvSpPr>
            <p:spPr bwMode="auto">
              <a:xfrm>
                <a:off x="5756275" y="5387975"/>
                <a:ext cx="38100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73" name="Oval 113"/>
              <p:cNvSpPr>
                <a:spLocks noChangeArrowheads="1"/>
              </p:cNvSpPr>
              <p:nvPr/>
            </p:nvSpPr>
            <p:spPr bwMode="auto">
              <a:xfrm>
                <a:off x="6107113" y="4687888"/>
                <a:ext cx="36512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74" name="Oval 114"/>
              <p:cNvSpPr>
                <a:spLocks noChangeArrowheads="1"/>
              </p:cNvSpPr>
              <p:nvPr/>
            </p:nvSpPr>
            <p:spPr bwMode="auto">
              <a:xfrm>
                <a:off x="6262688" y="5154613"/>
                <a:ext cx="36512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75" name="Oval 115"/>
              <p:cNvSpPr>
                <a:spLocks noChangeArrowheads="1"/>
              </p:cNvSpPr>
              <p:nvPr/>
            </p:nvSpPr>
            <p:spPr bwMode="auto">
              <a:xfrm>
                <a:off x="6613525" y="5076825"/>
                <a:ext cx="36513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76" name="Oval 116"/>
              <p:cNvSpPr>
                <a:spLocks noChangeArrowheads="1"/>
              </p:cNvSpPr>
              <p:nvPr/>
            </p:nvSpPr>
            <p:spPr bwMode="auto">
              <a:xfrm>
                <a:off x="7002463" y="6010275"/>
                <a:ext cx="36512" cy="3651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77" name="Oval 117"/>
              <p:cNvSpPr>
                <a:spLocks noChangeArrowheads="1"/>
              </p:cNvSpPr>
              <p:nvPr/>
            </p:nvSpPr>
            <p:spPr bwMode="auto">
              <a:xfrm>
                <a:off x="7080250" y="5699125"/>
                <a:ext cx="36513" cy="3651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78" name="Oval 118"/>
              <p:cNvSpPr>
                <a:spLocks noChangeArrowheads="1"/>
              </p:cNvSpPr>
              <p:nvPr/>
            </p:nvSpPr>
            <p:spPr bwMode="auto">
              <a:xfrm>
                <a:off x="6962775" y="5503863"/>
                <a:ext cx="38100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79" name="Text Box 119"/>
              <p:cNvSpPr txBox="1">
                <a:spLocks noChangeAspect="1" noChangeArrowheads="1"/>
              </p:cNvSpPr>
              <p:nvPr/>
            </p:nvSpPr>
            <p:spPr bwMode="auto">
              <a:xfrm>
                <a:off x="5572125" y="6203950"/>
                <a:ext cx="214313" cy="2746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200"/>
                  <a:t>x</a:t>
                </a:r>
              </a:p>
            </p:txBody>
          </p:sp>
          <p:sp>
            <p:nvSpPr>
              <p:cNvPr id="58480" name="Line 120"/>
              <p:cNvSpPr>
                <a:spLocks noChangeShapeType="1"/>
              </p:cNvSpPr>
              <p:nvPr/>
            </p:nvSpPr>
            <p:spPr bwMode="auto">
              <a:xfrm>
                <a:off x="5795963" y="6321425"/>
                <a:ext cx="2714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8481" name="Text Box 121"/>
              <p:cNvSpPr txBox="1">
                <a:spLocks noChangeArrowheads="1"/>
              </p:cNvSpPr>
              <p:nvPr/>
            </p:nvSpPr>
            <p:spPr bwMode="auto">
              <a:xfrm>
                <a:off x="5105400" y="5583238"/>
                <a:ext cx="214313" cy="2746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200"/>
                  <a:t>y</a:t>
                </a:r>
              </a:p>
            </p:txBody>
          </p:sp>
          <p:sp>
            <p:nvSpPr>
              <p:cNvPr id="58482" name="Line 122"/>
              <p:cNvSpPr>
                <a:spLocks noChangeShapeType="1"/>
              </p:cNvSpPr>
              <p:nvPr/>
            </p:nvSpPr>
            <p:spPr bwMode="auto">
              <a:xfrm flipV="1">
                <a:off x="5211763" y="5272088"/>
                <a:ext cx="0" cy="3095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8483" name="Line 123"/>
              <p:cNvSpPr>
                <a:spLocks noChangeShapeType="1"/>
              </p:cNvSpPr>
              <p:nvPr/>
            </p:nvSpPr>
            <p:spPr bwMode="auto">
              <a:xfrm>
                <a:off x="5238750" y="5194300"/>
                <a:ext cx="1997075" cy="622300"/>
              </a:xfrm>
              <a:prstGeom prst="line">
                <a:avLst/>
              </a:prstGeom>
              <a:noFill/>
              <a:ln w="38100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he-IL"/>
              </a:p>
            </p:txBody>
          </p:sp>
          <p:sp>
            <p:nvSpPr>
              <p:cNvPr id="58484" name="Line 125"/>
              <p:cNvSpPr>
                <a:spLocks noChangeShapeType="1"/>
              </p:cNvSpPr>
              <p:nvPr/>
            </p:nvSpPr>
            <p:spPr bwMode="auto">
              <a:xfrm>
                <a:off x="5329238" y="2743200"/>
                <a:ext cx="0" cy="17097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8485" name="Line 126"/>
              <p:cNvSpPr>
                <a:spLocks noChangeShapeType="1"/>
              </p:cNvSpPr>
              <p:nvPr/>
            </p:nvSpPr>
            <p:spPr bwMode="auto">
              <a:xfrm>
                <a:off x="5251450" y="4375150"/>
                <a:ext cx="202247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8486" name="Oval 127"/>
              <p:cNvSpPr>
                <a:spLocks noChangeArrowheads="1"/>
              </p:cNvSpPr>
              <p:nvPr/>
            </p:nvSpPr>
            <p:spPr bwMode="auto">
              <a:xfrm>
                <a:off x="5445125" y="3908425"/>
                <a:ext cx="38100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87" name="Oval 128"/>
              <p:cNvSpPr>
                <a:spLocks noChangeArrowheads="1"/>
              </p:cNvSpPr>
              <p:nvPr/>
            </p:nvSpPr>
            <p:spPr bwMode="auto">
              <a:xfrm>
                <a:off x="5640388" y="4181475"/>
                <a:ext cx="36512" cy="3651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88" name="Oval 129"/>
              <p:cNvSpPr>
                <a:spLocks noChangeArrowheads="1"/>
              </p:cNvSpPr>
              <p:nvPr/>
            </p:nvSpPr>
            <p:spPr bwMode="auto">
              <a:xfrm>
                <a:off x="5756275" y="3559175"/>
                <a:ext cx="38100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89" name="Oval 130"/>
              <p:cNvSpPr>
                <a:spLocks noChangeArrowheads="1"/>
              </p:cNvSpPr>
              <p:nvPr/>
            </p:nvSpPr>
            <p:spPr bwMode="auto">
              <a:xfrm>
                <a:off x="6107113" y="2859088"/>
                <a:ext cx="36512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90" name="Oval 131"/>
              <p:cNvSpPr>
                <a:spLocks noChangeArrowheads="1"/>
              </p:cNvSpPr>
              <p:nvPr/>
            </p:nvSpPr>
            <p:spPr bwMode="auto">
              <a:xfrm>
                <a:off x="6262688" y="3325813"/>
                <a:ext cx="36512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91" name="Oval 132"/>
              <p:cNvSpPr>
                <a:spLocks noChangeArrowheads="1"/>
              </p:cNvSpPr>
              <p:nvPr/>
            </p:nvSpPr>
            <p:spPr bwMode="auto">
              <a:xfrm>
                <a:off x="6613525" y="3248025"/>
                <a:ext cx="36513" cy="381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92" name="Oval 133"/>
              <p:cNvSpPr>
                <a:spLocks noChangeArrowheads="1"/>
              </p:cNvSpPr>
              <p:nvPr/>
            </p:nvSpPr>
            <p:spPr bwMode="auto">
              <a:xfrm>
                <a:off x="7002463" y="4181475"/>
                <a:ext cx="36512" cy="3651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93" name="Oval 134"/>
              <p:cNvSpPr>
                <a:spLocks noChangeArrowheads="1"/>
              </p:cNvSpPr>
              <p:nvPr/>
            </p:nvSpPr>
            <p:spPr bwMode="auto">
              <a:xfrm>
                <a:off x="7080250" y="3870325"/>
                <a:ext cx="36513" cy="3651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94" name="Oval 135"/>
              <p:cNvSpPr>
                <a:spLocks noChangeArrowheads="1"/>
              </p:cNvSpPr>
              <p:nvPr/>
            </p:nvSpPr>
            <p:spPr bwMode="auto">
              <a:xfrm>
                <a:off x="6962775" y="3675063"/>
                <a:ext cx="38100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95" name="Text Box 136"/>
              <p:cNvSpPr txBox="1">
                <a:spLocks noChangeArrowheads="1"/>
              </p:cNvSpPr>
              <p:nvPr/>
            </p:nvSpPr>
            <p:spPr bwMode="auto">
              <a:xfrm>
                <a:off x="5572125" y="4375150"/>
                <a:ext cx="214313" cy="2746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200"/>
                  <a:t>x</a:t>
                </a:r>
              </a:p>
            </p:txBody>
          </p:sp>
          <p:sp>
            <p:nvSpPr>
              <p:cNvPr id="58496" name="Line 137"/>
              <p:cNvSpPr>
                <a:spLocks noChangeShapeType="1"/>
              </p:cNvSpPr>
              <p:nvPr/>
            </p:nvSpPr>
            <p:spPr bwMode="auto">
              <a:xfrm>
                <a:off x="5795963" y="4492625"/>
                <a:ext cx="2714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8497" name="Text Box 138"/>
              <p:cNvSpPr txBox="1">
                <a:spLocks noChangeArrowheads="1"/>
              </p:cNvSpPr>
              <p:nvPr/>
            </p:nvSpPr>
            <p:spPr bwMode="auto">
              <a:xfrm>
                <a:off x="5105400" y="3754438"/>
                <a:ext cx="214313" cy="2746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200"/>
                  <a:t>y</a:t>
                </a:r>
              </a:p>
            </p:txBody>
          </p:sp>
          <p:sp>
            <p:nvSpPr>
              <p:cNvPr id="58498" name="Line 139"/>
              <p:cNvSpPr>
                <a:spLocks noChangeShapeType="1"/>
              </p:cNvSpPr>
              <p:nvPr/>
            </p:nvSpPr>
            <p:spPr bwMode="auto">
              <a:xfrm flipV="1">
                <a:off x="5211763" y="3443288"/>
                <a:ext cx="0" cy="3095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8499" name="Line 140"/>
              <p:cNvSpPr>
                <a:spLocks noChangeShapeType="1"/>
              </p:cNvSpPr>
              <p:nvPr/>
            </p:nvSpPr>
            <p:spPr bwMode="auto">
              <a:xfrm>
                <a:off x="5226050" y="3500438"/>
                <a:ext cx="2119313" cy="377825"/>
              </a:xfrm>
              <a:prstGeom prst="line">
                <a:avLst/>
              </a:prstGeom>
              <a:noFill/>
              <a:ln w="38100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he-IL"/>
              </a:p>
            </p:txBody>
          </p:sp>
          <p:sp>
            <p:nvSpPr>
              <p:cNvPr id="58500" name="Line 142"/>
              <p:cNvSpPr>
                <a:spLocks noChangeShapeType="1"/>
              </p:cNvSpPr>
              <p:nvPr/>
            </p:nvSpPr>
            <p:spPr bwMode="auto">
              <a:xfrm>
                <a:off x="5329238" y="914400"/>
                <a:ext cx="0" cy="17097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8501" name="Line 143"/>
              <p:cNvSpPr>
                <a:spLocks noChangeShapeType="1"/>
              </p:cNvSpPr>
              <p:nvPr/>
            </p:nvSpPr>
            <p:spPr bwMode="auto">
              <a:xfrm>
                <a:off x="5251450" y="2546350"/>
                <a:ext cx="202247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8502" name="Oval 144"/>
              <p:cNvSpPr>
                <a:spLocks noChangeArrowheads="1"/>
              </p:cNvSpPr>
              <p:nvPr/>
            </p:nvSpPr>
            <p:spPr bwMode="auto">
              <a:xfrm>
                <a:off x="5445125" y="2079625"/>
                <a:ext cx="38100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503" name="Oval 145"/>
              <p:cNvSpPr>
                <a:spLocks noChangeArrowheads="1"/>
              </p:cNvSpPr>
              <p:nvPr/>
            </p:nvSpPr>
            <p:spPr bwMode="auto">
              <a:xfrm>
                <a:off x="5640388" y="2352675"/>
                <a:ext cx="36512" cy="3651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504" name="Oval 146"/>
              <p:cNvSpPr>
                <a:spLocks noChangeArrowheads="1"/>
              </p:cNvSpPr>
              <p:nvPr/>
            </p:nvSpPr>
            <p:spPr bwMode="auto">
              <a:xfrm>
                <a:off x="5756275" y="1730375"/>
                <a:ext cx="38100" cy="381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505" name="Oval 147"/>
              <p:cNvSpPr>
                <a:spLocks noChangeArrowheads="1"/>
              </p:cNvSpPr>
              <p:nvPr/>
            </p:nvSpPr>
            <p:spPr bwMode="auto">
              <a:xfrm>
                <a:off x="6107113" y="1030288"/>
                <a:ext cx="36512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506" name="Oval 148"/>
              <p:cNvSpPr>
                <a:spLocks noChangeArrowheads="1"/>
              </p:cNvSpPr>
              <p:nvPr/>
            </p:nvSpPr>
            <p:spPr bwMode="auto">
              <a:xfrm>
                <a:off x="6262688" y="1497013"/>
                <a:ext cx="36512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507" name="Oval 149"/>
              <p:cNvSpPr>
                <a:spLocks noChangeArrowheads="1"/>
              </p:cNvSpPr>
              <p:nvPr/>
            </p:nvSpPr>
            <p:spPr bwMode="auto">
              <a:xfrm>
                <a:off x="6613525" y="1419225"/>
                <a:ext cx="36513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508" name="Oval 150"/>
              <p:cNvSpPr>
                <a:spLocks noChangeArrowheads="1"/>
              </p:cNvSpPr>
              <p:nvPr/>
            </p:nvSpPr>
            <p:spPr bwMode="auto">
              <a:xfrm>
                <a:off x="7002463" y="2352675"/>
                <a:ext cx="36512" cy="3651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509" name="Oval 151"/>
              <p:cNvSpPr>
                <a:spLocks noChangeArrowheads="1"/>
              </p:cNvSpPr>
              <p:nvPr/>
            </p:nvSpPr>
            <p:spPr bwMode="auto">
              <a:xfrm>
                <a:off x="7080250" y="2041525"/>
                <a:ext cx="36513" cy="3651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510" name="Oval 152"/>
              <p:cNvSpPr>
                <a:spLocks noChangeArrowheads="1"/>
              </p:cNvSpPr>
              <p:nvPr/>
            </p:nvSpPr>
            <p:spPr bwMode="auto">
              <a:xfrm>
                <a:off x="6962775" y="1846263"/>
                <a:ext cx="38100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511" name="Text Box 153"/>
              <p:cNvSpPr txBox="1">
                <a:spLocks noChangeArrowheads="1"/>
              </p:cNvSpPr>
              <p:nvPr/>
            </p:nvSpPr>
            <p:spPr bwMode="auto">
              <a:xfrm>
                <a:off x="5572125" y="2546350"/>
                <a:ext cx="214313" cy="2746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200"/>
                  <a:t>x</a:t>
                </a:r>
              </a:p>
            </p:txBody>
          </p:sp>
          <p:sp>
            <p:nvSpPr>
              <p:cNvPr id="58512" name="Line 154"/>
              <p:cNvSpPr>
                <a:spLocks noChangeShapeType="1"/>
              </p:cNvSpPr>
              <p:nvPr/>
            </p:nvSpPr>
            <p:spPr bwMode="auto">
              <a:xfrm>
                <a:off x="5795963" y="2663825"/>
                <a:ext cx="2714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8513" name="Text Box 155"/>
              <p:cNvSpPr txBox="1">
                <a:spLocks noChangeArrowheads="1"/>
              </p:cNvSpPr>
              <p:nvPr/>
            </p:nvSpPr>
            <p:spPr bwMode="auto">
              <a:xfrm>
                <a:off x="5105400" y="1925638"/>
                <a:ext cx="214313" cy="2746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200"/>
                  <a:t>y</a:t>
                </a:r>
              </a:p>
            </p:txBody>
          </p:sp>
          <p:sp>
            <p:nvSpPr>
              <p:cNvPr id="58514" name="Line 156"/>
              <p:cNvSpPr>
                <a:spLocks noChangeShapeType="1"/>
              </p:cNvSpPr>
              <p:nvPr/>
            </p:nvSpPr>
            <p:spPr bwMode="auto">
              <a:xfrm flipV="1">
                <a:off x="5211763" y="1614488"/>
                <a:ext cx="0" cy="3095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8515" name="Line 157"/>
              <p:cNvSpPr>
                <a:spLocks noChangeShapeType="1"/>
              </p:cNvSpPr>
              <p:nvPr/>
            </p:nvSpPr>
            <p:spPr bwMode="auto">
              <a:xfrm>
                <a:off x="5289550" y="1816100"/>
                <a:ext cx="2043113" cy="147638"/>
              </a:xfrm>
              <a:prstGeom prst="line">
                <a:avLst/>
              </a:prstGeom>
              <a:noFill/>
              <a:ln w="38100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he-IL"/>
              </a:p>
            </p:txBody>
          </p:sp>
        </p:grpSp>
        <p:sp>
          <p:nvSpPr>
            <p:cNvPr id="4" name="Oval 3"/>
            <p:cNvSpPr/>
            <p:nvPr/>
          </p:nvSpPr>
          <p:spPr>
            <a:xfrm>
              <a:off x="1937570" y="1655282"/>
              <a:ext cx="272230" cy="244573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4" name="Oval 153"/>
            <p:cNvSpPr/>
            <p:nvPr/>
          </p:nvSpPr>
          <p:spPr>
            <a:xfrm>
              <a:off x="4073876" y="1820916"/>
              <a:ext cx="272230" cy="244573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5" name="Oval 154"/>
            <p:cNvSpPr/>
            <p:nvPr/>
          </p:nvSpPr>
          <p:spPr>
            <a:xfrm>
              <a:off x="6158741" y="1428518"/>
              <a:ext cx="272230" cy="244573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6" name="Oval 155"/>
            <p:cNvSpPr/>
            <p:nvPr/>
          </p:nvSpPr>
          <p:spPr>
            <a:xfrm>
              <a:off x="4620872" y="2539895"/>
              <a:ext cx="272230" cy="244573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7" name="Oval 156"/>
            <p:cNvSpPr/>
            <p:nvPr/>
          </p:nvSpPr>
          <p:spPr>
            <a:xfrm>
              <a:off x="6923220" y="2482879"/>
              <a:ext cx="272230" cy="244573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8" name="Oval 157"/>
            <p:cNvSpPr/>
            <p:nvPr/>
          </p:nvSpPr>
          <p:spPr>
            <a:xfrm>
              <a:off x="3286710" y="4083483"/>
              <a:ext cx="272230" cy="244573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9" name="Oval 158"/>
            <p:cNvSpPr/>
            <p:nvPr/>
          </p:nvSpPr>
          <p:spPr>
            <a:xfrm>
              <a:off x="5281923" y="4424657"/>
              <a:ext cx="272230" cy="244573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0" name="Oval 159"/>
            <p:cNvSpPr/>
            <p:nvPr/>
          </p:nvSpPr>
          <p:spPr>
            <a:xfrm>
              <a:off x="7323474" y="4241016"/>
              <a:ext cx="272230" cy="244573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1" name="Oval 160"/>
            <p:cNvSpPr/>
            <p:nvPr/>
          </p:nvSpPr>
          <p:spPr>
            <a:xfrm>
              <a:off x="2539450" y="2217770"/>
              <a:ext cx="272230" cy="244573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728013" y="869609"/>
            <a:ext cx="1241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Small error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1945719" y="2418501"/>
            <a:ext cx="1013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Big error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152400" y="6478841"/>
            <a:ext cx="1821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Intel – Advanced Analytics</a:t>
            </a:r>
          </a:p>
        </p:txBody>
      </p:sp>
    </p:spTree>
    <p:extLst>
      <p:ext uri="{BB962C8B-B14F-4D97-AF65-F5344CB8AC3E}">
        <p14:creationId xmlns:p14="http://schemas.microsoft.com/office/powerpoint/2010/main" xmlns="" val="18438597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Cross-Validation summary</a:t>
            </a:r>
            <a:endParaRPr lang="en-US" sz="3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Good news:</a:t>
            </a:r>
          </a:p>
          <a:p>
            <a:pPr lvl="1"/>
            <a:r>
              <a:rPr lang="en-US" sz="2400" dirty="0"/>
              <a:t>Good for small datasets - training on all the data</a:t>
            </a:r>
          </a:p>
          <a:p>
            <a:pPr lvl="1"/>
            <a:r>
              <a:rPr lang="en-US" sz="2400" dirty="0"/>
              <a:t>No need to plan hold-out dataset(s), which can be challenging sometimes</a:t>
            </a:r>
          </a:p>
          <a:p>
            <a:pPr lvl="1"/>
            <a:endParaRPr lang="en-US" sz="2400" dirty="0"/>
          </a:p>
          <a:p>
            <a:endParaRPr lang="en-US" sz="2800" dirty="0"/>
          </a:p>
          <a:p>
            <a:r>
              <a:rPr lang="en-US" sz="2800" dirty="0"/>
              <a:t>Drawbacks:</a:t>
            </a:r>
          </a:p>
          <a:p>
            <a:pPr lvl="1"/>
            <a:r>
              <a:rPr lang="en-US" sz="2400" dirty="0"/>
              <a:t>Partitioning is not always easy to do</a:t>
            </a:r>
          </a:p>
          <a:p>
            <a:pPr lvl="1"/>
            <a:r>
              <a:rPr lang="en-US" sz="2400" dirty="0"/>
              <a:t>Can be less believable than hold-out data (especially 3</a:t>
            </a:r>
            <a:r>
              <a:rPr lang="en-US" sz="2400" baseline="30000" dirty="0"/>
              <a:t>rd</a:t>
            </a:r>
            <a:r>
              <a:rPr lang="en-US" sz="2400" dirty="0"/>
              <a:t> party holdout).</a:t>
            </a:r>
          </a:p>
        </p:txBody>
      </p:sp>
      <p:pic>
        <p:nvPicPr>
          <p:cNvPr id="6146" name="Picture 2" descr="Image result for smile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514600"/>
            <a:ext cx="1254861" cy="1053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 result for sad smile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67397" y="5355807"/>
            <a:ext cx="1066800" cy="1163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2400" y="6478841"/>
            <a:ext cx="1821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Intel – Advanced Analytics</a:t>
            </a:r>
          </a:p>
        </p:txBody>
      </p:sp>
    </p:spTree>
    <p:extLst>
      <p:ext uri="{BB962C8B-B14F-4D97-AF65-F5344CB8AC3E}">
        <p14:creationId xmlns:p14="http://schemas.microsoft.com/office/powerpoint/2010/main" xmlns="" val="114532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imbalanced classes</a:t>
            </a:r>
          </a:p>
        </p:txBody>
      </p:sp>
      <p:pic>
        <p:nvPicPr>
          <p:cNvPr id="14338" name="Picture 2" descr="one of many - one person highlighted out of man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2999" y="1371600"/>
            <a:ext cx="6531429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60584" y="5107131"/>
            <a:ext cx="2145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1: Short people</a:t>
            </a:r>
          </a:p>
          <a:p>
            <a:r>
              <a:rPr lang="en-US" dirty="0">
                <a:solidFill>
                  <a:srgbClr val="FFC000"/>
                </a:solidFill>
              </a:rPr>
              <a:t>Class 2: Tall people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733800" y="3200400"/>
            <a:ext cx="762000" cy="2208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84003" y="5868237"/>
            <a:ext cx="6428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we build a classifier that can find the needles in the haystack?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6478841"/>
            <a:ext cx="1821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Intel – Advanced Analytics</a:t>
            </a:r>
          </a:p>
        </p:txBody>
      </p:sp>
    </p:spTree>
    <p:extLst>
      <p:ext uri="{BB962C8B-B14F-4D97-AF65-F5344CB8AC3E}">
        <p14:creationId xmlns:p14="http://schemas.microsoft.com/office/powerpoint/2010/main" xmlns="" val="27386211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Imbalanced Class Sizes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Classes frequently have very unequal frequency</a:t>
            </a:r>
          </a:p>
          <a:p>
            <a:r>
              <a:rPr lang="en-US" sz="2400" dirty="0"/>
              <a:t>Creates training and evaluation challenges</a:t>
            </a:r>
          </a:p>
          <a:p>
            <a:r>
              <a:rPr lang="en-US" sz="2400" dirty="0"/>
              <a:t>Examples:</a:t>
            </a:r>
          </a:p>
          <a:p>
            <a:pPr lvl="1"/>
            <a:r>
              <a:rPr lang="en-US" sz="2000" dirty="0">
                <a:solidFill>
                  <a:srgbClr val="7030A0"/>
                </a:solidFill>
              </a:rPr>
              <a:t>Security</a:t>
            </a:r>
            <a:r>
              <a:rPr lang="en-US" sz="2000" dirty="0"/>
              <a:t>: &gt;99.9999% of people are not terror related</a:t>
            </a:r>
          </a:p>
          <a:p>
            <a:pPr lvl="1"/>
            <a:endParaRPr lang="en-US" sz="2000" dirty="0">
              <a:solidFill>
                <a:srgbClr val="7030A0"/>
              </a:solidFill>
            </a:endParaRPr>
          </a:p>
          <a:p>
            <a:pPr lvl="1"/>
            <a:r>
              <a:rPr lang="en-US" sz="2000" dirty="0">
                <a:solidFill>
                  <a:srgbClr val="7030A0"/>
                </a:solidFill>
              </a:rPr>
              <a:t>Cancer diagnosis</a:t>
            </a:r>
            <a:r>
              <a:rPr lang="en-US" sz="2000" dirty="0"/>
              <a:t>: 99% healthy, 1% disease</a:t>
            </a:r>
          </a:p>
          <a:p>
            <a:pPr lvl="2"/>
            <a:r>
              <a:rPr lang="en-US" sz="2000" dirty="0"/>
              <a:t>If we ‘straight-up’ predict that nobody has cancer, then 99% of our predictions are correct, but we will never detect cancer.</a:t>
            </a:r>
          </a:p>
          <a:p>
            <a:pPr lvl="2"/>
            <a:r>
              <a:rPr lang="en-US" sz="2000" dirty="0"/>
              <a:t>If we misclassify 1% of healthy patients </a:t>
            </a:r>
            <a:r>
              <a:rPr lang="en-US" sz="2000" dirty="0">
                <a:sym typeface="Wingdings" panose="05000000000000000000" pitchFamily="2" charset="2"/>
              </a:rPr>
              <a:t> 50% of people we tell have cancer are actually cancer-free!</a:t>
            </a:r>
            <a:endParaRPr lang="en-US" dirty="0"/>
          </a:p>
          <a:p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6478841"/>
            <a:ext cx="1821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Intel – Advanced Analytics</a:t>
            </a:r>
          </a:p>
        </p:txBody>
      </p:sp>
    </p:spTree>
    <p:extLst>
      <p:ext uri="{BB962C8B-B14F-4D97-AF65-F5344CB8AC3E}">
        <p14:creationId xmlns:p14="http://schemas.microsoft.com/office/powerpoint/2010/main" xmlns="" val="336449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Learning with imbalanced datasets is often done by balancing the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052736"/>
            <a:ext cx="8856984" cy="5424264"/>
          </a:xfrm>
        </p:spPr>
        <p:txBody>
          <a:bodyPr/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Create a balanced data set by:</a:t>
            </a:r>
          </a:p>
          <a:p>
            <a:pPr lvl="1"/>
            <a:r>
              <a:rPr lang="en-US" sz="2000" dirty="0"/>
              <a:t>Down-sampling the majority class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Up-sampling the minority class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Assign larger weights to the minority class samples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0" indent="0">
              <a:buNone/>
            </a:pPr>
            <a:r>
              <a:rPr lang="en-US" sz="2400" b="1" dirty="0"/>
              <a:t>Important: Estimate the final results using an imbalanced held-out (test) set</a:t>
            </a:r>
          </a:p>
          <a:p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6478841"/>
            <a:ext cx="1821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Intel – Advanced Analytics</a:t>
            </a:r>
          </a:p>
        </p:txBody>
      </p:sp>
    </p:spTree>
    <p:extLst>
      <p:ext uri="{BB962C8B-B14F-4D97-AF65-F5344CB8AC3E}">
        <p14:creationId xmlns:p14="http://schemas.microsoft.com/office/powerpoint/2010/main" xmlns="" val="4403226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Up-sampling and Down-sampling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052736"/>
            <a:ext cx="5302696" cy="4896544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Up-sample:</a:t>
            </a:r>
          </a:p>
          <a:p>
            <a:pPr lvl="1"/>
            <a:r>
              <a:rPr lang="en-US" sz="2400" dirty="0"/>
              <a:t>Repeat minority points</a:t>
            </a:r>
          </a:p>
          <a:p>
            <a:pPr lvl="1"/>
            <a:r>
              <a:rPr lang="en-US" sz="2400" dirty="0"/>
              <a:t>Synthetic Minority Oversampling Technique (SMOTE)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Down-sample: </a:t>
            </a:r>
          </a:p>
          <a:p>
            <a:pPr lvl="1"/>
            <a:r>
              <a:rPr lang="en-US" sz="2400" dirty="0"/>
              <a:t>Sample (randomly choose) a </a:t>
            </a:r>
            <a:r>
              <a:rPr lang="en-US" sz="2400" b="1" dirty="0">
                <a:solidFill>
                  <a:srgbClr val="7030A0"/>
                </a:solidFill>
              </a:rPr>
              <a:t>random subset of points </a:t>
            </a:r>
            <a:r>
              <a:rPr lang="en-US" sz="2400" dirty="0"/>
              <a:t>in the majority class</a:t>
            </a:r>
          </a:p>
          <a:p>
            <a:pPr lvl="1"/>
            <a:r>
              <a:rPr lang="en-US" sz="2400" dirty="0"/>
              <a:t>Bootstrapping (next slide)</a:t>
            </a:r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6478841"/>
            <a:ext cx="1821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Intel – Advanced Analytics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67200" y="921390"/>
            <a:ext cx="4705350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811394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490" y="1371600"/>
            <a:ext cx="6343650" cy="48672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05402" y="3124200"/>
            <a:ext cx="18575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 average prediction </a:t>
            </a:r>
          </a:p>
          <a:p>
            <a:r>
              <a:rPr lang="en-US" dirty="0"/>
              <a:t>or </a:t>
            </a:r>
          </a:p>
          <a:p>
            <a:r>
              <a:rPr lang="en-US" dirty="0"/>
              <a:t>majority vote</a:t>
            </a:r>
          </a:p>
        </p:txBody>
      </p:sp>
    </p:spTree>
    <p:extLst>
      <p:ext uri="{BB962C8B-B14F-4D97-AF65-F5344CB8AC3E}">
        <p14:creationId xmlns:p14="http://schemas.microsoft.com/office/powerpoint/2010/main" xmlns="" val="39380010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Sample </a:t>
            </a:r>
            <a:r>
              <a:rPr lang="en-US" sz="2400" b="1" dirty="0"/>
              <a:t>m</a:t>
            </a:r>
            <a:r>
              <a:rPr lang="en-US" sz="2400" dirty="0"/>
              <a:t> sets from the majority so that each sets size is equal to the minority set. </a:t>
            </a:r>
          </a:p>
          <a:p>
            <a:endParaRPr lang="en-US" sz="2400" dirty="0"/>
          </a:p>
          <a:p>
            <a:r>
              <a:rPr lang="en-US" sz="2400" dirty="0"/>
              <a:t>The </a:t>
            </a:r>
            <a:r>
              <a:rPr lang="en-US" sz="2400" b="1" dirty="0" err="1"/>
              <a:t>downsampling</a:t>
            </a:r>
            <a:r>
              <a:rPr lang="en-US" sz="2400" dirty="0"/>
              <a:t> is done with replacement (repeats allowed).</a:t>
            </a:r>
          </a:p>
          <a:p>
            <a:endParaRPr lang="en-US" sz="2400" dirty="0"/>
          </a:p>
          <a:p>
            <a:r>
              <a:rPr lang="en-US" sz="2400" dirty="0"/>
              <a:t>Train a model of minority vs. bootstrapped sample for each bootstrap iteration</a:t>
            </a:r>
          </a:p>
          <a:p>
            <a:endParaRPr lang="en-US" sz="2400" dirty="0"/>
          </a:p>
          <a:p>
            <a:r>
              <a:rPr lang="en-US" sz="2400" dirty="0"/>
              <a:t>This gives us  </a:t>
            </a:r>
            <a:r>
              <a:rPr lang="en-US" sz="2400" b="1" dirty="0"/>
              <a:t>m</a:t>
            </a:r>
            <a:r>
              <a:rPr lang="en-US" sz="2400" dirty="0"/>
              <a:t> different models this is the basis of ensemble models like Random forest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" y="6478841"/>
            <a:ext cx="1821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Intel – Advanced Analytics</a:t>
            </a:r>
          </a:p>
        </p:txBody>
      </p:sp>
    </p:spTree>
    <p:extLst>
      <p:ext uri="{BB962C8B-B14F-4D97-AF65-F5344CB8AC3E}">
        <p14:creationId xmlns:p14="http://schemas.microsoft.com/office/powerpoint/2010/main" xmlns="" val="6376470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Reweighting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Idea: Assign larger weights to samples from the smaller class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 commonly used weighting scheme is linearly by class size: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	</a:t>
                </a:r>
              </a:p>
              <a:p>
                <a:pPr lvl="1"/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 is the size of the class </a:t>
                </a:r>
                <a:r>
                  <a:rPr lang="en-US" i="1" dirty="0"/>
                  <a:t>c</a:t>
                </a:r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is the total sample size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 cstate="print"/>
                <a:stretch>
                  <a:fillRect l="-1583" t="-1619" r="-1652" b="-6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8" name="Picture 4" descr="https://staticdelivery.nexusmods.com/mods/110/images/74627-0-145950203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057400"/>
            <a:ext cx="1576432" cy="1574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s://staticdelivery.nexusmods.com/mods/110/images/74627-0-1459502036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60071" y="2667000"/>
            <a:ext cx="737294" cy="736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3810000" y="2971800"/>
            <a:ext cx="1600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2400" y="6478841"/>
            <a:ext cx="1821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Intel – Advanced Analytics</a:t>
            </a:r>
          </a:p>
        </p:txBody>
      </p:sp>
    </p:spTree>
    <p:extLst>
      <p:ext uri="{BB962C8B-B14F-4D97-AF65-F5344CB8AC3E}">
        <p14:creationId xmlns:p14="http://schemas.microsoft.com/office/powerpoint/2010/main" xmlns="" val="500681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and 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7030A0"/>
                </a:solidFill>
              </a:rPr>
              <a:t>Features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/>
              <a:t>(</a:t>
            </a:r>
            <a:r>
              <a:rPr lang="en-US" sz="2400" dirty="0" err="1"/>
              <a:t>a.k.a</a:t>
            </a:r>
            <a:r>
              <a:rPr lang="en-US" sz="2400" dirty="0"/>
              <a:t> covariates) are the variables that describe the data.</a:t>
            </a:r>
          </a:p>
          <a:p>
            <a:endParaRPr lang="en-US" sz="2400" b="1" dirty="0">
              <a:solidFill>
                <a:srgbClr val="7030A0"/>
              </a:solidFill>
            </a:endParaRPr>
          </a:p>
          <a:p>
            <a:endParaRPr lang="en-US" sz="2400" b="1" dirty="0">
              <a:solidFill>
                <a:srgbClr val="7030A0"/>
              </a:solidFill>
            </a:endParaRPr>
          </a:p>
          <a:p>
            <a:endParaRPr lang="en-US" sz="2400" b="1" dirty="0">
              <a:solidFill>
                <a:srgbClr val="7030A0"/>
              </a:solidFill>
            </a:endParaRPr>
          </a:p>
          <a:p>
            <a:r>
              <a:rPr lang="en-US" sz="2400" b="1" dirty="0">
                <a:solidFill>
                  <a:srgbClr val="7030A0"/>
                </a:solidFill>
              </a:rPr>
              <a:t>Label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/>
              <a:t>(target variable/target covariate): The feature we want to predict in supervised learning. </a:t>
            </a:r>
          </a:p>
          <a:p>
            <a:pPr lvl="1"/>
            <a:r>
              <a:rPr lang="en-US" sz="2000" dirty="0"/>
              <a:t>So, a label is kind of like a feature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81928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419600" y="1066800"/>
            <a:ext cx="3733800" cy="4038600"/>
            <a:chOff x="2784" y="624"/>
            <a:chExt cx="2352" cy="3024"/>
          </a:xfrm>
        </p:grpSpPr>
        <p:pic>
          <p:nvPicPr>
            <p:cNvPr id="5" name="Picture 3" descr="neg-patches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 contrast="78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60001" b="39999"/>
            <a:stretch>
              <a:fillRect/>
            </a:stretch>
          </p:blipFill>
          <p:spPr bwMode="auto">
            <a:xfrm>
              <a:off x="2784" y="1296"/>
              <a:ext cx="2352" cy="23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3600" y="624"/>
              <a:ext cx="8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Non-Faces</a:t>
              </a:r>
            </a:p>
          </p:txBody>
        </p:sp>
        <p:sp>
          <p:nvSpPr>
            <p:cNvPr id="7" name="AutoShape 5"/>
            <p:cNvSpPr>
              <a:spLocks/>
            </p:cNvSpPr>
            <p:nvPr/>
          </p:nvSpPr>
          <p:spPr bwMode="auto">
            <a:xfrm rot="5400000">
              <a:off x="3840" y="-144"/>
              <a:ext cx="240" cy="2352"/>
            </a:xfrm>
            <a:prstGeom prst="leftBrace">
              <a:avLst>
                <a:gd name="adj1" fmla="val 81667"/>
                <a:gd name="adj2" fmla="val 50000"/>
              </a:avLst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304800" y="1066800"/>
            <a:ext cx="3733800" cy="4038600"/>
            <a:chOff x="192" y="624"/>
            <a:chExt cx="2352" cy="3024"/>
          </a:xfrm>
        </p:grpSpPr>
        <p:pic>
          <p:nvPicPr>
            <p:cNvPr id="9" name="Picture 7" descr="training_faces"/>
            <p:cNvPicPr>
              <a:picLocks noChangeAspect="1" noChangeArrowheads="1"/>
            </p:cNvPicPr>
            <p:nvPr/>
          </p:nvPicPr>
          <p:blipFill>
            <a:blip r:embed="rId4" cstate="print">
              <a:lum contrast="-12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39285" b="39285"/>
            <a:stretch>
              <a:fillRect/>
            </a:stretch>
          </p:blipFill>
          <p:spPr bwMode="auto">
            <a:xfrm>
              <a:off x="192" y="1296"/>
              <a:ext cx="2352" cy="23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1104" y="624"/>
              <a:ext cx="55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FF3300"/>
                  </a:solidFill>
                </a:rPr>
                <a:t>Faces</a:t>
              </a:r>
            </a:p>
          </p:txBody>
        </p:sp>
        <p:sp>
          <p:nvSpPr>
            <p:cNvPr id="11" name="AutoShape 9"/>
            <p:cNvSpPr>
              <a:spLocks/>
            </p:cNvSpPr>
            <p:nvPr/>
          </p:nvSpPr>
          <p:spPr bwMode="auto">
            <a:xfrm rot="5400000">
              <a:off x="1224" y="-120"/>
              <a:ext cx="240" cy="2304"/>
            </a:xfrm>
            <a:prstGeom prst="leftBrace">
              <a:avLst>
                <a:gd name="adj1" fmla="val 80000"/>
                <a:gd name="adj2" fmla="val 50000"/>
              </a:avLst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1825885" y="2819400"/>
            <a:ext cx="5330305" cy="10772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Training data</a:t>
            </a:r>
          </a:p>
          <a:p>
            <a:pPr algn="ctr"/>
            <a:r>
              <a:rPr lang="en-US" sz="3200" dirty="0">
                <a:solidFill>
                  <a:srgbClr val="FF0000"/>
                </a:solidFill>
              </a:rPr>
              <a:t>5000 faces     10</a:t>
            </a:r>
            <a:r>
              <a:rPr lang="en-US" sz="3200" baseline="30000" dirty="0">
                <a:solidFill>
                  <a:srgbClr val="FF0000"/>
                </a:solidFill>
              </a:rPr>
              <a:t>8 </a:t>
            </a:r>
            <a:r>
              <a:rPr lang="en-US" sz="3200" dirty="0">
                <a:solidFill>
                  <a:srgbClr val="FF0000"/>
                </a:solidFill>
              </a:rPr>
              <a:t> non faces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76237" y="76200"/>
            <a:ext cx="8229600" cy="79828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tabLst>
                <a:tab pos="2405063" algn="l"/>
              </a:tabLst>
              <a:defRPr sz="3600" kern="1200">
                <a:solidFill>
                  <a:srgbClr val="00B0F0"/>
                </a:solidFill>
                <a:latin typeface="Neo Sans Intel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Imbalanced data can be harnessed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8600" y="5181600"/>
            <a:ext cx="8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P. Viola and M. Jones, “Rapid object detection using a boosted cascade of simple features”, CVPR, 2001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P. Viola and M. Jones, “Robust real-time face detection”, IJCV 57(2), 2004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idx="1"/>
          </p:nvPr>
        </p:nvSpPr>
        <p:spPr>
          <a:xfrm>
            <a:off x="333632" y="731209"/>
            <a:ext cx="5486400" cy="438951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The Viola/Jones Face Detector 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152400" y="6478841"/>
            <a:ext cx="1821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Intel – Advanced Analytics</a:t>
            </a:r>
          </a:p>
        </p:txBody>
      </p:sp>
    </p:spTree>
    <p:extLst>
      <p:ext uri="{BB962C8B-B14F-4D97-AF65-F5344CB8AC3E}">
        <p14:creationId xmlns:p14="http://schemas.microsoft.com/office/powerpoint/2010/main" xmlns="" val="360238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Over-fitting and under-fitting</a:t>
            </a:r>
          </a:p>
        </p:txBody>
      </p:sp>
      <p:pic>
        <p:nvPicPr>
          <p:cNvPr id="9218" name="Picture 2" descr="Image result for overfitt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47800"/>
            <a:ext cx="638735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2667000" y="2514600"/>
            <a:ext cx="609600" cy="53340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743200" y="1888495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The blue model has zero error!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24400" y="3839847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The black model has error!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5943600" y="2895600"/>
            <a:ext cx="152400" cy="944247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6096000" y="1828800"/>
            <a:ext cx="4187" cy="706026"/>
          </a:xfrm>
          <a:prstGeom prst="straightConnector1">
            <a:avLst/>
          </a:prstGeom>
          <a:ln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200400" y="4648200"/>
            <a:ext cx="1" cy="477426"/>
          </a:xfrm>
          <a:prstGeom prst="straightConnector1">
            <a:avLst/>
          </a:prstGeom>
          <a:ln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657600" y="4267200"/>
            <a:ext cx="1" cy="362352"/>
          </a:xfrm>
          <a:prstGeom prst="straightConnector1">
            <a:avLst/>
          </a:prstGeom>
          <a:ln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178251" y="3228759"/>
            <a:ext cx="3349" cy="305544"/>
          </a:xfrm>
          <a:prstGeom prst="straightConnector1">
            <a:avLst/>
          </a:prstGeom>
          <a:ln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43200" y="5967308"/>
            <a:ext cx="3984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So which model is better : blue or black?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2400" y="6478841"/>
            <a:ext cx="1821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Intel – Advanced Analytics</a:t>
            </a:r>
          </a:p>
        </p:txBody>
      </p:sp>
    </p:spTree>
    <p:extLst>
      <p:ext uri="{BB962C8B-B14F-4D97-AF65-F5344CB8AC3E}">
        <p14:creationId xmlns:p14="http://schemas.microsoft.com/office/powerpoint/2010/main" xmlns="" val="10583207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8640"/>
            <a:ext cx="8076710" cy="648072"/>
          </a:xfrm>
        </p:spPr>
        <p:txBody>
          <a:bodyPr>
            <a:noAutofit/>
          </a:bodyPr>
          <a:lstStyle/>
          <a:p>
            <a:r>
              <a:rPr lang="en-US" sz="2800" dirty="0"/>
              <a:t>Under-fitting (high bias)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052736"/>
            <a:ext cx="5836096" cy="4896544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In under-fitting, the </a:t>
            </a:r>
            <a:r>
              <a:rPr lang="en-US" sz="2400" dirty="0">
                <a:solidFill>
                  <a:srgbClr val="7030A0"/>
                </a:solidFill>
              </a:rPr>
              <a:t>training error and test error are high</a:t>
            </a:r>
          </a:p>
          <a:p>
            <a:endParaRPr lang="en-US" sz="2400" dirty="0"/>
          </a:p>
          <a:p>
            <a:r>
              <a:rPr lang="en-US" sz="2400" dirty="0"/>
              <a:t>Caused by too ‘simple’ models</a:t>
            </a:r>
          </a:p>
          <a:p>
            <a:pPr lvl="1"/>
            <a:r>
              <a:rPr lang="en-US" sz="2000" dirty="0"/>
              <a:t>Too few features</a:t>
            </a:r>
          </a:p>
          <a:p>
            <a:pPr lvl="1"/>
            <a:r>
              <a:rPr lang="en-US" sz="2000" dirty="0"/>
              <a:t>Use of features is not ‘complex’</a:t>
            </a:r>
          </a:p>
          <a:p>
            <a:endParaRPr lang="en-US" sz="2400" dirty="0"/>
          </a:p>
          <a:p>
            <a:r>
              <a:rPr lang="en-US" sz="2400" dirty="0"/>
              <a:t>Examples</a:t>
            </a:r>
          </a:p>
          <a:p>
            <a:pPr lvl="1"/>
            <a:r>
              <a:rPr lang="en-US" sz="2000" dirty="0"/>
              <a:t>Can you accurately detect spam emails using only the word ‘free’?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Can you accurately predict housing prices using only the year it was built?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0400" y="4811470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Probably not. More features (words) are needed)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91200" y="1052736"/>
            <a:ext cx="2933700" cy="31527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781800" y="2629123"/>
            <a:ext cx="1599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The blue line is not a great model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54153" y="6156093"/>
            <a:ext cx="7027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Probably not - More features are needed: size, location, #windows, etc.</a:t>
            </a:r>
          </a:p>
        </p:txBody>
      </p:sp>
    </p:spTree>
    <p:extLst>
      <p:ext uri="{BB962C8B-B14F-4D97-AF65-F5344CB8AC3E}">
        <p14:creationId xmlns:p14="http://schemas.microsoft.com/office/powerpoint/2010/main" xmlns="" val="775537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Overfitting (high variance) is when the model learns the noise and signal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219200"/>
            <a:ext cx="8856984" cy="4730080"/>
          </a:xfrm>
        </p:spPr>
        <p:txBody>
          <a:bodyPr/>
          <a:lstStyle/>
          <a:p>
            <a:r>
              <a:rPr lang="en-US" dirty="0"/>
              <a:t>If the model overfits</a:t>
            </a:r>
          </a:p>
          <a:p>
            <a:pPr lvl="1"/>
            <a:r>
              <a:rPr lang="en-US" dirty="0"/>
              <a:t>It cannot </a:t>
            </a:r>
            <a:r>
              <a:rPr lang="en-US" dirty="0">
                <a:solidFill>
                  <a:srgbClr val="7030A0"/>
                </a:solidFill>
              </a:rPr>
              <a:t>generalize</a:t>
            </a:r>
            <a:r>
              <a:rPr lang="en-US" dirty="0"/>
              <a:t> well to new data</a:t>
            </a:r>
          </a:p>
          <a:p>
            <a:pPr lvl="1"/>
            <a:r>
              <a:rPr lang="en-US" dirty="0"/>
              <a:t>It </a:t>
            </a:r>
            <a:r>
              <a:rPr lang="en-US" dirty="0">
                <a:solidFill>
                  <a:srgbClr val="7030A0"/>
                </a:solidFill>
              </a:rPr>
              <a:t>memorizes</a:t>
            </a:r>
            <a:r>
              <a:rPr lang="en-US" dirty="0"/>
              <a:t> the training data</a:t>
            </a:r>
          </a:p>
          <a:p>
            <a:pPr lvl="1"/>
            <a:r>
              <a:rPr lang="en-US" dirty="0"/>
              <a:t>It has a </a:t>
            </a:r>
            <a:r>
              <a:rPr lang="en-US" dirty="0">
                <a:solidFill>
                  <a:srgbClr val="7030A0"/>
                </a:solidFill>
              </a:rPr>
              <a:t>low training error</a:t>
            </a:r>
            <a:r>
              <a:rPr lang="en-US" dirty="0"/>
              <a:t>, and </a:t>
            </a:r>
            <a:r>
              <a:rPr lang="en-US" dirty="0">
                <a:solidFill>
                  <a:srgbClr val="7030A0"/>
                </a:solidFill>
              </a:rPr>
              <a:t>high test error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7000" y="3429000"/>
            <a:ext cx="2924175" cy="30575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15000" y="4648200"/>
            <a:ext cx="220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model has no error, but it does not seem to represent the data well</a:t>
            </a:r>
          </a:p>
        </p:txBody>
      </p:sp>
    </p:spTree>
    <p:extLst>
      <p:ext uri="{BB962C8B-B14F-4D97-AF65-F5344CB8AC3E}">
        <p14:creationId xmlns:p14="http://schemas.microsoft.com/office/powerpoint/2010/main" xmlns="" val="33169590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Overfitting is caused by: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052736"/>
            <a:ext cx="5074096" cy="4896544"/>
          </a:xfrm>
        </p:spPr>
        <p:txBody>
          <a:bodyPr/>
          <a:lstStyle/>
          <a:p>
            <a:r>
              <a:rPr lang="en-US" sz="2400" dirty="0">
                <a:solidFill>
                  <a:srgbClr val="7030A0"/>
                </a:solidFill>
              </a:rPr>
              <a:t>Too much model complexity</a:t>
            </a:r>
          </a:p>
          <a:p>
            <a:pPr lvl="1"/>
            <a:r>
              <a:rPr lang="en-US" sz="2000" dirty="0"/>
              <a:t>Typically too many features</a:t>
            </a:r>
          </a:p>
          <a:p>
            <a:pPr lvl="1"/>
            <a:endParaRPr lang="en-US" sz="2000" dirty="0"/>
          </a:p>
          <a:p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>
                <a:solidFill>
                  <a:srgbClr val="7030A0"/>
                </a:solidFill>
              </a:rPr>
              <a:t>Little or not diverse data</a:t>
            </a:r>
          </a:p>
          <a:p>
            <a:pPr lvl="1"/>
            <a:r>
              <a:rPr lang="en-US" sz="2000" dirty="0">
                <a:solidFill>
                  <a:srgbClr val="7030A0"/>
                </a:solidFill>
              </a:rPr>
              <a:t>Big data</a:t>
            </a:r>
            <a:r>
              <a:rPr lang="en-US" sz="2000" dirty="0"/>
              <a:t>: The more data we have, the more complex a model we can use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>
                <a:solidFill>
                  <a:srgbClr val="7030A0"/>
                </a:solidFill>
              </a:rPr>
              <a:t>Diversity</a:t>
            </a:r>
            <a:r>
              <a:rPr lang="en-US" sz="2000" dirty="0"/>
              <a:t>: Redundant data does not add information and thus does not improve the model</a:t>
            </a:r>
          </a:p>
        </p:txBody>
      </p:sp>
      <p:pic>
        <p:nvPicPr>
          <p:cNvPr id="12290" name="Picture 2" descr="Image result for naughty fing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24010" y="1752600"/>
            <a:ext cx="2857500" cy="280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547285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Overfitting due to the choice of too many features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many features to try and predict the price of a house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0" y="2590800"/>
            <a:ext cx="4848225" cy="296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309593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Overfitting due to poor model choice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 cstate="print"/>
          <a:stretch/>
        </p:blipFill>
        <p:spPr>
          <a:xfrm>
            <a:off x="221657" y="1066800"/>
            <a:ext cx="8629247" cy="489743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1657" y="4419600"/>
            <a:ext cx="8629247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4189512"/>
            <a:ext cx="1924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many features</a:t>
            </a:r>
          </a:p>
          <a:p>
            <a:r>
              <a:rPr lang="en-US" dirty="0"/>
              <a:t>(only x1)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37435" y="4124077"/>
            <a:ext cx="19122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Too many features</a:t>
            </a:r>
          </a:p>
          <a:p>
            <a:r>
              <a:rPr lang="en-US" dirty="0"/>
              <a:t>(x1 to x4)</a:t>
            </a:r>
          </a:p>
        </p:txBody>
      </p:sp>
    </p:spTree>
    <p:extLst>
      <p:ext uri="{BB962C8B-B14F-4D97-AF65-F5344CB8AC3E}">
        <p14:creationId xmlns:p14="http://schemas.microsoft.com/office/powerpoint/2010/main" xmlns="" val="25702907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/>
          </a:bodyPr>
          <a:lstStyle/>
          <a:p>
            <a:r>
              <a:rPr lang="en-US" sz="3000" dirty="0"/>
              <a:t>We can plot learning curves to spot overfitting</a:t>
            </a: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19471" y="2145268"/>
            <a:ext cx="5105057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715000" y="4812268"/>
            <a:ext cx="1906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Model complexity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90600" y="1867209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Training/test error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15000" y="2328874"/>
            <a:ext cx="538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48001" y="2301316"/>
            <a:ext cx="1676400" cy="1030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37233" y="1780039"/>
            <a:ext cx="1676400" cy="1030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237389" y="2053699"/>
            <a:ext cx="11996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7030A0"/>
                </a:solidFill>
              </a:rPr>
              <a:t>Underfitting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43997" y="1944536"/>
            <a:ext cx="10806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Overfitting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76600" y="3402542"/>
            <a:ext cx="9772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Optimum</a:t>
            </a:r>
          </a:p>
        </p:txBody>
      </p:sp>
    </p:spTree>
    <p:extLst>
      <p:ext uri="{BB962C8B-B14F-4D97-AF65-F5344CB8AC3E}">
        <p14:creationId xmlns:p14="http://schemas.microsoft.com/office/powerpoint/2010/main" xmlns="" val="8827638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 Overfitting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052736"/>
            <a:ext cx="8856984" cy="5195664"/>
          </a:xfrm>
        </p:spPr>
        <p:txBody>
          <a:bodyPr/>
          <a:lstStyle/>
          <a:p>
            <a:r>
              <a:rPr lang="en-US" sz="2800" dirty="0"/>
              <a:t>More data and more diverse data if possible</a:t>
            </a:r>
            <a:endParaRPr lang="en-US" sz="2800" dirty="0">
              <a:sym typeface="Wingdings" panose="05000000000000000000" pitchFamily="2" charset="2"/>
            </a:endParaRPr>
          </a:p>
          <a:p>
            <a:endParaRPr lang="en-US" sz="2800" dirty="0"/>
          </a:p>
          <a:p>
            <a:r>
              <a:rPr lang="en-US" sz="2800" dirty="0"/>
              <a:t>Reduce # of features/dimensionality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Regularization</a:t>
            </a:r>
          </a:p>
          <a:p>
            <a:pPr lvl="1"/>
            <a:r>
              <a:rPr lang="en-US" sz="2400" dirty="0"/>
              <a:t>Keep all the features but penalize some features/ values of parameters</a:t>
            </a:r>
          </a:p>
          <a:p>
            <a:pPr lvl="1"/>
            <a:r>
              <a:rPr lang="en-US" sz="2400" dirty="0"/>
              <a:t>This is particularly useful when we have a lot of features, each contributing a bit to the prediction</a:t>
            </a:r>
          </a:p>
        </p:txBody>
      </p:sp>
    </p:spTree>
    <p:extLst>
      <p:ext uri="{BB962C8B-B14F-4D97-AF65-F5344CB8AC3E}">
        <p14:creationId xmlns:p14="http://schemas.microsoft.com/office/powerpoint/2010/main" xmlns="" val="540985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Supervised vs unsupervised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7030A0"/>
                </a:solidFill>
              </a:rPr>
              <a:t>Supervised</a:t>
            </a:r>
            <a:r>
              <a:rPr lang="en-US" sz="2400" dirty="0"/>
              <a:t> - Predict housing prices using:</a:t>
            </a:r>
          </a:p>
          <a:p>
            <a:pPr lvl="1"/>
            <a:r>
              <a:rPr lang="en-US" sz="2200" dirty="0"/>
              <a:t>Features: number of bathrooms, floor, number of windows, kitchen size</a:t>
            </a:r>
          </a:p>
          <a:p>
            <a:pPr lvl="1"/>
            <a:r>
              <a:rPr lang="en-US" sz="2200" dirty="0"/>
              <a:t>Label: House prices</a:t>
            </a:r>
          </a:p>
          <a:p>
            <a:pPr marL="457200" lvl="1" indent="0">
              <a:buNone/>
            </a:pPr>
            <a:r>
              <a:rPr lang="en-US" sz="2200" dirty="0"/>
              <a:t>     *** We can switch around the label and the features</a:t>
            </a:r>
          </a:p>
          <a:p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>
                <a:solidFill>
                  <a:srgbClr val="7030A0"/>
                </a:solidFill>
              </a:rPr>
              <a:t>Unsupervised</a:t>
            </a:r>
            <a:r>
              <a:rPr lang="en-US" sz="2400" dirty="0"/>
              <a:t> - Find patterns in books using:</a:t>
            </a:r>
          </a:p>
          <a:p>
            <a:pPr lvl="1"/>
            <a:r>
              <a:rPr lang="en-US" sz="2200" dirty="0"/>
              <a:t># of pages, # of printed copies, language, mean words per page</a:t>
            </a:r>
          </a:p>
          <a:p>
            <a:pPr lvl="1"/>
            <a:r>
              <a:rPr lang="en-US" sz="2200" dirty="0"/>
              <a:t>Label: there is none</a:t>
            </a:r>
          </a:p>
          <a:p>
            <a:pPr lvl="2"/>
            <a:r>
              <a:rPr lang="en-US" dirty="0"/>
              <a:t>Maybe we will ‘cluster’ the books into genres? Maybe into authors? Etc.</a:t>
            </a:r>
          </a:p>
        </p:txBody>
      </p:sp>
    </p:spTree>
    <p:extLst>
      <p:ext uri="{BB962C8B-B14F-4D97-AF65-F5344CB8AC3E}">
        <p14:creationId xmlns:p14="http://schemas.microsoft.com/office/powerpoint/2010/main" xmlns="" val="151785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the data we learn from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52736"/>
            <a:ext cx="8050088" cy="489654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The data usually has two components:</a:t>
            </a:r>
          </a:p>
          <a:p>
            <a:r>
              <a:rPr lang="en-US" sz="2800" dirty="0">
                <a:solidFill>
                  <a:srgbClr val="7030A0"/>
                </a:solidFill>
              </a:rPr>
              <a:t>Signal</a:t>
            </a:r>
            <a:r>
              <a:rPr lang="en-US" sz="2800" dirty="0"/>
              <a:t>: information that is relevant to pattern detection or prediction</a:t>
            </a:r>
            <a:endParaRPr lang="en-US" sz="2800" dirty="0">
              <a:solidFill>
                <a:srgbClr val="7030A0"/>
              </a:solidFill>
            </a:endParaRPr>
          </a:p>
          <a:p>
            <a:r>
              <a:rPr lang="en-US" sz="2800" dirty="0">
                <a:solidFill>
                  <a:srgbClr val="7030A0"/>
                </a:solidFill>
              </a:rPr>
              <a:t>Noise</a:t>
            </a:r>
            <a:r>
              <a:rPr lang="en-US" sz="2800" dirty="0"/>
              <a:t>: information that is irrelevant to the future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Finding which is which is the challenge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1600" y="4015727"/>
            <a:ext cx="5986463" cy="246981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52400" y="6478841"/>
            <a:ext cx="1821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Intel – Advanced Analytics</a:t>
            </a:r>
          </a:p>
        </p:txBody>
      </p:sp>
    </p:spTree>
    <p:extLst>
      <p:ext uri="{BB962C8B-B14F-4D97-AF65-F5344CB8AC3E}">
        <p14:creationId xmlns:p14="http://schemas.microsoft.com/office/powerpoint/2010/main" xmlns="" val="2546264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 rule in model validation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43508" y="2133600"/>
            <a:ext cx="8856984" cy="2376264"/>
          </a:xfrm>
          <a:ln w="539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indent="0" algn="ctr">
              <a:buNone/>
            </a:pPr>
            <a:r>
              <a:rPr lang="en-US" sz="4400" dirty="0"/>
              <a:t>Don’t test your model on data it’s been trained with!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" y="6478841"/>
            <a:ext cx="1821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Intel – Advanced Analytics</a:t>
            </a:r>
          </a:p>
        </p:txBody>
      </p:sp>
    </p:spTree>
    <p:extLst>
      <p:ext uri="{BB962C8B-B14F-4D97-AF65-F5344CB8AC3E}">
        <p14:creationId xmlns:p14="http://schemas.microsoft.com/office/powerpoint/2010/main" xmlns="" val="288815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5" presetClass="emph" presetSubtype="0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Holdout test set: The naïve approach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43508" y="1006598"/>
            <a:ext cx="8856984" cy="1371600"/>
          </a:xfrm>
        </p:spPr>
        <p:txBody>
          <a:bodyPr/>
          <a:lstStyle/>
          <a:p>
            <a:r>
              <a:rPr lang="en-US" sz="2400" dirty="0"/>
              <a:t>Randomly split the entire dataset into:</a:t>
            </a:r>
          </a:p>
          <a:p>
            <a:pPr lvl="1"/>
            <a:r>
              <a:rPr lang="en-US" sz="2000" dirty="0">
                <a:solidFill>
                  <a:srgbClr val="7030A0"/>
                </a:solidFill>
              </a:rPr>
              <a:t>Training set</a:t>
            </a:r>
            <a:r>
              <a:rPr lang="en-US" sz="2000" dirty="0"/>
              <a:t>: A dataset used for training the model</a:t>
            </a:r>
          </a:p>
          <a:p>
            <a:pPr lvl="1"/>
            <a:r>
              <a:rPr lang="en-US" sz="2000" dirty="0">
                <a:solidFill>
                  <a:srgbClr val="7030A0"/>
                </a:solidFill>
              </a:rPr>
              <a:t>Test set </a:t>
            </a:r>
            <a:r>
              <a:rPr lang="en-US" sz="2000" dirty="0"/>
              <a:t>(</a:t>
            </a:r>
            <a:r>
              <a:rPr lang="en-US" sz="2000" dirty="0" err="1"/>
              <a:t>a.k.a</a:t>
            </a:r>
            <a:r>
              <a:rPr lang="en-US" sz="2000" dirty="0"/>
              <a:t> validation set): Data only used for testing the model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/>
          <a:srcRect l="29661" t="42798" r="14972"/>
          <a:stretch/>
        </p:blipFill>
        <p:spPr>
          <a:xfrm>
            <a:off x="2057400" y="2590800"/>
            <a:ext cx="4343019" cy="1539999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 rot="10800000">
            <a:off x="3579114" y="3897039"/>
            <a:ext cx="304800" cy="4463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 rot="10800000">
            <a:off x="5405627" y="3897039"/>
            <a:ext cx="304800" cy="4463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691498" y="4485033"/>
            <a:ext cx="1775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model here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98314" y="4485033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Estimate model performance here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400" y="6478841"/>
            <a:ext cx="1821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Intel – Advanced Analytics</a:t>
            </a:r>
          </a:p>
        </p:txBody>
      </p:sp>
    </p:spTree>
    <p:extLst>
      <p:ext uri="{BB962C8B-B14F-4D97-AF65-F5344CB8AC3E}">
        <p14:creationId xmlns:p14="http://schemas.microsoft.com/office/powerpoint/2010/main" xmlns="" val="3755733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Holdout test set –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52736"/>
            <a:ext cx="8583488" cy="4896544"/>
          </a:xfrm>
        </p:spPr>
        <p:txBody>
          <a:bodyPr/>
          <a:lstStyle/>
          <a:p>
            <a:r>
              <a:rPr lang="en-US" sz="2800" dirty="0">
                <a:solidFill>
                  <a:srgbClr val="7030A0"/>
                </a:solidFill>
              </a:rPr>
              <a:t>Can the data be split randomly without bias?</a:t>
            </a:r>
          </a:p>
          <a:p>
            <a:pPr lvl="1"/>
            <a:r>
              <a:rPr lang="en-US" sz="2000" dirty="0"/>
              <a:t>Test set and training set should be interchangeable, except for data size. Otherwise test results are not a true reflection of performance.</a:t>
            </a:r>
          </a:p>
          <a:p>
            <a:pPr lvl="1"/>
            <a:r>
              <a:rPr lang="en-US" sz="2000" dirty="0"/>
              <a:t>In other words, test and train data should be from the same distribution</a:t>
            </a:r>
            <a:endParaRPr lang="en-US" sz="2400" dirty="0"/>
          </a:p>
          <a:p>
            <a:pPr marL="0" indent="0">
              <a:buNone/>
            </a:pPr>
            <a:endParaRPr lang="en-US" sz="2800" dirty="0">
              <a:solidFill>
                <a:srgbClr val="7030A0"/>
              </a:solidFill>
            </a:endParaRPr>
          </a:p>
          <a:p>
            <a:r>
              <a:rPr lang="en-US" sz="2800" dirty="0">
                <a:solidFill>
                  <a:srgbClr val="7030A0"/>
                </a:solidFill>
              </a:rPr>
              <a:t>Do we have enough data?</a:t>
            </a:r>
          </a:p>
          <a:p>
            <a:pPr lvl="1"/>
            <a:r>
              <a:rPr lang="en-US" sz="2400" dirty="0"/>
              <a:t>Example: Predict if a car is American or Japanese based on 50 examples?</a:t>
            </a:r>
          </a:p>
          <a:p>
            <a:pPr marL="914400" lvl="2" indent="0">
              <a:buNone/>
            </a:pPr>
            <a:r>
              <a:rPr lang="en-US" sz="2000" dirty="0"/>
              <a:t>Will the test set be big enough to accurately report our model performance?</a:t>
            </a:r>
          </a:p>
        </p:txBody>
      </p:sp>
      <p:pic>
        <p:nvPicPr>
          <p:cNvPr id="8196" name="Picture 4" descr="Image result for a lo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953000"/>
            <a:ext cx="2197119" cy="146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2400" y="6478841"/>
            <a:ext cx="1821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Intel – Advanced Analytics</a:t>
            </a:r>
          </a:p>
        </p:txBody>
      </p:sp>
    </p:spTree>
    <p:extLst>
      <p:ext uri="{BB962C8B-B14F-4D97-AF65-F5344CB8AC3E}">
        <p14:creationId xmlns:p14="http://schemas.microsoft.com/office/powerpoint/2010/main" xmlns="" val="3441838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biased/unbiased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Unbiased data sampling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Data that represents the diversity in our target distribution of data on which we want to make predictions. </a:t>
            </a:r>
          </a:p>
          <a:p>
            <a:pPr lvl="1"/>
            <a:r>
              <a:rPr lang="en-US" sz="2000" dirty="0"/>
              <a:t>I.e., a random, representative sample of the entire distribution. </a:t>
            </a:r>
          </a:p>
          <a:p>
            <a:pPr lvl="1"/>
            <a:endParaRPr lang="en-US" sz="2000" dirty="0"/>
          </a:p>
          <a:p>
            <a:r>
              <a:rPr lang="en-US" sz="2400" dirty="0">
                <a:solidFill>
                  <a:srgbClr val="7030A0"/>
                </a:solidFill>
              </a:rPr>
              <a:t>Biased data</a:t>
            </a:r>
            <a:r>
              <a:rPr lang="en-US" sz="2400" dirty="0"/>
              <a:t>: </a:t>
            </a:r>
          </a:p>
          <a:p>
            <a:pPr lvl="1"/>
            <a:r>
              <a:rPr lang="en-US" sz="2000" dirty="0"/>
              <a:t>Data that does not accurately reflect the target distribution.</a:t>
            </a:r>
          </a:p>
          <a:p>
            <a:pPr lvl="1"/>
            <a:r>
              <a:rPr lang="en-US" sz="2000" dirty="0"/>
              <a:t>Examples: </a:t>
            </a:r>
          </a:p>
          <a:p>
            <a:pPr lvl="2"/>
            <a:r>
              <a:rPr lang="en-US" sz="1600" b="1" dirty="0"/>
              <a:t>Elections</a:t>
            </a:r>
            <a:r>
              <a:rPr lang="en-US" sz="1600" dirty="0"/>
              <a:t>: we only asked people with glasses who they will vote for, instead of asking a random sample of the population.</a:t>
            </a:r>
          </a:p>
          <a:p>
            <a:pPr lvl="2"/>
            <a:r>
              <a:rPr lang="en-US" sz="1600" b="1" dirty="0"/>
              <a:t>Simulated data</a:t>
            </a:r>
            <a:r>
              <a:rPr lang="en-US" sz="1600" dirty="0"/>
              <a:t>: We cannot get real data, so we create simulated/synthetic data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May be addressed using transfer learning/domain adaptation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" y="6478841"/>
            <a:ext cx="1821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Intel – Advanced Analytics</a:t>
            </a:r>
          </a:p>
        </p:txBody>
      </p:sp>
    </p:spTree>
    <p:extLst>
      <p:ext uri="{BB962C8B-B14F-4D97-AF65-F5344CB8AC3E}">
        <p14:creationId xmlns:p14="http://schemas.microsoft.com/office/powerpoint/2010/main" xmlns="" val="271058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2060</Words>
  <Application>Microsoft Office PowerPoint</Application>
  <PresentationFormat>On-screen Show (4:3)</PresentationFormat>
  <Paragraphs>345</Paragraphs>
  <Slides>38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Slide 1</vt:lpstr>
      <vt:lpstr>Memorization and generalization</vt:lpstr>
      <vt:lpstr>Features and labels</vt:lpstr>
      <vt:lpstr>Supervised vs unsupervised examples</vt:lpstr>
      <vt:lpstr>What’s in the data we learn from</vt:lpstr>
      <vt:lpstr>The basic rule in model validation</vt:lpstr>
      <vt:lpstr>Holdout test set: The naïve approach</vt:lpstr>
      <vt:lpstr>Holdout test set – considerations</vt:lpstr>
      <vt:lpstr>What is biased/unbiased data?</vt:lpstr>
      <vt:lpstr>The three-way split</vt:lpstr>
      <vt:lpstr>The three-way split</vt:lpstr>
      <vt:lpstr>How to perform the split?</vt:lpstr>
      <vt:lpstr>How to perform the split?</vt:lpstr>
      <vt:lpstr>How to perform the split?</vt:lpstr>
      <vt:lpstr>Holdout summary</vt:lpstr>
      <vt:lpstr>Cross validation</vt:lpstr>
      <vt:lpstr>Cross - Validation</vt:lpstr>
      <vt:lpstr>Cross - Validation</vt:lpstr>
      <vt:lpstr>Leave-One-Out Cross Validation (LOOCV)</vt:lpstr>
      <vt:lpstr>LOOCV in action</vt:lpstr>
      <vt:lpstr>LOOCV in action</vt:lpstr>
      <vt:lpstr>Cross-Validation summary</vt:lpstr>
      <vt:lpstr>Dealing with imbalanced classes</vt:lpstr>
      <vt:lpstr>Imbalanced Class Sizes</vt:lpstr>
      <vt:lpstr>Learning with imbalanced datasets is often done by balancing the classes</vt:lpstr>
      <vt:lpstr>Up-sampling and Down-sampling</vt:lpstr>
      <vt:lpstr>Bootstrapping</vt:lpstr>
      <vt:lpstr>Bootstrapping</vt:lpstr>
      <vt:lpstr>Reweighting</vt:lpstr>
      <vt:lpstr>Slide 30</vt:lpstr>
      <vt:lpstr>Over-fitting and under-fitting</vt:lpstr>
      <vt:lpstr>Under-fitting (high bias)</vt:lpstr>
      <vt:lpstr>Overfitting (high variance) is when the model learns the noise and signal</vt:lpstr>
      <vt:lpstr>Overfitting is caused by:</vt:lpstr>
      <vt:lpstr>Overfitting due to the choice of too many features</vt:lpstr>
      <vt:lpstr>Overfitting due to poor model choice</vt:lpstr>
      <vt:lpstr>We can plot learning curves to spot overfitting</vt:lpstr>
      <vt:lpstr>Addressing Overfitting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Gururajan</dc:creator>
  <cp:lastModifiedBy>Gururajan</cp:lastModifiedBy>
  <cp:revision>1</cp:revision>
  <dcterms:created xsi:type="dcterms:W3CDTF">2021-05-24T03:33:43Z</dcterms:created>
  <dcterms:modified xsi:type="dcterms:W3CDTF">2021-05-24T03:34:17Z</dcterms:modified>
</cp:coreProperties>
</file>