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9" r:id="rId4"/>
    <p:sldId id="257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5918"/>
  </p:normalViewPr>
  <p:slideViewPr>
    <p:cSldViewPr snapToGrid="0" snapToObjects="1">
      <p:cViewPr varScale="1">
        <p:scale>
          <a:sx n="128" d="100"/>
          <a:sy n="128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B443-960A-4A46-A0FD-661A6B78F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6BB9E-9335-0046-BAFB-1391467BB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AB547-ADB4-734B-BB16-CE28C20B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2E7C-2340-8445-A1B2-3FDD5843F9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D5C84-12C1-F44F-9F28-57464358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B8A8F-0F8E-5F44-84D2-9329F07B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AE24-3AA8-0A49-85D8-C7CF189A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7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FB48-C18F-1449-8E9A-4DA7D1BF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A2DBF-F887-E140-B7FB-99D4871D7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B090F-06FF-A948-993F-DBFDDEB2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2E7C-2340-8445-A1B2-3FDD5843F9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4E8E6-4203-2943-A6F3-B4DD9588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72C86-2B87-E942-B2CC-86360936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AE24-3AA8-0A49-85D8-C7CF189A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6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06859-A2E5-0349-B46F-D3D491CE8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B1850-8388-1D45-8476-75E152380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FDF46-61E0-944C-9080-DEC3220D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2E7C-2340-8445-A1B2-3FDD5843F9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F5E7D-6FAA-AE4E-9AAB-A607A158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15303-5E97-6D4C-89FF-5FE936ED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AE24-3AA8-0A49-85D8-C7CF189A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7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0BD3-5B69-124E-A7E0-460863A5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7CE17-AF97-AF4B-A0D6-847D37137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4D05B-2854-D747-84AB-0577F673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2E7C-2340-8445-A1B2-3FDD5843F9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B6A1A-0460-E246-A228-F2996D6E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9F629-CD73-8D4E-B318-59B34250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AE24-3AA8-0A49-85D8-C7CF189A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2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58F6-A8DF-204A-A297-4EBAE611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2A385-5031-904B-A207-CA2720AA9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F6414-0BB3-9E40-B723-E94C6400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2E7C-2340-8445-A1B2-3FDD5843F9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93EF2-2F83-5C45-BEFC-B8A7251C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71ED0-508F-E44C-B37F-F43785EC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AE24-3AA8-0A49-85D8-C7CF189A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6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E7D7-160E-B941-86DA-7E36F198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C5B76-5BF2-D746-9BAF-B49AB8D6A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2FB79-256E-FD41-A984-B03AEDC29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4C130-90CF-7546-AA17-152C3CE3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2E7C-2340-8445-A1B2-3FDD5843F9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CEB42-C791-0C41-97F2-579E3F9D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F788D-FCB3-9046-BCCD-D54CE4D7C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AE24-3AA8-0A49-85D8-C7CF189A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9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55D7-9D29-4C40-BA17-BE5A83B3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F648D-50BB-F549-9870-F008B6D2B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90EEF-4101-594A-987E-BAAE0B2B0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FAD1F-F670-074A-9914-DC0D194F6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0C866-047F-844C-B0EE-6C457F805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F6AA3-CAC1-B547-877E-BFE46FCF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2E7C-2340-8445-A1B2-3FDD5843F9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9B8C5-4B54-CE46-9690-8F08F2E6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46BB9-2F48-B648-B2C3-3B823E85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AE24-3AA8-0A49-85D8-C7CF189A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1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DCD4-80BE-1D4B-8D46-B018F2DB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3DC07-E14E-3445-B23C-976A95FD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2E7C-2340-8445-A1B2-3FDD5843F9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CF2DC-D434-E249-9EA9-F02F9C90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AF4BF-9F2D-7B4B-B64D-38BCA06B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AE24-3AA8-0A49-85D8-C7CF189A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7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17469-997A-BA4D-AECB-801B06E5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2E7C-2340-8445-A1B2-3FDD5843F9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E3E27-5A32-C940-8BB4-2252537D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75CC3-9020-0749-8CC4-D2B309A9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AE24-3AA8-0A49-85D8-C7CF189A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3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DCA6-4943-6F49-B33E-485789E7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0BA3-3233-EB4E-8D21-9801327C8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088B8-022C-FD46-8123-E83D55669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21EC2-ECD5-FC40-8F86-F4337BFB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2E7C-2340-8445-A1B2-3FDD5843F9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D05C8-9CC8-B843-AF83-6836E9FA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2D5EF-1DFB-704C-8AF7-16CBF5C6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AE24-3AA8-0A49-85D8-C7CF189A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3E6F-B40C-2F4A-A6A6-AD03322F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AA316-14BE-2D4F-8057-DBBB8812A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4A28B-4472-164C-9792-8029D70C7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0061B-6204-424D-9C41-4DC64293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2E7C-2340-8445-A1B2-3FDD5843F9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1A282-8513-B848-A3BF-E365C2E66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CDF17-F2DB-8646-81D7-3BD23376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AE24-3AA8-0A49-85D8-C7CF189A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9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C8940-6946-B646-BC6A-751D9FCB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AFA9D-EE61-454A-8128-8C01B3A99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076F1-D183-5A4B-A8AE-2D1DF773B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32E7C-2340-8445-A1B2-3FDD5843F9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EB052-698F-8B45-8DCC-AF92A7433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1E457-28B1-7A44-861C-D4B2AD7EE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AE24-3AA8-0A49-85D8-C7CF189A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7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B185-11AB-C141-8414-5AAF7EFBF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Different forms of Regression</a:t>
            </a:r>
          </a:p>
        </p:txBody>
      </p:sp>
    </p:spTree>
    <p:extLst>
      <p:ext uri="{BB962C8B-B14F-4D97-AF65-F5344CB8AC3E}">
        <p14:creationId xmlns:p14="http://schemas.microsoft.com/office/powerpoint/2010/main" val="24759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C8FD-E884-7543-BBBE-695CC456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9D62A-CFAC-4946-B7CE-1FD79E3E8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Uni-variate Linear regression or simple linear regression</a:t>
            </a:r>
          </a:p>
          <a:p>
            <a:r>
              <a:rPr lang="en-US" sz="3600" dirty="0"/>
              <a:t>Multi-variate linear regression or linear regression with multiple variables</a:t>
            </a:r>
          </a:p>
          <a:p>
            <a:r>
              <a:rPr lang="en-US" sz="3600" dirty="0"/>
              <a:t>Polynomial linear regression</a:t>
            </a:r>
          </a:p>
          <a:p>
            <a:r>
              <a:rPr lang="en-US" sz="3600" dirty="0"/>
              <a:t>Non-linear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62983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E680-BC56-E544-94F7-973A1DA5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5008"/>
            <a:ext cx="10515600" cy="5977868"/>
          </a:xfrm>
        </p:spPr>
        <p:txBody>
          <a:bodyPr>
            <a:normAutofit/>
          </a:bodyPr>
          <a:lstStyle/>
          <a:p>
            <a:r>
              <a:rPr lang="en-US" sz="3600" dirty="0"/>
              <a:t>Uni-variate linear regression or linear regression with one variable</a:t>
            </a:r>
          </a:p>
          <a:p>
            <a:r>
              <a:rPr lang="en-US" sz="3600" dirty="0"/>
              <a:t>h</a:t>
            </a:r>
            <a:r>
              <a:rPr lang="el-GR" sz="3600" dirty="0"/>
              <a:t>θ(</a:t>
            </a:r>
            <a:r>
              <a:rPr lang="en-US" sz="3600" dirty="0"/>
              <a:t>x) = </a:t>
            </a:r>
            <a:r>
              <a:rPr lang="el-GR" sz="3600" dirty="0"/>
              <a:t>θ0 + θ1</a:t>
            </a:r>
            <a:r>
              <a:rPr lang="en-US" sz="3600" dirty="0"/>
              <a:t>x1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Multi-variate linear regression or linear regression through multiple variables</a:t>
            </a:r>
          </a:p>
          <a:p>
            <a:r>
              <a:rPr lang="en-US" sz="3600" dirty="0"/>
              <a:t>h</a:t>
            </a:r>
            <a:r>
              <a:rPr lang="el-GR" sz="3600" dirty="0"/>
              <a:t>θ(</a:t>
            </a:r>
            <a:r>
              <a:rPr lang="en-US" sz="3600" dirty="0"/>
              <a:t>x) = </a:t>
            </a:r>
            <a:r>
              <a:rPr lang="el-GR" sz="3600" dirty="0"/>
              <a:t>θ0 + θ1</a:t>
            </a:r>
            <a:r>
              <a:rPr lang="en-US" sz="3600" dirty="0"/>
              <a:t>x1 + </a:t>
            </a:r>
            <a:r>
              <a:rPr lang="el-GR" sz="3600" dirty="0"/>
              <a:t>θ2</a:t>
            </a:r>
            <a:r>
              <a:rPr lang="en-US" sz="3600" dirty="0"/>
              <a:t>x2 + </a:t>
            </a:r>
            <a:r>
              <a:rPr lang="el-GR" sz="3600" dirty="0"/>
              <a:t>θ3</a:t>
            </a:r>
            <a:r>
              <a:rPr lang="en-US" sz="3600" dirty="0"/>
              <a:t>x3 + </a:t>
            </a:r>
            <a:r>
              <a:rPr lang="el-GR" sz="3600" dirty="0"/>
              <a:t>θ4</a:t>
            </a:r>
            <a:r>
              <a:rPr lang="en-US" sz="3600" dirty="0"/>
              <a:t>x4</a:t>
            </a:r>
          </a:p>
          <a:p>
            <a:r>
              <a:rPr lang="en-US" sz="3600" dirty="0"/>
              <a:t>for example with parameters </a:t>
            </a:r>
          </a:p>
          <a:p>
            <a:r>
              <a:rPr lang="en-US" sz="3600" dirty="0"/>
              <a:t>h</a:t>
            </a:r>
            <a:r>
              <a:rPr lang="el-GR" sz="3600" dirty="0"/>
              <a:t>θ(</a:t>
            </a:r>
            <a:r>
              <a:rPr lang="en-US" sz="3600" dirty="0"/>
              <a:t>x) = 80 + 0.1x1 + 0.01x2 + 3x3 - 2x4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627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A5946A-1A03-1041-88E7-9A3BAAE86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05" y="605481"/>
            <a:ext cx="10366346" cy="564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7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B58D88-82E7-2A46-BD4F-CEF99085D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16" y="1390204"/>
            <a:ext cx="11103065" cy="407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2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E061-A7D3-9749-A13F-6F1D4E20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45" y="231228"/>
            <a:ext cx="11259207" cy="6400800"/>
          </a:xfrm>
        </p:spPr>
        <p:txBody>
          <a:bodyPr>
            <a:normAutofit/>
          </a:bodyPr>
          <a:lstStyle/>
          <a:p>
            <a:pPr fontAlgn="base"/>
            <a:r>
              <a:rPr lang="en-IN" sz="3600" dirty="0"/>
              <a:t>Linear regression uses a linear equation in one basic form, Y = a +</a:t>
            </a:r>
            <a:r>
              <a:rPr lang="en-IN" sz="3600" dirty="0" err="1"/>
              <a:t>bx</a:t>
            </a:r>
            <a:r>
              <a:rPr lang="en-IN" sz="3600" dirty="0"/>
              <a:t>, where x is the independent or explanatory variable and Y is the dependent variable:</a:t>
            </a:r>
          </a:p>
          <a:p>
            <a:pPr fontAlgn="base"/>
            <a:r>
              <a:rPr lang="en-IN" sz="3600" dirty="0"/>
              <a:t>Y = a</a:t>
            </a:r>
            <a:r>
              <a:rPr lang="en-IN" sz="3600" baseline="-25000" dirty="0"/>
              <a:t>0</a:t>
            </a:r>
            <a:r>
              <a:rPr lang="en-IN" sz="3600" dirty="0"/>
              <a:t> + b</a:t>
            </a:r>
            <a:r>
              <a:rPr lang="en-IN" sz="3600" baseline="-25000" dirty="0"/>
              <a:t>1</a:t>
            </a:r>
            <a:r>
              <a:rPr lang="en-IN" sz="3600" dirty="0"/>
              <a:t>X</a:t>
            </a:r>
            <a:r>
              <a:rPr lang="en-IN" sz="3600" baseline="-25000" dirty="0"/>
              <a:t>1</a:t>
            </a:r>
            <a:r>
              <a:rPr lang="en-IN" sz="3600" dirty="0"/>
              <a:t>.</a:t>
            </a:r>
          </a:p>
          <a:p>
            <a:pPr fontAlgn="base"/>
            <a:r>
              <a:rPr lang="en-IN" sz="3600" dirty="0"/>
              <a:t>You can have multiple equations added together:</a:t>
            </a:r>
            <a:br>
              <a:rPr lang="en-IN" sz="3600" dirty="0"/>
            </a:br>
            <a:r>
              <a:rPr lang="en-IN" sz="3600" dirty="0"/>
              <a:t>Y = a</a:t>
            </a:r>
            <a:r>
              <a:rPr lang="en-IN" sz="3600" baseline="-25000" dirty="0"/>
              <a:t>0</a:t>
            </a:r>
            <a:r>
              <a:rPr lang="en-IN" sz="3600" dirty="0"/>
              <a:t> + b</a:t>
            </a:r>
            <a:r>
              <a:rPr lang="en-IN" sz="3600" baseline="-25000" dirty="0"/>
              <a:t>1</a:t>
            </a:r>
            <a:r>
              <a:rPr lang="en-IN" sz="3600" dirty="0"/>
              <a:t>X</a:t>
            </a:r>
            <a:r>
              <a:rPr lang="en-IN" sz="3600" baseline="-25000" dirty="0"/>
              <a:t>1</a:t>
            </a:r>
            <a:r>
              <a:rPr lang="en-IN" sz="3600" dirty="0"/>
              <a:t> + b</a:t>
            </a:r>
            <a:r>
              <a:rPr lang="en-IN" sz="3600" baseline="-25000" dirty="0"/>
              <a:t>2</a:t>
            </a:r>
            <a:r>
              <a:rPr lang="en-IN" sz="3600" dirty="0"/>
              <a:t>X</a:t>
            </a:r>
            <a:r>
              <a:rPr lang="en-IN" sz="3600" baseline="-25000" dirty="0"/>
              <a:t>2</a:t>
            </a:r>
            <a:r>
              <a:rPr lang="en-IN" sz="3600" dirty="0"/>
              <a:t> + b</a:t>
            </a:r>
            <a:r>
              <a:rPr lang="en-IN" sz="3600" baseline="-25000" dirty="0"/>
              <a:t>3</a:t>
            </a:r>
            <a:r>
              <a:rPr lang="en-IN" sz="3600" dirty="0"/>
              <a:t>X</a:t>
            </a:r>
            <a:r>
              <a:rPr lang="en-IN" sz="3600" baseline="-25000" dirty="0"/>
              <a:t>3</a:t>
            </a:r>
            <a:r>
              <a:rPr lang="en-IN" sz="3600" dirty="0"/>
              <a:t>…</a:t>
            </a:r>
            <a:br>
              <a:rPr lang="en-IN" sz="3600" dirty="0"/>
            </a:br>
            <a:r>
              <a:rPr lang="en-IN" sz="3600" dirty="0"/>
              <a:t>And you can even square a term to model a curve:</a:t>
            </a:r>
            <a:br>
              <a:rPr lang="en-IN" sz="3600" dirty="0"/>
            </a:br>
            <a:r>
              <a:rPr lang="en-IN" sz="3600" dirty="0"/>
              <a:t>Y = a</a:t>
            </a:r>
            <a:r>
              <a:rPr lang="en-IN" sz="3600" baseline="-25000" dirty="0"/>
              <a:t>0</a:t>
            </a:r>
            <a:r>
              <a:rPr lang="en-IN" sz="3600" dirty="0"/>
              <a:t> + b</a:t>
            </a:r>
            <a:r>
              <a:rPr lang="en-IN" sz="3600" baseline="-25000" dirty="0"/>
              <a:t>1</a:t>
            </a:r>
            <a:r>
              <a:rPr lang="en-IN" sz="3600" dirty="0"/>
              <a:t>X</a:t>
            </a:r>
            <a:r>
              <a:rPr lang="en-IN" sz="3600" baseline="-25000" dirty="0"/>
              <a:t>1</a:t>
            </a:r>
            <a:r>
              <a:rPr lang="en-IN" sz="3600" baseline="30000" dirty="0"/>
              <a:t>2</a:t>
            </a:r>
            <a:r>
              <a:rPr lang="en-IN" sz="3600" dirty="0"/>
              <a:t>.</a:t>
            </a:r>
            <a:br>
              <a:rPr lang="en-IN" sz="3600" dirty="0"/>
            </a:br>
            <a:r>
              <a:rPr lang="en-IN" sz="3600" b="1" dirty="0"/>
              <a:t>Even though it’s modelling a curve, it’s still a linear regression equation because it’s in the form Y = a +bx.</a:t>
            </a:r>
            <a:endParaRPr lang="en-IN" sz="3600" dirty="0"/>
          </a:p>
          <a:p>
            <a:pPr fontAlgn="base"/>
            <a:r>
              <a:rPr lang="en-IN" sz="3600" b="1" dirty="0"/>
              <a:t>A nonlinear regression equation can take on multiple forms.</a:t>
            </a:r>
            <a:endParaRPr lang="en-IN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714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E061-A7D3-9749-A13F-6F1D4E20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45" y="231228"/>
            <a:ext cx="11259207" cy="640080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IN" sz="3200" dirty="0"/>
              <a:t>What is form of a Nonlinear Regression function?</a:t>
            </a:r>
          </a:p>
          <a:p>
            <a:pPr fontAlgn="base"/>
            <a:r>
              <a:rPr lang="en-IN" sz="3200" dirty="0"/>
              <a:t>Nonlinear regression uses nonlinear regression equations, which generally  take the form:</a:t>
            </a:r>
            <a:br>
              <a:rPr lang="en-IN" sz="3200" dirty="0"/>
            </a:br>
            <a:r>
              <a:rPr lang="en-IN" sz="3200" b="1" dirty="0"/>
              <a:t>Y = f(X,β) + </a:t>
            </a:r>
            <a:r>
              <a:rPr lang="en-IN" sz="3200" b="1" dirty="0" err="1"/>
              <a:t>ε</a:t>
            </a:r>
            <a:r>
              <a:rPr lang="en-IN" sz="3200" b="1" dirty="0"/>
              <a:t>, </a:t>
            </a:r>
            <a:r>
              <a:rPr lang="en-IN" sz="3200" dirty="0"/>
              <a:t>where</a:t>
            </a:r>
          </a:p>
          <a:p>
            <a:pPr fontAlgn="base"/>
            <a:r>
              <a:rPr lang="en-IN" sz="3200" dirty="0"/>
              <a:t>X is a vector of </a:t>
            </a:r>
            <a:r>
              <a:rPr lang="en-IN" sz="3200" i="1" dirty="0"/>
              <a:t>p </a:t>
            </a:r>
            <a:r>
              <a:rPr lang="en-IN" sz="3200" dirty="0"/>
              <a:t>predictors, β is a vector of </a:t>
            </a:r>
            <a:r>
              <a:rPr lang="en-IN" sz="3200" i="1" dirty="0"/>
              <a:t>k </a:t>
            </a:r>
            <a:r>
              <a:rPr lang="en-IN" sz="3200" dirty="0"/>
              <a:t>parameters,</a:t>
            </a:r>
          </a:p>
          <a:p>
            <a:pPr fontAlgn="base"/>
            <a:r>
              <a:rPr lang="en-IN" sz="3200" dirty="0"/>
              <a:t>f() is a known regression function and </a:t>
            </a:r>
            <a:r>
              <a:rPr lang="en-IN" sz="3200" dirty="0" err="1"/>
              <a:t>ε</a:t>
            </a:r>
            <a:r>
              <a:rPr lang="en-IN" sz="3200" dirty="0"/>
              <a:t> is an error term</a:t>
            </a:r>
          </a:p>
          <a:p>
            <a:pPr fontAlgn="base"/>
            <a:r>
              <a:rPr lang="en-IN" sz="3200" dirty="0"/>
              <a:t>The </a:t>
            </a:r>
            <a:r>
              <a:rPr lang="en-IN" sz="3200" b="1" dirty="0"/>
              <a:t>formal definition</a:t>
            </a:r>
            <a:r>
              <a:rPr lang="en-IN" sz="3200" dirty="0"/>
              <a:t> is that if your regression equation looks like the one above, it’s nonlinear regression. However, this is actually a lot more difficult than it sounds. Take the following nonlinear regression equations:</a:t>
            </a:r>
          </a:p>
          <a:p>
            <a:pPr fontAlgn="base"/>
            <a:r>
              <a:rPr lang="en-IN" sz="3200" dirty="0"/>
              <a:t>The Michaelis-Menton model: f(x,β) = (β</a:t>
            </a:r>
            <a:r>
              <a:rPr lang="en-IN" sz="3200" baseline="-25000" dirty="0"/>
              <a:t>1</a:t>
            </a:r>
            <a:r>
              <a:rPr lang="en-IN" sz="3200" dirty="0"/>
              <a:t> x) / (β </a:t>
            </a:r>
            <a:r>
              <a:rPr lang="en-IN" sz="3200" baseline="-25000" dirty="0"/>
              <a:t>2</a:t>
            </a:r>
            <a:r>
              <a:rPr lang="en-IN" sz="3200" dirty="0"/>
              <a:t> + x)</a:t>
            </a:r>
          </a:p>
          <a:p>
            <a:pPr fontAlgn="base"/>
            <a:r>
              <a:rPr lang="en-IN" sz="3200" dirty="0"/>
              <a:t>Y = β</a:t>
            </a:r>
            <a:r>
              <a:rPr lang="en-IN" sz="3200" baseline="-25000" dirty="0"/>
              <a:t>0</a:t>
            </a:r>
            <a:r>
              <a:rPr lang="en-IN" sz="3200" dirty="0"/>
              <a:t> + (0.4 – β</a:t>
            </a:r>
            <a:r>
              <a:rPr lang="en-IN" sz="3200" baseline="-25000" dirty="0"/>
              <a:t>0</a:t>
            </a:r>
            <a:r>
              <a:rPr lang="en-IN" sz="3200" dirty="0"/>
              <a:t>)e</a:t>
            </a:r>
            <a:r>
              <a:rPr lang="en-IN" sz="3200" baseline="30000" dirty="0"/>
              <a:t>-β</a:t>
            </a:r>
            <a:r>
              <a:rPr lang="en-IN" sz="3200" baseline="-25000" dirty="0"/>
              <a:t>1</a:t>
            </a:r>
            <a:r>
              <a:rPr lang="en-IN" sz="3200" baseline="30000" dirty="0"/>
              <a:t>(x</a:t>
            </a:r>
            <a:r>
              <a:rPr lang="en-IN" sz="3200" baseline="-25000" dirty="0"/>
              <a:t>i</a:t>
            </a:r>
            <a:r>
              <a:rPr lang="en-IN" sz="3200" baseline="30000" dirty="0"/>
              <a:t>-5)</a:t>
            </a:r>
            <a:r>
              <a:rPr lang="en-IN" sz="3200" dirty="0"/>
              <a:t> + </a:t>
            </a:r>
            <a:r>
              <a:rPr lang="en-IN" sz="3200" dirty="0" err="1"/>
              <a:t>ε</a:t>
            </a:r>
            <a:r>
              <a:rPr lang="en-IN" sz="3200" baseline="-25000" dirty="0" err="1"/>
              <a:t>i</a:t>
            </a:r>
            <a:endParaRPr lang="en-IN" sz="3200" dirty="0"/>
          </a:p>
          <a:p>
            <a:pPr fontAlgn="base"/>
            <a:r>
              <a:rPr lang="en-IN" sz="3200" dirty="0"/>
              <a:t>These both meet the requirement of fitting the form Y = f(X,β) + </a:t>
            </a:r>
            <a:r>
              <a:rPr lang="en-IN" sz="3200" dirty="0" err="1"/>
              <a:t>ε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9985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E061-A7D3-9749-A13F-6F1D4E20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45" y="231228"/>
            <a:ext cx="11259207" cy="6400800"/>
          </a:xfrm>
        </p:spPr>
        <p:txBody>
          <a:bodyPr>
            <a:normAutofit/>
          </a:bodyPr>
          <a:lstStyle/>
          <a:p>
            <a:pPr fontAlgn="base"/>
            <a:r>
              <a:rPr lang="en-IN" sz="4000" dirty="0"/>
              <a:t>How to say if a regression is linear or non-linear?</a:t>
            </a:r>
          </a:p>
          <a:p>
            <a:pPr fontAlgn="base"/>
            <a:r>
              <a:rPr lang="en-IN" sz="4000" dirty="0"/>
              <a:t>If your model uses an equation in the form Y = a</a:t>
            </a:r>
            <a:r>
              <a:rPr lang="en-IN" sz="4000" baseline="-25000" dirty="0"/>
              <a:t>0</a:t>
            </a:r>
            <a:r>
              <a:rPr lang="en-IN" sz="4000" dirty="0"/>
              <a:t> + b</a:t>
            </a:r>
            <a:r>
              <a:rPr lang="en-IN" sz="4000" baseline="-25000" dirty="0"/>
              <a:t>1</a:t>
            </a:r>
            <a:r>
              <a:rPr lang="en-IN" sz="4000" dirty="0"/>
              <a:t>X</a:t>
            </a:r>
            <a:r>
              <a:rPr lang="en-IN" sz="4000" baseline="-25000" dirty="0"/>
              <a:t>1</a:t>
            </a:r>
            <a:r>
              <a:rPr lang="en-IN" sz="4000" dirty="0"/>
              <a:t>, it’s a linear regression model. If not, it’s nonlinear.</a:t>
            </a:r>
            <a:br>
              <a:rPr lang="en-IN" sz="4400" dirty="0"/>
            </a:b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7767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160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Different forms of Regression</vt:lpstr>
      <vt:lpstr>Types of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Gururajan Narasimhan</dc:creator>
  <cp:lastModifiedBy>Gururajan Narasimhan</cp:lastModifiedBy>
  <cp:revision>8</cp:revision>
  <dcterms:created xsi:type="dcterms:W3CDTF">2019-08-08T02:28:12Z</dcterms:created>
  <dcterms:modified xsi:type="dcterms:W3CDTF">2019-08-25T13:34:30Z</dcterms:modified>
</cp:coreProperties>
</file>