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96" r:id="rId2"/>
  </p:sldMasterIdLst>
  <p:notesMasterIdLst>
    <p:notesMasterId r:id="rId22"/>
  </p:notesMasterIdLst>
  <p:sldIdLst>
    <p:sldId id="664" r:id="rId3"/>
    <p:sldId id="665" r:id="rId4"/>
    <p:sldId id="697" r:id="rId5"/>
    <p:sldId id="396" r:id="rId6"/>
    <p:sldId id="693" r:id="rId7"/>
    <p:sldId id="747" r:id="rId8"/>
    <p:sldId id="637" r:id="rId9"/>
    <p:sldId id="748" r:id="rId10"/>
    <p:sldId id="681" r:id="rId11"/>
    <p:sldId id="749" r:id="rId12"/>
    <p:sldId id="692" r:id="rId13"/>
    <p:sldId id="750" r:id="rId14"/>
    <p:sldId id="745" r:id="rId15"/>
    <p:sldId id="751" r:id="rId16"/>
    <p:sldId id="741" r:id="rId17"/>
    <p:sldId id="752" r:id="rId18"/>
    <p:sldId id="698" r:id="rId19"/>
    <p:sldId id="753" r:id="rId20"/>
    <p:sldId id="61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658"/>
    <a:srgbClr val="F0F0F0"/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3409" autoAdjust="0"/>
  </p:normalViewPr>
  <p:slideViewPr>
    <p:cSldViewPr snapToGrid="0">
      <p:cViewPr varScale="1">
        <p:scale>
          <a:sx n="160" d="100"/>
          <a:sy n="160" d="100"/>
        </p:scale>
        <p:origin x="31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06C98-FC35-46CA-A6E3-F5345057F9F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1FA64-B339-4C6C-88A5-CC64E3C4D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5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60E5FA6-3420-46C9-8B77-AD013BB1820D}" type="datetimeFigureOut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9/5/2025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DB342A5-4CBE-4807-BFEF-CC88330B97D7}" type="slidenum">
              <a:rPr lang="en-US" smtClean="0">
                <a:solidFill>
                  <a:prstClr val="black">
                    <a:lumMod val="75000"/>
                    <a:lumOff val="2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88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9/5/2025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2A5-4CBE-4807-BFEF-CC88330B97D7}" type="slidenum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24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9/5/2025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2A5-4CBE-4807-BFEF-CC88330B97D7}" type="slidenum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0980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9/5/2025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2A5-4CBE-4807-BFEF-CC88330B97D7}" type="slidenum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US" sz="8000" dirty="0">
                <a:solidFill>
                  <a:prstClr val="black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prstClr val="black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8454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9/5/2025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2A5-4CBE-4807-BFEF-CC88330B97D7}" type="slidenum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731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9/5/2025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2A5-4CBE-4807-BFEF-CC88330B97D7}" type="slidenum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55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9/5/2025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2A5-4CBE-4807-BFEF-CC88330B97D7}" type="slidenum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464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9/5/2025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2A5-4CBE-4807-BFEF-CC88330B97D7}" type="slidenum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272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9/5/2025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2A5-4CBE-4807-BFEF-CC88330B97D7}" type="slidenum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128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0E5FA6-3420-46C9-8B77-AD013BB1820D}" type="datetimeFigureOut">
              <a:rPr lang="en-US" smtClean="0">
                <a:solidFill>
                  <a:srgbClr val="366658">
                    <a:lumMod val="75000"/>
                    <a:lumOff val="25000"/>
                  </a:srgbClr>
                </a:solidFill>
              </a:rPr>
              <a:pPr/>
              <a:t>9/5/2025</a:t>
            </a:fld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B342A5-4CBE-4807-BFEF-CC88330B97D7}" type="slidenum">
              <a:rPr lang="en-US" smtClean="0">
                <a:solidFill>
                  <a:srgbClr val="366658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1771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8CB64A"/>
                </a:solidFill>
              </a:rPr>
              <a:pPr/>
              <a:t>9/5/2025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5DB342A5-4CBE-4807-BFEF-CC88330B97D7}" type="slidenum">
              <a:rPr lang="en-US" smtClean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6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9/5/2025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2A5-4CBE-4807-BFEF-CC88330B97D7}" type="slidenum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877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0E5FA6-3420-46C9-8B77-AD013BB1820D}" type="datetimeFigureOut">
              <a:rPr lang="en-US" smtClean="0">
                <a:solidFill>
                  <a:srgbClr val="366658">
                    <a:lumMod val="75000"/>
                    <a:lumOff val="25000"/>
                  </a:srgbClr>
                </a:solidFill>
              </a:rPr>
              <a:pPr/>
              <a:t>9/5/2025</a:t>
            </a:fld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B342A5-4CBE-4807-BFEF-CC88330B97D7}" type="slidenum">
              <a:rPr lang="en-US" smtClean="0">
                <a:solidFill>
                  <a:srgbClr val="366658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748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8CB64A"/>
                </a:solidFill>
              </a:rPr>
              <a:pPr/>
              <a:t>9/5/2025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2A5-4CBE-4807-BFEF-CC88330B97D7}" type="slidenum">
              <a:rPr lang="en-US" smtClean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364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8CB64A"/>
                </a:solidFill>
              </a:rPr>
              <a:pPr/>
              <a:t>9/5/2025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2A5-4CBE-4807-BFEF-CC88330B97D7}" type="slidenum">
              <a:rPr lang="en-US" smtClean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27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8CB64A"/>
                </a:solidFill>
              </a:rPr>
              <a:pPr/>
              <a:t>9/5/2025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2A5-4CBE-4807-BFEF-CC88330B97D7}" type="slidenum">
              <a:rPr lang="en-US" smtClean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29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8CB64A"/>
                </a:solidFill>
              </a:rPr>
              <a:pPr/>
              <a:t>9/5/2025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2A5-4CBE-4807-BFEF-CC88330B97D7}" type="slidenum">
              <a:rPr lang="en-US" smtClean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4966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0E5FA6-3420-46C9-8B77-AD013BB1820D}" type="datetimeFigureOut">
              <a:rPr lang="en-US" smtClean="0">
                <a:solidFill>
                  <a:srgbClr val="366658">
                    <a:lumMod val="75000"/>
                    <a:lumOff val="25000"/>
                  </a:srgbClr>
                </a:solidFill>
              </a:rPr>
              <a:pPr/>
              <a:t>9/5/2025</a:t>
            </a:fld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B342A5-4CBE-4807-BFEF-CC88330B97D7}" type="slidenum">
              <a:rPr lang="en-US" smtClean="0">
                <a:solidFill>
                  <a:srgbClr val="366658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2982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8CB64A"/>
                </a:solidFill>
              </a:rPr>
              <a:pPr/>
              <a:t>9/5/2025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2A5-4CBE-4807-BFEF-CC88330B97D7}" type="slidenum">
              <a:rPr lang="en-US" smtClean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8790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8CB64A"/>
                </a:solidFill>
              </a:rPr>
              <a:pPr/>
              <a:t>9/5/2025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2A5-4CBE-4807-BFEF-CC88330B97D7}" type="slidenum">
              <a:rPr lang="en-US" smtClean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330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60E5FA6-3420-46C9-8B77-AD013BB1820D}" type="datetimeFigureOut">
              <a:rPr lang="en-US" smtClean="0">
                <a:solidFill>
                  <a:srgbClr val="366658">
                    <a:lumMod val="75000"/>
                    <a:lumOff val="25000"/>
                  </a:srgbClr>
                </a:solidFill>
              </a:rPr>
              <a:pPr/>
              <a:t>9/5/2025</a:t>
            </a:fld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DB342A5-4CBE-4807-BFEF-CC88330B97D7}" type="slidenum">
              <a:rPr lang="en-US" smtClean="0">
                <a:solidFill>
                  <a:srgbClr val="366658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72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9/5/2025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2A5-4CBE-4807-BFEF-CC88330B97D7}" type="slidenum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20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9/5/2025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2A5-4CBE-4807-BFEF-CC88330B97D7}" type="slidenum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26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9/5/2025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2A5-4CBE-4807-BFEF-CC88330B97D7}" type="slidenum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976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9/5/2025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2A5-4CBE-4807-BFEF-CC88330B97D7}" type="slidenum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9/5/2025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2A5-4CBE-4807-BFEF-CC88330B97D7}" type="slidenum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61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9/5/2025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2A5-4CBE-4807-BFEF-CC88330B97D7}" type="slidenum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99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5FA6-3420-46C9-8B77-AD013BB1820D}" type="datetimeFigureOut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9/5/2025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42A5-4CBE-4807-BFEF-CC88330B97D7}" type="slidenum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26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260E5FA6-3420-46C9-8B77-AD013BB1820D}" type="datetimeFigureOut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9/5/2025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DB342A5-4CBE-4807-BFEF-CC88330B97D7}" type="slidenum">
              <a:rPr lang="en-US" smtClean="0">
                <a:solidFill>
                  <a:srgbClr val="629D7D">
                    <a:lumMod val="50000"/>
                  </a:srgbClr>
                </a:solidFill>
              </a:rPr>
              <a:pPr/>
              <a:t>‹#›</a:t>
            </a:fld>
            <a:endParaRPr lang="en-US">
              <a:solidFill>
                <a:srgbClr val="629D7D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87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60E5FA6-3420-46C9-8B77-AD013BB1820D}" type="datetimeFigureOut">
              <a:rPr lang="en-US" smtClean="0">
                <a:solidFill>
                  <a:srgbClr val="8CB64A"/>
                </a:solidFill>
              </a:rPr>
              <a:pPr/>
              <a:t>9/5/2025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DB342A5-4CBE-4807-BFEF-CC88330B97D7}" type="slidenum">
              <a:rPr lang="en-US" smtClean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513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23EAD-D953-5983-9B91-3D0EFD1C4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C935-D4C5-AA01-D062-1748CDFA3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25069" y="863507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US" u="sng"/>
              <a:t>C.10</a:t>
            </a:r>
            <a:r>
              <a:rPr lang="en-US"/>
              <a:t> RAM: Monitorizare și manipulare cu X96dbg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1A8EF-9878-AF69-B00B-D2E41F134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Paul A. Gagniuc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F148D6-49A0-EB1E-46D1-AEA851A785DE}"/>
              </a:ext>
            </a:extLst>
          </p:cNvPr>
          <p:cNvSpPr/>
          <p:nvPr/>
        </p:nvSpPr>
        <p:spPr>
          <a:xfrm rot="21419859">
            <a:off x="7300616" y="4413841"/>
            <a:ext cx="3958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29D7D">
                    <a:lumMod val="20000"/>
                    <a:lumOff val="80000"/>
                  </a:srgbClr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Academia Tehnică Militară „Ferdinand I”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A195B-D247-96AF-ED08-46CC015486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3976">
            <a:off x="4050831" y="4762904"/>
            <a:ext cx="972273" cy="116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14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40F49-849F-2EE5-D169-A835FF722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D985791-3AEB-B31D-DDE0-DEAD0C211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91" y="2372632"/>
            <a:ext cx="5829300" cy="3905250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C1355608-FC02-E324-B8B4-3798E635CF30}"/>
              </a:ext>
            </a:extLst>
          </p:cNvPr>
          <p:cNvSpPr/>
          <p:nvPr/>
        </p:nvSpPr>
        <p:spPr>
          <a:xfrm>
            <a:off x="457200" y="1908629"/>
            <a:ext cx="11284857" cy="4833257"/>
          </a:xfrm>
          <a:prstGeom prst="flowChartProcess">
            <a:avLst/>
          </a:prstGeom>
          <a:solidFill>
            <a:srgbClr val="70AD47">
              <a:lumMod val="75000"/>
              <a:alpha val="8000"/>
            </a:srgbClr>
          </a:solidFill>
          <a:ln w="25400" cap="flat" cmpd="sng" algn="ctr">
            <a:solidFill>
              <a:sysClr val="windowText" lastClr="000000">
                <a:lumMod val="50000"/>
                <a:lumOff val="50000"/>
                <a:alpha val="59000"/>
              </a:sys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B09E9-E5D9-4904-AD32-2EB4132D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Criptarea Datelor in Memoria RAM</a:t>
            </a:r>
            <a:br>
              <a:rPr lang="it-IT"/>
            </a:b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82AB8-AF4E-37C3-FBF5-728F19580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50" y="2996409"/>
            <a:ext cx="3670069" cy="3968262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77740B7-9DC7-C3C1-1AC8-B61CDC367AA1}"/>
              </a:ext>
            </a:extLst>
          </p:cNvPr>
          <p:cNvSpPr/>
          <p:nvPr/>
        </p:nvSpPr>
        <p:spPr>
          <a:xfrm>
            <a:off x="7426681" y="2138813"/>
            <a:ext cx="2392659" cy="893518"/>
          </a:xfrm>
          <a:prstGeom prst="wedgeRoundRectCallout">
            <a:avLst>
              <a:gd name="adj1" fmla="val 47328"/>
              <a:gd name="adj2" fmla="val 113468"/>
              <a:gd name="adj3" fmla="val 1666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Această parte din prezentare nu este publică! Este doar pentru studenții ATM!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560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0EE5B-9668-1262-9218-5E5FAD94E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9C275-760E-B501-BC95-7D29CC1D5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28271" y="1654820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US" u="sng"/>
              <a:t>10.5</a:t>
            </a:r>
            <a:br>
              <a:rPr lang="en-US"/>
            </a:br>
            <a:r>
              <a:rPr lang="en-US"/>
              <a:t>Identificarea parolelor criptate pe disc și în 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DCCCD0-D260-754E-3B25-1AEC9571D4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3976">
            <a:off x="4050831" y="4762904"/>
            <a:ext cx="972273" cy="116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3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CCA2E-C3FF-2157-A326-B3D07AA86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CEDE74B-4DE2-E008-3F8F-AF233C66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91" y="2372632"/>
            <a:ext cx="5829300" cy="3905250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5CC4CCE8-F60E-5F43-CF08-8556779F8A0D}"/>
              </a:ext>
            </a:extLst>
          </p:cNvPr>
          <p:cNvSpPr/>
          <p:nvPr/>
        </p:nvSpPr>
        <p:spPr>
          <a:xfrm>
            <a:off x="457200" y="1908629"/>
            <a:ext cx="11284857" cy="4833257"/>
          </a:xfrm>
          <a:prstGeom prst="flowChartProcess">
            <a:avLst/>
          </a:prstGeom>
          <a:solidFill>
            <a:srgbClr val="70AD47">
              <a:lumMod val="75000"/>
              <a:alpha val="8000"/>
            </a:srgbClr>
          </a:solidFill>
          <a:ln w="25400" cap="flat" cmpd="sng" algn="ctr">
            <a:solidFill>
              <a:sysClr val="windowText" lastClr="000000">
                <a:lumMod val="50000"/>
                <a:lumOff val="50000"/>
                <a:alpha val="59000"/>
              </a:sys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56AE1-2AA8-111A-6D99-DF4DB065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Identificarea parolelor criptate pe disc și în RAM</a:t>
            </a:r>
            <a:br>
              <a:rPr lang="it-IT"/>
            </a:b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3C80F-CE1A-D85C-1525-C7972BBF6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50" y="2996409"/>
            <a:ext cx="3670069" cy="3968262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019A1B0-1D6E-5438-169C-240796D6256F}"/>
              </a:ext>
            </a:extLst>
          </p:cNvPr>
          <p:cNvSpPr/>
          <p:nvPr/>
        </p:nvSpPr>
        <p:spPr>
          <a:xfrm>
            <a:off x="7426681" y="2138813"/>
            <a:ext cx="2392659" cy="893518"/>
          </a:xfrm>
          <a:prstGeom prst="wedgeRoundRectCallout">
            <a:avLst>
              <a:gd name="adj1" fmla="val 47328"/>
              <a:gd name="adj2" fmla="val 113468"/>
              <a:gd name="adj3" fmla="val 1666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Această parte din prezentare nu este publică! Este doar pentru studenții ATM!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93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21D94-2BBC-475E-AE3E-8E83B059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595C-66D4-76C6-055E-23951B57E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28271" y="1654820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US" u="sng"/>
              <a:t>10.6</a:t>
            </a:r>
            <a:br>
              <a:rPr lang="en-US"/>
            </a:br>
            <a:r>
              <a:rPr lang="it-IT"/>
              <a:t>Identificarea centrului de comandă &amp; control, criptat pe disc și în RAM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4EF415-A1E0-75A7-F727-402D6F1A1C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3976">
            <a:off x="4050831" y="4762904"/>
            <a:ext cx="972273" cy="116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03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97BA0-719E-87C6-1378-56B775031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FEA42E-77FC-F5E6-E1C1-CCA98DE8C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91" y="2372632"/>
            <a:ext cx="5829300" cy="3905250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781F5BD-6050-CA65-B381-363F7A05DE41}"/>
              </a:ext>
            </a:extLst>
          </p:cNvPr>
          <p:cNvSpPr/>
          <p:nvPr/>
        </p:nvSpPr>
        <p:spPr>
          <a:xfrm>
            <a:off x="457200" y="1908629"/>
            <a:ext cx="11284857" cy="4833257"/>
          </a:xfrm>
          <a:prstGeom prst="flowChartProcess">
            <a:avLst/>
          </a:prstGeom>
          <a:solidFill>
            <a:srgbClr val="70AD47">
              <a:lumMod val="75000"/>
              <a:alpha val="8000"/>
            </a:srgbClr>
          </a:solidFill>
          <a:ln w="25400" cap="flat" cmpd="sng" algn="ctr">
            <a:solidFill>
              <a:sysClr val="windowText" lastClr="000000">
                <a:lumMod val="50000"/>
                <a:lumOff val="50000"/>
                <a:alpha val="59000"/>
              </a:sys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981E4-24B7-B72C-8665-E3B9BE8E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Identificarea centrului de </a:t>
            </a:r>
            <a:br>
              <a:rPr lang="it-IT"/>
            </a:br>
            <a:r>
              <a:rPr lang="it-IT"/>
              <a:t>comandă &amp; control, criptat pe disc și în RAM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F6130A-9365-19AD-EE24-92A1E8DD1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50" y="2996409"/>
            <a:ext cx="3670069" cy="3968262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1BC691C2-6321-6413-24E3-67B5E1C379F0}"/>
              </a:ext>
            </a:extLst>
          </p:cNvPr>
          <p:cNvSpPr/>
          <p:nvPr/>
        </p:nvSpPr>
        <p:spPr>
          <a:xfrm>
            <a:off x="7426681" y="2138813"/>
            <a:ext cx="2392659" cy="893518"/>
          </a:xfrm>
          <a:prstGeom prst="wedgeRoundRectCallout">
            <a:avLst>
              <a:gd name="adj1" fmla="val 47328"/>
              <a:gd name="adj2" fmla="val 113468"/>
              <a:gd name="adj3" fmla="val 1666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Această parte din prezentare nu este publică! Este doar pentru studenții ATM!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211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81422-23A0-2711-406D-D0511CD52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8DEA-6C6A-AA81-8EAB-0456AE6C5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28271" y="1654820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US" u="sng"/>
              <a:t>10.7</a:t>
            </a:r>
            <a:br>
              <a:rPr lang="en-US"/>
            </a:br>
            <a:r>
              <a:rPr lang="en-US"/>
              <a:t>Interceptarea Execuției Malware prin API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0BE47B-1DA7-4B78-7E55-6999DF7A42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3976">
            <a:off x="4050831" y="4762904"/>
            <a:ext cx="972273" cy="116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76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476AB-5605-5296-7B6E-1F9C0EB23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31FEF3D-8E97-457E-6C11-90D025ADA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91" y="2372632"/>
            <a:ext cx="5829300" cy="3905250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3D6724-C218-80AA-DC81-213917853BD1}"/>
              </a:ext>
            </a:extLst>
          </p:cNvPr>
          <p:cNvSpPr/>
          <p:nvPr/>
        </p:nvSpPr>
        <p:spPr>
          <a:xfrm>
            <a:off x="457200" y="1908629"/>
            <a:ext cx="11284857" cy="4833257"/>
          </a:xfrm>
          <a:prstGeom prst="flowChartProcess">
            <a:avLst/>
          </a:prstGeom>
          <a:solidFill>
            <a:srgbClr val="70AD47">
              <a:lumMod val="75000"/>
              <a:alpha val="8000"/>
            </a:srgbClr>
          </a:solidFill>
          <a:ln w="25400" cap="flat" cmpd="sng" algn="ctr">
            <a:solidFill>
              <a:sysClr val="windowText" lastClr="000000">
                <a:lumMod val="50000"/>
                <a:lumOff val="50000"/>
                <a:alpha val="59000"/>
              </a:sys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DE52D-C922-2625-3390-C018E9A54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Interceptarea Execuției Malware prin API</a:t>
            </a:r>
            <a:br>
              <a:rPr lang="it-IT"/>
            </a:b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BA85BC-4B66-131D-B3F0-EAD3B04C5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50" y="2996409"/>
            <a:ext cx="3670069" cy="3968262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E7BB52C1-364D-EC9A-7770-87A02C7FC280}"/>
              </a:ext>
            </a:extLst>
          </p:cNvPr>
          <p:cNvSpPr/>
          <p:nvPr/>
        </p:nvSpPr>
        <p:spPr>
          <a:xfrm>
            <a:off x="7426681" y="2138813"/>
            <a:ext cx="2392659" cy="893518"/>
          </a:xfrm>
          <a:prstGeom prst="wedgeRoundRectCallout">
            <a:avLst>
              <a:gd name="adj1" fmla="val 47328"/>
              <a:gd name="adj2" fmla="val 113468"/>
              <a:gd name="adj3" fmla="val 1666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Această parte din prezentare nu este publică! Este doar pentru studenții ATM!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250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5D464-210C-A2A4-C888-9C8286CC5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7751-2E4A-0984-888A-42EF78799A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28271" y="1654820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US" u="sng"/>
              <a:t>10.8</a:t>
            </a:r>
            <a:br>
              <a:rPr lang="en-US" dirty="0"/>
            </a:br>
            <a:r>
              <a:rPr lang="en-US" dirty="0" err="1"/>
              <a:t>Criptarea</a:t>
            </a:r>
            <a:r>
              <a:rPr lang="en-US" dirty="0"/>
              <a:t> </a:t>
            </a:r>
            <a:r>
              <a:rPr lang="en-US" dirty="0" err="1"/>
              <a:t>instructiunilor</a:t>
            </a:r>
            <a:r>
              <a:rPr lang="en-US" dirty="0"/>
              <a:t> </a:t>
            </a:r>
            <a:r>
              <a:rPr lang="en-US"/>
              <a:t>in sectiunea .text?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8D876A-EF41-F30D-F99C-8F2FE10CE4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3976">
            <a:off x="4050831" y="4762904"/>
            <a:ext cx="972273" cy="116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5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DEAA6-E241-C969-4326-46EA4143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731B9A1-768D-E99E-69B0-AB0EE3231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91" y="2372632"/>
            <a:ext cx="5829300" cy="3905250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10FB10F-FA32-A4B0-868F-64191DAD2824}"/>
              </a:ext>
            </a:extLst>
          </p:cNvPr>
          <p:cNvSpPr/>
          <p:nvPr/>
        </p:nvSpPr>
        <p:spPr>
          <a:xfrm>
            <a:off x="457200" y="1908629"/>
            <a:ext cx="11284857" cy="4833257"/>
          </a:xfrm>
          <a:prstGeom prst="flowChartProcess">
            <a:avLst/>
          </a:prstGeom>
          <a:solidFill>
            <a:srgbClr val="70AD47">
              <a:lumMod val="75000"/>
              <a:alpha val="8000"/>
            </a:srgbClr>
          </a:solidFill>
          <a:ln w="25400" cap="flat" cmpd="sng" algn="ctr">
            <a:solidFill>
              <a:sysClr val="windowText" lastClr="000000">
                <a:lumMod val="50000"/>
                <a:lumOff val="50000"/>
                <a:alpha val="59000"/>
              </a:sys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C3615-D9FE-FB3D-F745-F1057875C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Criptarea instructiunilor in sectiunea .text?</a:t>
            </a:r>
            <a:br>
              <a:rPr lang="en-US"/>
            </a:b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E38B65-EF8E-31E4-34C0-959D71855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50" y="2996409"/>
            <a:ext cx="3670069" cy="3968262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6A75AC8-3D07-1832-9515-C24D79755E2E}"/>
              </a:ext>
            </a:extLst>
          </p:cNvPr>
          <p:cNvSpPr/>
          <p:nvPr/>
        </p:nvSpPr>
        <p:spPr>
          <a:xfrm>
            <a:off x="7426681" y="2138813"/>
            <a:ext cx="2392659" cy="893518"/>
          </a:xfrm>
          <a:prstGeom prst="wedgeRoundRectCallout">
            <a:avLst>
              <a:gd name="adj1" fmla="val 47328"/>
              <a:gd name="adj2" fmla="val 113468"/>
              <a:gd name="adj3" fmla="val 1666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Această parte din prezentare nu este publică! Este doar pentru studenții ATM!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0712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Process 6"/>
          <p:cNvSpPr/>
          <p:nvPr/>
        </p:nvSpPr>
        <p:spPr>
          <a:xfrm>
            <a:off x="6650735" y="1956816"/>
            <a:ext cx="5110048" cy="1840992"/>
          </a:xfrm>
          <a:prstGeom prst="flowChartProcess">
            <a:avLst/>
          </a:prstGeom>
          <a:solidFill>
            <a:schemeClr val="accent2">
              <a:lumMod val="75000"/>
              <a:alpha val="8000"/>
            </a:schemeClr>
          </a:solidFill>
          <a:ln w="25400">
            <a:solidFill>
              <a:schemeClr val="tx1">
                <a:lumMod val="50000"/>
                <a:lumOff val="50000"/>
                <a:alpha val="59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457200" y="1956816"/>
            <a:ext cx="5949696" cy="4742688"/>
          </a:xfrm>
          <a:prstGeom prst="flowChartProcess">
            <a:avLst/>
          </a:prstGeom>
          <a:solidFill>
            <a:schemeClr val="accent2">
              <a:lumMod val="75000"/>
              <a:alpha val="8000"/>
            </a:schemeClr>
          </a:solidFill>
          <a:ln w="25400">
            <a:solidFill>
              <a:schemeClr val="tx1">
                <a:lumMod val="50000"/>
                <a:lumOff val="50000"/>
                <a:alpha val="59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Bibliografie / resurse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888" y="2588928"/>
            <a:ext cx="5831800" cy="3678303"/>
          </a:xfrm>
        </p:spPr>
        <p:txBody>
          <a:bodyPr>
            <a:normAutofit fontScale="25000" lnSpcReduction="20000"/>
          </a:bodyPr>
          <a:lstStyle/>
          <a:p>
            <a:r>
              <a:rPr lang="en-US" sz="5600">
                <a:solidFill>
                  <a:schemeClr val="tx1">
                    <a:lumMod val="65000"/>
                    <a:lumOff val="35000"/>
                  </a:schemeClr>
                </a:solidFill>
              </a:rPr>
              <a:t>Paul A. Gagniuc. </a:t>
            </a:r>
            <a:r>
              <a:rPr lang="en-US" sz="5600" i="1">
                <a:solidFill>
                  <a:schemeClr val="tx1">
                    <a:lumMod val="65000"/>
                    <a:lumOff val="35000"/>
                  </a:schemeClr>
                </a:solidFill>
              </a:rPr>
              <a:t>Antivirus Engines: From Methods to Innovations, Design, and Applications</a:t>
            </a:r>
            <a:r>
              <a:rPr lang="en-US" sz="5600">
                <a:solidFill>
                  <a:schemeClr val="tx1">
                    <a:lumMod val="65000"/>
                    <a:lumOff val="35000"/>
                  </a:schemeClr>
                </a:solidFill>
              </a:rPr>
              <a:t>. Cambridge, MA: Elsevier Syngress, 2024. pp. 1-656.</a:t>
            </a:r>
          </a:p>
          <a:p>
            <a:endParaRPr lang="en-US" sz="5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5600">
                <a:solidFill>
                  <a:schemeClr val="tx1">
                    <a:lumMod val="65000"/>
                    <a:lumOff val="35000"/>
                  </a:schemeClr>
                </a:solidFill>
              </a:rPr>
              <a:t>Paul A. Gagniuc. </a:t>
            </a:r>
            <a:r>
              <a:rPr lang="en-US" sz="5600" i="1">
                <a:solidFill>
                  <a:schemeClr val="tx1">
                    <a:lumMod val="65000"/>
                    <a:lumOff val="35000"/>
                  </a:schemeClr>
                </a:solidFill>
              </a:rPr>
              <a:t>An Introduction to Programming Languages: Simultaneous Learning in Multiple Coding Environments. Synthesis Lectures on Computer Science</a:t>
            </a:r>
            <a:r>
              <a:rPr lang="en-US" sz="5600">
                <a:solidFill>
                  <a:schemeClr val="tx1">
                    <a:lumMod val="65000"/>
                    <a:lumOff val="35000"/>
                  </a:schemeClr>
                </a:solidFill>
              </a:rPr>
              <a:t>. Springer International Publishing, 2023, pp. 1-280.</a:t>
            </a:r>
          </a:p>
          <a:p>
            <a:endParaRPr lang="en-US" sz="5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5600">
                <a:solidFill>
                  <a:schemeClr val="tx1">
                    <a:lumMod val="65000"/>
                    <a:lumOff val="35000"/>
                  </a:schemeClr>
                </a:solidFill>
              </a:rPr>
              <a:t>Paul A. Gagniuc. </a:t>
            </a:r>
            <a:r>
              <a:rPr lang="en-US" sz="5600" i="1">
                <a:solidFill>
                  <a:schemeClr val="tx1">
                    <a:lumMod val="65000"/>
                    <a:lumOff val="35000"/>
                  </a:schemeClr>
                </a:solidFill>
              </a:rPr>
              <a:t>Coding Examples from Simple to Complex - Applications in MATLAB</a:t>
            </a:r>
            <a:r>
              <a:rPr lang="en-US" sz="5600">
                <a:solidFill>
                  <a:schemeClr val="tx1">
                    <a:lumMod val="65000"/>
                    <a:lumOff val="35000"/>
                  </a:schemeClr>
                </a:solidFill>
              </a:rPr>
              <a:t>, Springer, 2024, pp. 1-255.</a:t>
            </a:r>
          </a:p>
          <a:p>
            <a:endParaRPr lang="en-US" sz="5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5600">
                <a:solidFill>
                  <a:schemeClr val="tx1">
                    <a:lumMod val="65000"/>
                    <a:lumOff val="35000"/>
                  </a:schemeClr>
                </a:solidFill>
              </a:rPr>
              <a:t>Paul A. Gagniuc. </a:t>
            </a:r>
            <a:r>
              <a:rPr lang="en-US" sz="5600" i="1">
                <a:solidFill>
                  <a:schemeClr val="tx1">
                    <a:lumMod val="65000"/>
                    <a:lumOff val="35000"/>
                  </a:schemeClr>
                </a:solidFill>
              </a:rPr>
              <a:t>Coding Examples from Simple to Complex - Applications in Python</a:t>
            </a:r>
            <a:r>
              <a:rPr lang="en-US" sz="5600">
                <a:solidFill>
                  <a:schemeClr val="tx1">
                    <a:lumMod val="65000"/>
                    <a:lumOff val="35000"/>
                  </a:schemeClr>
                </a:solidFill>
              </a:rPr>
              <a:t>, Springer, 2024, pp. 1-245.</a:t>
            </a:r>
          </a:p>
          <a:p>
            <a:endParaRPr lang="en-US" sz="5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5600">
                <a:solidFill>
                  <a:schemeClr val="tx1">
                    <a:lumMod val="65000"/>
                    <a:lumOff val="35000"/>
                  </a:schemeClr>
                </a:solidFill>
              </a:rPr>
              <a:t>Paul A. Gagniuc. </a:t>
            </a:r>
            <a:r>
              <a:rPr lang="en-US" sz="5600" i="1">
                <a:solidFill>
                  <a:schemeClr val="tx1">
                    <a:lumMod val="65000"/>
                    <a:lumOff val="35000"/>
                  </a:schemeClr>
                </a:solidFill>
              </a:rPr>
              <a:t>Coding Examples from Simple to Complex - Applications in Javascript</a:t>
            </a:r>
            <a:r>
              <a:rPr lang="en-US" sz="5600">
                <a:solidFill>
                  <a:schemeClr val="tx1">
                    <a:lumMod val="65000"/>
                    <a:lumOff val="35000"/>
                  </a:schemeClr>
                </a:solidFill>
              </a:rPr>
              <a:t>, Springer, 2024, pp. 1-240.</a:t>
            </a:r>
          </a:p>
          <a:p>
            <a:endParaRPr lang="en-US" sz="56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5600">
                <a:solidFill>
                  <a:schemeClr val="tx1">
                    <a:lumMod val="65000"/>
                    <a:lumOff val="35000"/>
                  </a:schemeClr>
                </a:solidFill>
              </a:rPr>
              <a:t>Paul A. Gagniuc. </a:t>
            </a:r>
            <a:r>
              <a:rPr lang="en-US" sz="5600" i="1">
                <a:solidFill>
                  <a:schemeClr val="tx1">
                    <a:lumMod val="65000"/>
                    <a:lumOff val="35000"/>
                  </a:schemeClr>
                </a:solidFill>
              </a:rPr>
              <a:t>Markov chains: from theory to implementation and experimentation</a:t>
            </a:r>
            <a:r>
              <a:rPr lang="en-US" sz="5600">
                <a:solidFill>
                  <a:schemeClr val="tx1">
                    <a:lumMod val="65000"/>
                    <a:lumOff val="35000"/>
                  </a:schemeClr>
                </a:solidFill>
              </a:rPr>
              <a:t>. Hoboken, NJ,  John Wiley &amp; Sons, USA, 2017, ISBN: 978-1-119-38755-8.</a:t>
            </a: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66610" y="2687191"/>
            <a:ext cx="2678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https://github.com/gagniuc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735" y="3970542"/>
            <a:ext cx="5110048" cy="2728962"/>
          </a:xfrm>
          <a:prstGeom prst="rect">
            <a:avLst/>
          </a:prstGeom>
          <a:ln w="9525" cap="sq">
            <a:solidFill>
              <a:srgbClr val="000000"/>
            </a:solidFill>
            <a:prstDash val="dash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404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07D6D-2741-F4C5-CAD3-6D04BFC29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BCB2E-5C71-ABBC-57FF-1608D34C6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Principalele părți ale prezentării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8F566-9A86-F2D6-CBE9-85753F168E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26641" y="2651209"/>
            <a:ext cx="9956042" cy="2796251"/>
          </a:xfrm>
        </p:spPr>
        <p:txBody>
          <a:bodyPr>
            <a:normAutofit fontScale="47500" lnSpcReduction="20000"/>
          </a:bodyPr>
          <a:lstStyle/>
          <a:p>
            <a:r>
              <a:rPr lang="it-IT" sz="2800">
                <a:solidFill>
                  <a:schemeClr val="tx1">
                    <a:lumMod val="50000"/>
                    <a:lumOff val="50000"/>
                  </a:schemeClr>
                </a:solidFill>
              </a:rPr>
              <a:t>10.1 Optimizari utile in x32dbg / x64dbg</a:t>
            </a:r>
          </a:p>
          <a:p>
            <a:r>
              <a:rPr lang="it-IT" sz="2800">
                <a:solidFill>
                  <a:schemeClr val="tx1">
                    <a:lumMod val="50000"/>
                    <a:lumOff val="50000"/>
                  </a:schemeClr>
                </a:solidFill>
              </a:rPr>
              <a:t>10.2 Memoria RAM: HEAP vs STACK</a:t>
            </a:r>
          </a:p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10.3 Interceptarea Datelor in Memoria RAM</a:t>
            </a:r>
          </a:p>
          <a:p>
            <a:r>
              <a:rPr lang="it-IT" sz="2800">
                <a:solidFill>
                  <a:schemeClr val="tx1">
                    <a:lumMod val="50000"/>
                    <a:lumOff val="50000"/>
                  </a:schemeClr>
                </a:solidFill>
              </a:rPr>
              <a:t>10.4 Criptarea Datelor in Memoria RAM</a:t>
            </a:r>
          </a:p>
          <a:p>
            <a:r>
              <a:rPr lang="it-IT" sz="2800">
                <a:solidFill>
                  <a:schemeClr val="tx1">
                    <a:lumMod val="50000"/>
                    <a:lumOff val="50000"/>
                  </a:schemeClr>
                </a:solidFill>
              </a:rPr>
              <a:t>10.5 Identificarea parolelor criptate pe disc și în RAM</a:t>
            </a:r>
          </a:p>
          <a:p>
            <a:r>
              <a:rPr lang="it-IT" sz="2800">
                <a:solidFill>
                  <a:schemeClr val="tx1">
                    <a:lumMod val="50000"/>
                    <a:lumOff val="50000"/>
                  </a:schemeClr>
                </a:solidFill>
              </a:rPr>
              <a:t>10.6 Identificarea centrului de comandă &amp; control, criptat pe disc și în RAM</a:t>
            </a:r>
          </a:p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10.7 Interceptarea Execuției Malware prin API</a:t>
            </a:r>
          </a:p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10.8 Criptarea instructiunilor in sectiunea .text?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AB519-4ED5-2207-A5A4-05F163491B60}"/>
              </a:ext>
            </a:extLst>
          </p:cNvPr>
          <p:cNvSpPr/>
          <p:nvPr/>
        </p:nvSpPr>
        <p:spPr>
          <a:xfrm>
            <a:off x="685800" y="2039546"/>
            <a:ext cx="76097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C.10 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Dezasamblare și Patching </a:t>
            </a: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cu </a:t>
            </a: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629D7D">
                    <a:lumMod val="75000"/>
                  </a:srgbClr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X32dbg </a:t>
            </a: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/</a:t>
            </a:r>
            <a:r>
              <a:rPr kumimoji="0" lang="it-IT" sz="2800" b="0" i="0" u="none" strike="noStrike" kern="1200" cap="none" spc="0" normalizeH="0" baseline="0" noProof="0">
                <a:ln>
                  <a:noFill/>
                </a:ln>
                <a:solidFill>
                  <a:srgbClr val="629D7D">
                    <a:lumMod val="75000"/>
                  </a:srgbClr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 X64dbg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Impact" panose="020B0806030902050204"/>
                <a:ea typeface="+mn-ea"/>
                <a:cs typeface="+mn-cs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C1CD00-4DC1-76D4-B56F-3714D8EB4BC1}"/>
              </a:ext>
            </a:extLst>
          </p:cNvPr>
          <p:cNvSpPr/>
          <p:nvPr/>
        </p:nvSpPr>
        <p:spPr>
          <a:xfrm>
            <a:off x="0" y="1775379"/>
            <a:ext cx="11769811" cy="62386"/>
          </a:xfrm>
          <a:prstGeom prst="rect">
            <a:avLst/>
          </a:prstGeom>
          <a:solidFill>
            <a:srgbClr val="A5A5A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F2588-EE0C-4118-DA79-EEA6CFC24A8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507" y="3160427"/>
            <a:ext cx="1288753" cy="128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5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584F8-DDB3-F8C9-11C3-8B10D9CD5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A58E-3BA2-E463-3425-CC99144EF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28272" y="1326574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US" u="sng"/>
              <a:t>10.1</a:t>
            </a:r>
            <a:br>
              <a:rPr lang="en-US"/>
            </a:br>
            <a:r>
              <a:rPr lang="en-US"/>
              <a:t>Optimizari utile in x32dbg / x64dbg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E325AB-A459-3E33-AA83-3B45D50C4A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3976">
            <a:off x="4050831" y="4762904"/>
            <a:ext cx="972273" cy="116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1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0FCFD8-8409-DCFB-2429-A79AE26E9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91" y="2372632"/>
            <a:ext cx="5829300" cy="3905250"/>
          </a:xfrm>
          <a:prstGeom prst="rect">
            <a:avLst/>
          </a:prstGeom>
        </p:spPr>
      </p:pic>
      <p:sp>
        <p:nvSpPr>
          <p:cNvPr id="5" name="Flowchart: Process 4"/>
          <p:cNvSpPr/>
          <p:nvPr/>
        </p:nvSpPr>
        <p:spPr>
          <a:xfrm>
            <a:off x="457200" y="1908629"/>
            <a:ext cx="11284857" cy="4833257"/>
          </a:xfrm>
          <a:prstGeom prst="flowChartProcess">
            <a:avLst/>
          </a:prstGeom>
          <a:solidFill>
            <a:srgbClr val="70AD47">
              <a:lumMod val="75000"/>
              <a:alpha val="8000"/>
            </a:srgbClr>
          </a:solidFill>
          <a:ln w="25400" cap="flat" cmpd="sng" algn="ctr">
            <a:solidFill>
              <a:sysClr val="windowText" lastClr="000000">
                <a:lumMod val="50000"/>
                <a:lumOff val="50000"/>
                <a:alpha val="59000"/>
              </a:sys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Optimizari utile </a:t>
            </a:r>
            <a:br>
              <a:rPr lang="it-IT"/>
            </a:br>
            <a:r>
              <a:rPr lang="it-IT"/>
              <a:t>in x32dbg / x64dbg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3EED80-C87A-8596-7C2D-C055D3D06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50" y="2996409"/>
            <a:ext cx="3670069" cy="3968262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65ACA6A-8C72-508C-C6F7-676A429E67E4}"/>
              </a:ext>
            </a:extLst>
          </p:cNvPr>
          <p:cNvSpPr/>
          <p:nvPr/>
        </p:nvSpPr>
        <p:spPr>
          <a:xfrm>
            <a:off x="7426681" y="2138813"/>
            <a:ext cx="2392659" cy="893518"/>
          </a:xfrm>
          <a:prstGeom prst="wedgeRoundRectCallout">
            <a:avLst>
              <a:gd name="adj1" fmla="val 47328"/>
              <a:gd name="adj2" fmla="val 113468"/>
              <a:gd name="adj3" fmla="val 1666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Această parte din prezentare nu este publică! Este doar pentru studenții ATM!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85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89933-15B3-E5EA-AAD2-2E579811D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27CD-9B52-AE48-4376-2589D10AD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28271" y="1654820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US" u="sng"/>
              <a:t>10.2</a:t>
            </a:r>
            <a:br>
              <a:rPr lang="en-US"/>
            </a:br>
            <a:r>
              <a:rPr lang="en-US"/>
              <a:t>Memoria RAM: </a:t>
            </a:r>
            <a:br>
              <a:rPr lang="en-US"/>
            </a:br>
            <a:r>
              <a:rPr lang="en-US"/>
              <a:t>HEAP vs STACK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4299E0-4674-155E-FCD9-54ECE6C923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3976">
            <a:off x="4050831" y="4762904"/>
            <a:ext cx="972273" cy="116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8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FD8ED-8AB3-844F-E7EE-2CB03CA61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F250B0C-1796-7DC6-25E7-EED18D405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91" y="2372632"/>
            <a:ext cx="5829300" cy="3905250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212FFD5-CBA1-2C87-3C5C-81B468A03274}"/>
              </a:ext>
            </a:extLst>
          </p:cNvPr>
          <p:cNvSpPr/>
          <p:nvPr/>
        </p:nvSpPr>
        <p:spPr>
          <a:xfrm>
            <a:off x="457200" y="1908629"/>
            <a:ext cx="11284857" cy="4833257"/>
          </a:xfrm>
          <a:prstGeom prst="flowChartProcess">
            <a:avLst/>
          </a:prstGeom>
          <a:solidFill>
            <a:srgbClr val="70AD47">
              <a:lumMod val="75000"/>
              <a:alpha val="8000"/>
            </a:srgbClr>
          </a:solidFill>
          <a:ln w="25400" cap="flat" cmpd="sng" algn="ctr">
            <a:solidFill>
              <a:sysClr val="windowText" lastClr="000000">
                <a:lumMod val="50000"/>
                <a:lumOff val="50000"/>
                <a:alpha val="59000"/>
              </a:sys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5A2E86-DABA-BC2C-F809-1C84680D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Memoria RAM: </a:t>
            </a:r>
            <a:br>
              <a:rPr lang="en-US"/>
            </a:br>
            <a:r>
              <a:rPr lang="en-US"/>
              <a:t>HEAP vs STACK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5C3E44-0C8E-F0D8-B253-D9624D5E0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50" y="2996409"/>
            <a:ext cx="3670069" cy="3968262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E555FD4-EC2D-1D93-3FC2-1EE1DCF61320}"/>
              </a:ext>
            </a:extLst>
          </p:cNvPr>
          <p:cNvSpPr/>
          <p:nvPr/>
        </p:nvSpPr>
        <p:spPr>
          <a:xfrm>
            <a:off x="7426681" y="2138813"/>
            <a:ext cx="2392659" cy="893518"/>
          </a:xfrm>
          <a:prstGeom prst="wedgeRoundRectCallout">
            <a:avLst>
              <a:gd name="adj1" fmla="val 47328"/>
              <a:gd name="adj2" fmla="val 113468"/>
              <a:gd name="adj3" fmla="val 1666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Această parte din prezentare nu este publică! Este doar pentru studenții ATM!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755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83F35-66E0-6CC0-6653-FB393F19A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EDC6-BB63-9F07-B0F8-7F137EA9C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28271" y="1654820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US" u="sng"/>
              <a:t>10.3</a:t>
            </a:r>
            <a:br>
              <a:rPr lang="en-US" dirty="0"/>
            </a:br>
            <a:r>
              <a:rPr lang="en-US" dirty="0" err="1"/>
              <a:t>Interceptarea</a:t>
            </a:r>
            <a:r>
              <a:rPr lang="en-US" dirty="0"/>
              <a:t> </a:t>
            </a:r>
            <a:r>
              <a:rPr lang="en-US" err="1"/>
              <a:t>Datelor</a:t>
            </a:r>
            <a:r>
              <a:rPr lang="en-US"/>
              <a:t> in </a:t>
            </a:r>
            <a:r>
              <a:rPr lang="en-US" dirty="0"/>
              <a:t>Memoria 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5BF4D-DCD4-8DA4-37CD-E28AFDA0FF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3976">
            <a:off x="4050831" y="4762904"/>
            <a:ext cx="972273" cy="116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05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27E68-E32C-D039-AFA3-902DF17B1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2069FB4-F0B7-6625-625F-AB63A56B4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291" y="2372632"/>
            <a:ext cx="5829300" cy="3905250"/>
          </a:xfrm>
          <a:prstGeom prst="rect">
            <a:avLst/>
          </a:prstGeom>
        </p:spPr>
      </p:pic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D00E1FE4-BD08-A1B5-6421-50E48DA3012A}"/>
              </a:ext>
            </a:extLst>
          </p:cNvPr>
          <p:cNvSpPr/>
          <p:nvPr/>
        </p:nvSpPr>
        <p:spPr>
          <a:xfrm>
            <a:off x="457200" y="1908629"/>
            <a:ext cx="11284857" cy="4833257"/>
          </a:xfrm>
          <a:prstGeom prst="flowChartProcess">
            <a:avLst/>
          </a:prstGeom>
          <a:solidFill>
            <a:srgbClr val="70AD47">
              <a:lumMod val="75000"/>
              <a:alpha val="8000"/>
            </a:srgbClr>
          </a:solidFill>
          <a:ln w="25400" cap="flat" cmpd="sng" algn="ctr">
            <a:solidFill>
              <a:sysClr val="windowText" lastClr="000000">
                <a:lumMod val="50000"/>
                <a:lumOff val="50000"/>
                <a:alpha val="59000"/>
              </a:sysClr>
            </a:solidFill>
            <a:prstDash val="sys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B0D3A-7765-F41E-0869-3D5E615A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Interceptarea Datelor in Memoria RAM</a:t>
            </a:r>
            <a:br>
              <a:rPr lang="it-IT"/>
            </a:b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BCF522-CDC7-D727-C9EB-08EDE248B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150" y="2996409"/>
            <a:ext cx="3670069" cy="3968262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8A196142-4848-AC7B-E38A-3A15E374243C}"/>
              </a:ext>
            </a:extLst>
          </p:cNvPr>
          <p:cNvSpPr/>
          <p:nvPr/>
        </p:nvSpPr>
        <p:spPr>
          <a:xfrm>
            <a:off x="7426681" y="2138813"/>
            <a:ext cx="2392659" cy="893518"/>
          </a:xfrm>
          <a:prstGeom prst="wedgeRoundRectCallout">
            <a:avLst>
              <a:gd name="adj1" fmla="val 47328"/>
              <a:gd name="adj2" fmla="val 113468"/>
              <a:gd name="adj3" fmla="val 1666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Această parte din prezentare nu este publică! Este doar pentru studenții ATM!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75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16F12-2960-E8CB-1333-14E4FE100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BB2A6-594F-0B58-E477-7D29B3718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420000">
            <a:off x="928271" y="1654820"/>
            <a:ext cx="9755187" cy="2766528"/>
          </a:xfrm>
        </p:spPr>
        <p:txBody>
          <a:bodyPr>
            <a:normAutofit fontScale="90000"/>
          </a:bodyPr>
          <a:lstStyle/>
          <a:p>
            <a:r>
              <a:rPr lang="en-US" u="sng"/>
              <a:t>10.4</a:t>
            </a:r>
            <a:br>
              <a:rPr lang="en-US" dirty="0"/>
            </a:br>
            <a:r>
              <a:rPr lang="en-US" dirty="0" err="1"/>
              <a:t>Criptarea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in Memoria 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430389-3A9C-C010-1A1D-7AF88E539C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3976">
            <a:off x="4050831" y="4762904"/>
            <a:ext cx="972273" cy="116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97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14474</TotalTime>
  <Words>525</Words>
  <Application>Microsoft Office PowerPoint</Application>
  <PresentationFormat>Widescreen</PresentationFormat>
  <Paragraphs>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Gill Sans MT</vt:lpstr>
      <vt:lpstr>Impact</vt:lpstr>
      <vt:lpstr>Wingdings 2</vt:lpstr>
      <vt:lpstr>1_Main Event</vt:lpstr>
      <vt:lpstr>Dividend</vt:lpstr>
      <vt:lpstr>C.10 RAM: Monitorizare și manipulare cu X96dbg</vt:lpstr>
      <vt:lpstr>Principalele părți ale prezentării</vt:lpstr>
      <vt:lpstr>10.1 Optimizari utile in x32dbg / x64dbg </vt:lpstr>
      <vt:lpstr>Optimizari utile  in x32dbg / x64dbg</vt:lpstr>
      <vt:lpstr>10.2 Memoria RAM:  HEAP vs STACK</vt:lpstr>
      <vt:lpstr>Memoria RAM:  HEAP vs STACK</vt:lpstr>
      <vt:lpstr>10.3 Interceptarea Datelor in Memoria RAM</vt:lpstr>
      <vt:lpstr>Interceptarea Datelor in Memoria RAM </vt:lpstr>
      <vt:lpstr>10.4 Criptarea Datelor in Memoria RAM</vt:lpstr>
      <vt:lpstr>Criptarea Datelor in Memoria RAM </vt:lpstr>
      <vt:lpstr>10.5 Identificarea parolelor criptate pe disc și în RAM</vt:lpstr>
      <vt:lpstr>Identificarea parolelor criptate pe disc și în RAM </vt:lpstr>
      <vt:lpstr>10.6 Identificarea centrului de comandă &amp; control, criptat pe disc și în RAM</vt:lpstr>
      <vt:lpstr>Identificarea centrului de  comandă &amp; control, criptat pe disc și în RAM</vt:lpstr>
      <vt:lpstr>10.7 Interceptarea Execuției Malware prin API</vt:lpstr>
      <vt:lpstr>Interceptarea Execuției Malware prin API </vt:lpstr>
      <vt:lpstr>10.8 Criptarea instructiunilor in sectiunea .text?</vt:lpstr>
      <vt:lpstr>Criptarea instructiunilor in sectiunea .text? </vt:lpstr>
      <vt:lpstr>Bibliografie / resurse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C.10 Dezasamblare și Patching cu X64dbg (RAM)</dc:title>
  <dc:creator>Dr. Paul A. Gagniuc</dc:creator>
  <cp:lastModifiedBy>Office</cp:lastModifiedBy>
  <cp:revision>1388</cp:revision>
  <dcterms:created xsi:type="dcterms:W3CDTF">2024-01-23T11:52:18Z</dcterms:created>
  <dcterms:modified xsi:type="dcterms:W3CDTF">2025-09-05T00:20:51Z</dcterms:modified>
</cp:coreProperties>
</file>