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22" autoAdjust="0"/>
    <p:restoredTop sz="97478" autoAdjust="0"/>
  </p:normalViewPr>
  <p:slideViewPr>
    <p:cSldViewPr>
      <p:cViewPr varScale="1">
        <p:scale>
          <a:sx n="83" d="100"/>
          <a:sy n="83" d="100"/>
        </p:scale>
        <p:origin x="1800" y="90"/>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274333"/>
            <a:ext cx="11963400" cy="2308324"/>
          </a:xfrm>
          <a:prstGeom prst="rect">
            <a:avLst/>
          </a:prstGeom>
        </p:spPr>
        <p:txBody>
          <a:bodyPr wrap="square">
            <a:spAutoFit/>
          </a:bodyPr>
          <a:lstStyle/>
          <a:p>
            <a:r>
              <a:rPr lang="en-US" sz="4800" smtClean="0">
                <a:solidFill>
                  <a:srgbClr val="000000"/>
                </a:solidFill>
                <a:latin typeface="Consolas" panose="020B0609020204030204" pitchFamily="49" charset="0"/>
              </a:rPr>
              <a:t>AAAAAAAA</a:t>
            </a:r>
            <a:r>
              <a:rPr lang="en-US" sz="4800" smtClean="0">
                <a:solidFill>
                  <a:srgbClr val="C00000"/>
                </a:solidFill>
                <a:latin typeface="Consolas" panose="020B0609020204030204" pitchFamily="49" charset="0"/>
              </a:rPr>
              <a:t>CCCCCC</a:t>
            </a:r>
            <a:r>
              <a:rPr lang="en-US" sz="4800">
                <a:solidFill>
                  <a:srgbClr val="000000"/>
                </a:solidFill>
                <a:latin typeface="Consolas" panose="020B0609020204030204" pitchFamily="49" charset="0"/>
              </a:rPr>
              <a:t>AAAAAA </a:t>
            </a:r>
            <a:r>
              <a:rPr lang="en-US" sz="4800" smtClean="0">
                <a:solidFill>
                  <a:srgbClr val="000000"/>
                </a:solidFill>
                <a:latin typeface="Consolas" panose="020B0609020204030204" pitchFamily="49" charset="0"/>
              </a:rPr>
              <a:t> -AlignmentA</a:t>
            </a:r>
            <a:r>
              <a:rPr lang="en-US" sz="4800">
                <a:latin typeface="Consolas" panose="020B0609020204030204" pitchFamily="49" charset="0"/>
              </a:rPr>
              <a:t/>
            </a:r>
            <a:br>
              <a:rPr lang="en-US" sz="4800">
                <a:latin typeface="Consolas" panose="020B0609020204030204" pitchFamily="49" charset="0"/>
              </a:rPr>
            </a:br>
            <a:r>
              <a:rPr lang="en-US" sz="4800">
                <a:solidFill>
                  <a:srgbClr val="000000"/>
                </a:solidFill>
                <a:latin typeface="Consolas" panose="020B0609020204030204" pitchFamily="49" charset="0"/>
              </a:rPr>
              <a:t>        </a:t>
            </a:r>
            <a:r>
              <a:rPr lang="en-US" sz="4800">
                <a:solidFill>
                  <a:srgbClr val="C00000"/>
                </a:solidFill>
                <a:latin typeface="Consolas" panose="020B0609020204030204" pitchFamily="49" charset="0"/>
              </a:rPr>
              <a:t>||||||       </a:t>
            </a:r>
            <a:r>
              <a:rPr lang="en-US" sz="4800" smtClean="0">
                <a:solidFill>
                  <a:srgbClr val="C00000"/>
                </a:solidFill>
                <a:latin typeface="Consolas" panose="020B0609020204030204" pitchFamily="49" charset="0"/>
              </a:rPr>
              <a:t> </a:t>
            </a:r>
            <a:r>
              <a:rPr lang="en-US" sz="4800" smtClean="0">
                <a:latin typeface="Consolas" panose="020B0609020204030204" pitchFamily="49" charset="0"/>
              </a:rPr>
              <a:t>-AlignmentM</a:t>
            </a:r>
            <a:r>
              <a:rPr lang="en-US" sz="4800">
                <a:latin typeface="Consolas" panose="020B0609020204030204" pitchFamily="49" charset="0"/>
              </a:rPr>
              <a:t/>
            </a:r>
            <a:br>
              <a:rPr lang="en-US" sz="4800">
                <a:latin typeface="Consolas" panose="020B0609020204030204" pitchFamily="49" charset="0"/>
              </a:rPr>
            </a:br>
            <a:r>
              <a:rPr lang="en-US" sz="4800">
                <a:solidFill>
                  <a:srgbClr val="000000"/>
                </a:solidFill>
                <a:latin typeface="Consolas" panose="020B0609020204030204" pitchFamily="49" charset="0"/>
              </a:rPr>
              <a:t>    </a:t>
            </a:r>
            <a:r>
              <a:rPr lang="en-US" sz="4800" smtClean="0">
                <a:solidFill>
                  <a:srgbClr val="000000"/>
                </a:solidFill>
                <a:latin typeface="Consolas" panose="020B0609020204030204" pitchFamily="49" charset="0"/>
              </a:rPr>
              <a:t>TTTT</a:t>
            </a:r>
            <a:r>
              <a:rPr lang="en-US" sz="4800" smtClean="0">
                <a:solidFill>
                  <a:srgbClr val="C00000"/>
                </a:solidFill>
                <a:latin typeface="Consolas" panose="020B0609020204030204" pitchFamily="49" charset="0"/>
              </a:rPr>
              <a:t>CCCCCC</a:t>
            </a:r>
            <a:r>
              <a:rPr lang="en-US" sz="4800">
                <a:solidFill>
                  <a:srgbClr val="000000"/>
                </a:solidFill>
                <a:latin typeface="Consolas" panose="020B0609020204030204" pitchFamily="49" charset="0"/>
              </a:rPr>
              <a:t>TTTT   </a:t>
            </a:r>
            <a:r>
              <a:rPr lang="en-US" sz="4800" smtClean="0">
                <a:solidFill>
                  <a:srgbClr val="000000"/>
                </a:solidFill>
                <a:latin typeface="Consolas" panose="020B0609020204030204" pitchFamily="49" charset="0"/>
              </a:rPr>
              <a:t> -AlignmentB</a:t>
            </a:r>
            <a:endParaRPr lang="en-US" sz="4800">
              <a:latin typeface="Consolas" panose="020B0609020204030204" pitchFamily="49" charset="0"/>
            </a:endParaRPr>
          </a:p>
        </p:txBody>
      </p:sp>
      <p:sp>
        <p:nvSpPr>
          <p:cNvPr id="3" name="Left Brace 2"/>
          <p:cNvSpPr/>
          <p:nvPr/>
        </p:nvSpPr>
        <p:spPr>
          <a:xfrm rot="16200000">
            <a:off x="2611487" y="5123820"/>
            <a:ext cx="415826" cy="1219200"/>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Left Brace 53"/>
          <p:cNvSpPr/>
          <p:nvPr/>
        </p:nvSpPr>
        <p:spPr>
          <a:xfrm rot="5400000">
            <a:off x="1849755" y="1729378"/>
            <a:ext cx="491490" cy="2667000"/>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Left Brace 54"/>
          <p:cNvSpPr/>
          <p:nvPr/>
        </p:nvSpPr>
        <p:spPr>
          <a:xfrm rot="5400000">
            <a:off x="6245438" y="2113131"/>
            <a:ext cx="463124" cy="1981200"/>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Left Brace 55"/>
          <p:cNvSpPr/>
          <p:nvPr/>
        </p:nvSpPr>
        <p:spPr>
          <a:xfrm rot="16200000">
            <a:off x="5941427" y="5100960"/>
            <a:ext cx="419636" cy="1261110"/>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1829728" y="2044659"/>
            <a:ext cx="760144" cy="830997"/>
          </a:xfrm>
          <a:prstGeom prst="rect">
            <a:avLst/>
          </a:prstGeom>
        </p:spPr>
        <p:txBody>
          <a:bodyPr wrap="none">
            <a:spAutoFit/>
          </a:bodyPr>
          <a:lstStyle/>
          <a:p>
            <a:r>
              <a:rPr lang="en-US" sz="4800" i="1">
                <a:solidFill>
                  <a:srgbClr val="000000"/>
                </a:solidFill>
                <a:latin typeface="Cambria" panose="02040503050406030204" pitchFamily="18" charset="0"/>
                <a:ea typeface="Cambria" panose="02040503050406030204" pitchFamily="18" charset="0"/>
              </a:rPr>
              <a:t>r1</a:t>
            </a:r>
          </a:p>
        </p:txBody>
      </p:sp>
      <p:sp>
        <p:nvSpPr>
          <p:cNvPr id="57" name="Rectangle 56"/>
          <p:cNvSpPr/>
          <p:nvPr/>
        </p:nvSpPr>
        <p:spPr>
          <a:xfrm>
            <a:off x="5782014" y="1998521"/>
            <a:ext cx="1540806" cy="830997"/>
          </a:xfrm>
          <a:prstGeom prst="rect">
            <a:avLst/>
          </a:prstGeom>
        </p:spPr>
        <p:txBody>
          <a:bodyPr wrap="none">
            <a:spAutoFit/>
          </a:bodyPr>
          <a:lstStyle/>
          <a:p>
            <a:r>
              <a:rPr lang="en-US" sz="4800" i="1" smtClean="0">
                <a:solidFill>
                  <a:srgbClr val="000000"/>
                </a:solidFill>
                <a:latin typeface="Cambria" panose="02040503050406030204" pitchFamily="18" charset="0"/>
                <a:ea typeface="Cambria" panose="02040503050406030204" pitchFamily="18" charset="0"/>
              </a:rPr>
              <a:t>x-n_0</a:t>
            </a:r>
            <a:endParaRPr lang="en-US" sz="4800" i="1">
              <a:latin typeface="Cambria" panose="02040503050406030204" pitchFamily="18" charset="0"/>
              <a:ea typeface="Cambria" panose="02040503050406030204" pitchFamily="18" charset="0"/>
            </a:endParaRPr>
          </a:p>
        </p:txBody>
      </p:sp>
      <p:sp>
        <p:nvSpPr>
          <p:cNvPr id="58" name="Rectangle 57"/>
          <p:cNvSpPr/>
          <p:nvPr/>
        </p:nvSpPr>
        <p:spPr>
          <a:xfrm>
            <a:off x="2431529" y="5867036"/>
            <a:ext cx="760144" cy="830997"/>
          </a:xfrm>
          <a:prstGeom prst="rect">
            <a:avLst/>
          </a:prstGeom>
        </p:spPr>
        <p:txBody>
          <a:bodyPr wrap="none">
            <a:spAutoFit/>
          </a:bodyPr>
          <a:lstStyle/>
          <a:p>
            <a:r>
              <a:rPr lang="en-US" sz="4800" i="1">
                <a:solidFill>
                  <a:srgbClr val="000000"/>
                </a:solidFill>
                <a:latin typeface="Cambria" panose="02040503050406030204" pitchFamily="18" charset="0"/>
                <a:ea typeface="Cambria" panose="02040503050406030204" pitchFamily="18" charset="0"/>
              </a:rPr>
              <a:t>r2</a:t>
            </a:r>
          </a:p>
        </p:txBody>
      </p:sp>
      <p:sp>
        <p:nvSpPr>
          <p:cNvPr id="59" name="Rectangle 58"/>
          <p:cNvSpPr/>
          <p:nvPr/>
        </p:nvSpPr>
        <p:spPr>
          <a:xfrm>
            <a:off x="5348882" y="5818668"/>
            <a:ext cx="1547218" cy="830997"/>
          </a:xfrm>
          <a:prstGeom prst="rect">
            <a:avLst/>
          </a:prstGeom>
        </p:spPr>
        <p:txBody>
          <a:bodyPr wrap="none">
            <a:spAutoFit/>
          </a:bodyPr>
          <a:lstStyle/>
          <a:p>
            <a:r>
              <a:rPr lang="en-US" sz="4800" i="1">
                <a:solidFill>
                  <a:srgbClr val="000000"/>
                </a:solidFill>
                <a:latin typeface="Cambria" panose="02040503050406030204" pitchFamily="18" charset="0"/>
                <a:ea typeface="Cambria" panose="02040503050406030204" pitchFamily="18" charset="0"/>
              </a:rPr>
              <a:t>y-n_1</a:t>
            </a:r>
          </a:p>
        </p:txBody>
      </p:sp>
      <p:sp>
        <p:nvSpPr>
          <p:cNvPr id="5" name="Rectangle 4"/>
          <p:cNvSpPr/>
          <p:nvPr/>
        </p:nvSpPr>
        <p:spPr>
          <a:xfrm>
            <a:off x="3954219" y="8038392"/>
            <a:ext cx="1067921" cy="830997"/>
          </a:xfrm>
          <a:prstGeom prst="rect">
            <a:avLst/>
          </a:prstGeom>
        </p:spPr>
        <p:txBody>
          <a:bodyPr wrap="none">
            <a:spAutoFit/>
          </a:bodyPr>
          <a:lstStyle/>
          <a:p>
            <a:r>
              <a:rPr lang="en-US" sz="4800" i="1">
                <a:solidFill>
                  <a:srgbClr val="000000"/>
                </a:solidFill>
                <a:latin typeface="Cambria" panose="02040503050406030204" pitchFamily="18" charset="0"/>
                <a:ea typeface="Cambria" panose="02040503050406030204" pitchFamily="18" charset="0"/>
              </a:rPr>
              <a:t>n_1</a:t>
            </a:r>
          </a:p>
        </p:txBody>
      </p:sp>
      <p:sp>
        <p:nvSpPr>
          <p:cNvPr id="60" name="Rectangle 59"/>
          <p:cNvSpPr/>
          <p:nvPr/>
        </p:nvSpPr>
        <p:spPr>
          <a:xfrm>
            <a:off x="3611162" y="173080"/>
            <a:ext cx="1067921" cy="830997"/>
          </a:xfrm>
          <a:prstGeom prst="rect">
            <a:avLst/>
          </a:prstGeom>
        </p:spPr>
        <p:txBody>
          <a:bodyPr wrap="none">
            <a:spAutoFit/>
          </a:bodyPr>
          <a:lstStyle/>
          <a:p>
            <a:r>
              <a:rPr lang="en-US" sz="4800" i="1">
                <a:solidFill>
                  <a:srgbClr val="000000"/>
                </a:solidFill>
                <a:latin typeface="Cambria" panose="02040503050406030204" pitchFamily="18" charset="0"/>
                <a:ea typeface="Cambria" panose="02040503050406030204" pitchFamily="18" charset="0"/>
              </a:rPr>
              <a:t>n_0</a:t>
            </a:r>
          </a:p>
        </p:txBody>
      </p:sp>
      <p:sp>
        <p:nvSpPr>
          <p:cNvPr id="61" name="Left Brace 60"/>
          <p:cNvSpPr/>
          <p:nvPr/>
        </p:nvSpPr>
        <p:spPr>
          <a:xfrm rot="5400000">
            <a:off x="3855990" y="-2103389"/>
            <a:ext cx="593822" cy="6781801"/>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61"/>
          <p:cNvSpPr/>
          <p:nvPr/>
        </p:nvSpPr>
        <p:spPr>
          <a:xfrm rot="16200000">
            <a:off x="4209468" y="5663282"/>
            <a:ext cx="557424" cy="4556760"/>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877967" y="1148575"/>
            <a:ext cx="461986" cy="830997"/>
          </a:xfrm>
          <a:prstGeom prst="rect">
            <a:avLst/>
          </a:prstGeom>
        </p:spPr>
        <p:txBody>
          <a:bodyPr wrap="none">
            <a:spAutoFit/>
          </a:bodyPr>
          <a:lstStyle/>
          <a:p>
            <a:r>
              <a:rPr lang="en-US" sz="4800" i="1">
                <a:solidFill>
                  <a:srgbClr val="000000"/>
                </a:solidFill>
                <a:latin typeface="Cambria" panose="02040503050406030204" pitchFamily="18" charset="0"/>
                <a:ea typeface="Cambria" panose="02040503050406030204" pitchFamily="18" charset="0"/>
              </a:rPr>
              <a:t>x</a:t>
            </a:r>
          </a:p>
        </p:txBody>
      </p:sp>
      <p:sp>
        <p:nvSpPr>
          <p:cNvPr id="63" name="Left Brace 62"/>
          <p:cNvSpPr/>
          <p:nvPr/>
        </p:nvSpPr>
        <p:spPr>
          <a:xfrm rot="5400000">
            <a:off x="2863215" y="-241613"/>
            <a:ext cx="491490" cy="4724400"/>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e 63"/>
          <p:cNvSpPr/>
          <p:nvPr/>
        </p:nvSpPr>
        <p:spPr>
          <a:xfrm rot="16200000">
            <a:off x="3636467" y="5306918"/>
            <a:ext cx="415826" cy="3269159"/>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3633487" y="6990818"/>
            <a:ext cx="468398" cy="830997"/>
          </a:xfrm>
          <a:prstGeom prst="rect">
            <a:avLst/>
          </a:prstGeom>
        </p:spPr>
        <p:txBody>
          <a:bodyPr wrap="none">
            <a:spAutoFit/>
          </a:bodyPr>
          <a:lstStyle/>
          <a:p>
            <a:r>
              <a:rPr lang="en-US" sz="4800" i="1">
                <a:solidFill>
                  <a:srgbClr val="000000"/>
                </a:solidFill>
                <a:latin typeface="Cambria" panose="02040503050406030204" pitchFamily="18" charset="0"/>
                <a:ea typeface="Cambria" panose="02040503050406030204" pitchFamily="18" charset="0"/>
              </a:rPr>
              <a:t>y</a:t>
            </a:r>
          </a:p>
        </p:txBody>
      </p:sp>
      <p:sp>
        <p:nvSpPr>
          <p:cNvPr id="65" name="Rectangle 64"/>
          <p:cNvSpPr/>
          <p:nvPr/>
        </p:nvSpPr>
        <p:spPr>
          <a:xfrm>
            <a:off x="274218" y="137023"/>
            <a:ext cx="7660816" cy="897092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66" name="Rectangle 65"/>
          <p:cNvSpPr/>
          <p:nvPr/>
        </p:nvSpPr>
        <p:spPr>
          <a:xfrm>
            <a:off x="570717" y="10206721"/>
            <a:ext cx="7354083" cy="2308324"/>
          </a:xfrm>
          <a:prstGeom prst="rect">
            <a:avLst/>
          </a:prstGeom>
        </p:spPr>
        <p:txBody>
          <a:bodyPr wrap="square">
            <a:spAutoFit/>
          </a:bodyPr>
          <a:lstStyle/>
          <a:p>
            <a:r>
              <a:rPr lang="en-US" sz="4800" smtClean="0">
                <a:solidFill>
                  <a:srgbClr val="C00000"/>
                </a:solidFill>
                <a:latin typeface="Consolas" panose="020B0609020204030204" pitchFamily="49" charset="0"/>
              </a:rPr>
              <a:t>CCCCCC</a:t>
            </a:r>
            <a:r>
              <a:rPr lang="en-US" sz="4800" smtClean="0">
                <a:solidFill>
                  <a:srgbClr val="000000"/>
                </a:solidFill>
                <a:latin typeface="Consolas" panose="020B0609020204030204" pitchFamily="49" charset="0"/>
              </a:rPr>
              <a:t>  - AlignmentA</a:t>
            </a:r>
            <a:r>
              <a:rPr lang="en-US" sz="4800">
                <a:latin typeface="Consolas" panose="020B0609020204030204" pitchFamily="49" charset="0"/>
              </a:rPr>
              <a:t/>
            </a:r>
            <a:br>
              <a:rPr lang="en-US" sz="4800">
                <a:latin typeface="Consolas" panose="020B0609020204030204" pitchFamily="49" charset="0"/>
              </a:rPr>
            </a:br>
            <a:r>
              <a:rPr lang="en-US" sz="4800" smtClean="0">
                <a:solidFill>
                  <a:srgbClr val="C00000"/>
                </a:solidFill>
                <a:latin typeface="Consolas" panose="020B0609020204030204" pitchFamily="49" charset="0"/>
              </a:rPr>
              <a:t>||||||    </a:t>
            </a:r>
            <a:r>
              <a:rPr lang="en-US" sz="4800" smtClean="0">
                <a:latin typeface="Consolas" panose="020B0609020204030204" pitchFamily="49" charset="0"/>
              </a:rPr>
              <a:t>AlignmentM</a:t>
            </a:r>
            <a:r>
              <a:rPr lang="en-US" sz="4800">
                <a:latin typeface="Consolas" panose="020B0609020204030204" pitchFamily="49" charset="0"/>
              </a:rPr>
              <a:t/>
            </a:r>
            <a:br>
              <a:rPr lang="en-US" sz="4800">
                <a:latin typeface="Consolas" panose="020B0609020204030204" pitchFamily="49" charset="0"/>
              </a:rPr>
            </a:br>
            <a:r>
              <a:rPr lang="en-US" sz="4800" smtClean="0">
                <a:solidFill>
                  <a:srgbClr val="C00000"/>
                </a:solidFill>
                <a:latin typeface="Consolas" panose="020B0609020204030204" pitchFamily="49" charset="0"/>
              </a:rPr>
              <a:t>CCCCCC</a:t>
            </a:r>
            <a:r>
              <a:rPr lang="en-US" sz="4800" smtClean="0">
                <a:solidFill>
                  <a:srgbClr val="000000"/>
                </a:solidFill>
                <a:latin typeface="Consolas" panose="020B0609020204030204" pitchFamily="49" charset="0"/>
              </a:rPr>
              <a:t>  - AlignmentB</a:t>
            </a:r>
            <a:endParaRPr lang="en-US" sz="4800">
              <a:latin typeface="Consolas" panose="020B0609020204030204" pitchFamily="49" charset="0"/>
            </a:endParaRPr>
          </a:p>
        </p:txBody>
      </p:sp>
      <p:sp>
        <p:nvSpPr>
          <p:cNvPr id="67" name="Rectangle 66"/>
          <p:cNvSpPr/>
          <p:nvPr/>
        </p:nvSpPr>
        <p:spPr>
          <a:xfrm>
            <a:off x="263984" y="9428379"/>
            <a:ext cx="7660816" cy="392647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70" name="Oval 69"/>
          <p:cNvSpPr/>
          <p:nvPr/>
        </p:nvSpPr>
        <p:spPr>
          <a:xfrm>
            <a:off x="685800" y="8038392"/>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(b)</a:t>
            </a:r>
          </a:p>
        </p:txBody>
      </p:sp>
      <p:sp>
        <p:nvSpPr>
          <p:cNvPr id="71" name="Oval 70"/>
          <p:cNvSpPr/>
          <p:nvPr/>
        </p:nvSpPr>
        <p:spPr>
          <a:xfrm>
            <a:off x="3108960" y="11002994"/>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(a)</a:t>
            </a:r>
          </a:p>
        </p:txBody>
      </p:sp>
      <p:sp>
        <p:nvSpPr>
          <p:cNvPr id="72" name="Left Brace 71"/>
          <p:cNvSpPr/>
          <p:nvPr/>
        </p:nvSpPr>
        <p:spPr>
          <a:xfrm rot="16200000">
            <a:off x="1236623" y="5039090"/>
            <a:ext cx="415826" cy="1365072"/>
          </a:xfrm>
          <a:prstGeom prst="leftBrace">
            <a:avLst>
              <a:gd name="adj1" fmla="val 38333"/>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Rectangle 72"/>
          <p:cNvSpPr/>
          <p:nvPr/>
        </p:nvSpPr>
        <p:spPr>
          <a:xfrm>
            <a:off x="1210337" y="5876884"/>
            <a:ext cx="468398" cy="830997"/>
          </a:xfrm>
          <a:prstGeom prst="rect">
            <a:avLst/>
          </a:prstGeom>
        </p:spPr>
        <p:txBody>
          <a:bodyPr wrap="none">
            <a:spAutoFit/>
          </a:bodyPr>
          <a:lstStyle/>
          <a:p>
            <a:r>
              <a:rPr lang="en-US" sz="4800" i="1" smtClean="0">
                <a:solidFill>
                  <a:srgbClr val="000000"/>
                </a:solidFill>
                <a:latin typeface="Cambria" panose="02040503050406030204" pitchFamily="18" charset="0"/>
                <a:ea typeface="Cambria" panose="02040503050406030204" pitchFamily="18" charset="0"/>
              </a:rPr>
              <a:t>v</a:t>
            </a:r>
            <a:endParaRPr lang="en-US" sz="4800" i="1">
              <a:solidFill>
                <a:srgbClr val="000000"/>
              </a:solidFill>
              <a:latin typeface="Cambria" panose="02040503050406030204" pitchFamily="18" charset="0"/>
              <a:ea typeface="Cambria" panose="02040503050406030204" pitchFamily="18" charset="0"/>
            </a:endParaRPr>
          </a:p>
        </p:txBody>
      </p:sp>
      <p:sp>
        <p:nvSpPr>
          <p:cNvPr id="22" name="Rectangle 21"/>
          <p:cNvSpPr/>
          <p:nvPr/>
        </p:nvSpPr>
        <p:spPr>
          <a:xfrm>
            <a:off x="8625840" y="11502744"/>
            <a:ext cx="9220200" cy="1569660"/>
          </a:xfrm>
          <a:prstGeom prst="rect">
            <a:avLst/>
          </a:prstGeom>
        </p:spPr>
        <p:txBody>
          <a:bodyPr wrap="square">
            <a:spAutoFit/>
          </a:bodyPr>
          <a:lstStyle/>
          <a:p>
            <a:r>
              <a:rPr lang="en-US" sz="3200">
                <a:solidFill>
                  <a:srgbClr val="000000"/>
                </a:solidFill>
                <a:latin typeface="Consolas" panose="020B0609020204030204" pitchFamily="49" charset="0"/>
              </a:rPr>
              <a:t>GCGCTTGCTATTATCGCGCGGCGATTCAGCGTCA</a:t>
            </a:r>
            <a:br>
              <a:rPr lang="en-US" sz="3200">
                <a:solidFill>
                  <a:srgbClr val="000000"/>
                </a:solidFill>
                <a:latin typeface="Consolas" panose="020B0609020204030204" pitchFamily="49" charset="0"/>
              </a:rPr>
            </a:br>
            <a:r>
              <a:rPr lang="en-US" sz="3200">
                <a:solidFill>
                  <a:srgbClr val="000000"/>
                </a:solidFill>
                <a:latin typeface="Consolas" panose="020B0609020204030204" pitchFamily="49" charset="0"/>
              </a:rPr>
              <a:t>            ||||||| |||   | ||| |</a:t>
            </a:r>
            <a:br>
              <a:rPr lang="en-US" sz="3200">
                <a:solidFill>
                  <a:srgbClr val="000000"/>
                </a:solidFill>
                <a:latin typeface="Consolas" panose="020B0609020204030204" pitchFamily="49" charset="0"/>
              </a:rPr>
            </a:br>
            <a:r>
              <a:rPr lang="en-US" sz="3200">
                <a:solidFill>
                  <a:srgbClr val="000000"/>
                </a:solidFill>
                <a:latin typeface="Consolas" panose="020B0609020204030204" pitchFamily="49" charset="0"/>
              </a:rPr>
              <a:t>  GATCGGCGCGTAGCGCGGCGC---G-CGCGGGATTTA </a:t>
            </a:r>
          </a:p>
        </p:txBody>
      </p:sp>
      <p:sp>
        <p:nvSpPr>
          <p:cNvPr id="74" name="Rectangle 73"/>
          <p:cNvSpPr/>
          <p:nvPr/>
        </p:nvSpPr>
        <p:spPr>
          <a:xfrm>
            <a:off x="8231530" y="9982200"/>
            <a:ext cx="9827867" cy="3326552"/>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23" name="Rectangle 22"/>
          <p:cNvSpPr/>
          <p:nvPr/>
        </p:nvSpPr>
        <p:spPr>
          <a:xfrm>
            <a:off x="8510980" y="8021599"/>
            <a:ext cx="9387839" cy="1200329"/>
          </a:xfrm>
          <a:prstGeom prst="rect">
            <a:avLst/>
          </a:prstGeom>
        </p:spPr>
        <p:txBody>
          <a:bodyPr wrap="square">
            <a:spAutoFit/>
          </a:bodyPr>
          <a:lstStyle/>
          <a:p>
            <a:r>
              <a:rPr lang="en-US" sz="2400">
                <a:solidFill>
                  <a:srgbClr val="000000"/>
                </a:solidFill>
                <a:latin typeface="Consolas" panose="020B0609020204030204" pitchFamily="49" charset="0"/>
              </a:rPr>
              <a:t>  AGCCCTCCAGGACA-GGCTGCATCAG-AAGAGGCCATCAAGCAGGTCTGTT</a:t>
            </a:r>
          </a:p>
          <a:p>
            <a:r>
              <a:rPr lang="en-US" sz="2400">
                <a:solidFill>
                  <a:srgbClr val="000000"/>
                </a:solidFill>
                <a:latin typeface="Consolas" panose="020B0609020204030204" pitchFamily="49" charset="0"/>
              </a:rPr>
              <a:t>       ||| ||| |  || || ||||      ||||||  ||</a:t>
            </a:r>
          </a:p>
          <a:p>
            <a:r>
              <a:rPr lang="en-US" sz="2400">
                <a:solidFill>
                  <a:srgbClr val="000000"/>
                </a:solidFill>
                <a:latin typeface="Consolas" panose="020B0609020204030204" pitchFamily="49" charset="0"/>
              </a:rPr>
              <a:t>GAAATGATCC-GGAAATTGCAGCCTCAGCCCCCAGCCATC-TGCTAACCCC </a:t>
            </a:r>
          </a:p>
        </p:txBody>
      </p:sp>
      <p:sp>
        <p:nvSpPr>
          <p:cNvPr id="75" name="Rectangle 74"/>
          <p:cNvSpPr/>
          <p:nvPr/>
        </p:nvSpPr>
        <p:spPr>
          <a:xfrm>
            <a:off x="8231530" y="6413190"/>
            <a:ext cx="9827867" cy="318801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76" name="Oval 75"/>
          <p:cNvSpPr/>
          <p:nvPr/>
        </p:nvSpPr>
        <p:spPr>
          <a:xfrm>
            <a:off x="16916400" y="10225754"/>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(e)</a:t>
            </a:r>
          </a:p>
        </p:txBody>
      </p:sp>
      <p:sp>
        <p:nvSpPr>
          <p:cNvPr id="77" name="Oval 76"/>
          <p:cNvSpPr/>
          <p:nvPr/>
        </p:nvSpPr>
        <p:spPr>
          <a:xfrm>
            <a:off x="16916400" y="6823699"/>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(d)</a:t>
            </a:r>
          </a:p>
        </p:txBody>
      </p:sp>
      <p:sp>
        <p:nvSpPr>
          <p:cNvPr id="25" name="Rectangle 24"/>
          <p:cNvSpPr/>
          <p:nvPr/>
        </p:nvSpPr>
        <p:spPr>
          <a:xfrm>
            <a:off x="9687721" y="10206704"/>
            <a:ext cx="6532558" cy="1015663"/>
          </a:xfrm>
          <a:prstGeom prst="rect">
            <a:avLst/>
          </a:prstGeom>
        </p:spPr>
        <p:txBody>
          <a:bodyPr wrap="none">
            <a:spAutoFit/>
          </a:bodyPr>
          <a:lstStyle/>
          <a:p>
            <a:r>
              <a:rPr lang="en-US" sz="6000" smtClean="0">
                <a:solidFill>
                  <a:srgbClr val="000000"/>
                </a:solidFill>
                <a:latin typeface="Consolas" panose="020B0609020204030204" pitchFamily="49" charset="0"/>
              </a:rPr>
              <a:t>Complementarity</a:t>
            </a:r>
            <a:endParaRPr lang="en-US"/>
          </a:p>
        </p:txBody>
      </p:sp>
      <p:sp>
        <p:nvSpPr>
          <p:cNvPr id="78" name="Rectangle 77"/>
          <p:cNvSpPr/>
          <p:nvPr/>
        </p:nvSpPr>
        <p:spPr>
          <a:xfrm>
            <a:off x="9781526" y="6741995"/>
            <a:ext cx="4416594" cy="1015663"/>
          </a:xfrm>
          <a:prstGeom prst="rect">
            <a:avLst/>
          </a:prstGeom>
        </p:spPr>
        <p:txBody>
          <a:bodyPr wrap="none">
            <a:spAutoFit/>
          </a:bodyPr>
          <a:lstStyle/>
          <a:p>
            <a:r>
              <a:rPr lang="en-US" sz="6000" smtClean="0">
                <a:solidFill>
                  <a:srgbClr val="000000"/>
                </a:solidFill>
                <a:latin typeface="Consolas" panose="020B0609020204030204" pitchFamily="49" charset="0"/>
              </a:rPr>
              <a:t>Similarity</a:t>
            </a:r>
            <a:endParaRPr lang="en-US"/>
          </a:p>
        </p:txBody>
      </p:sp>
      <p:sp>
        <p:nvSpPr>
          <p:cNvPr id="79" name="Rectangle 78"/>
          <p:cNvSpPr/>
          <p:nvPr/>
        </p:nvSpPr>
        <p:spPr>
          <a:xfrm>
            <a:off x="12039600" y="151087"/>
            <a:ext cx="5993128" cy="5881104"/>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8272" y="701535"/>
            <a:ext cx="5363018" cy="4951383"/>
          </a:xfrm>
          <a:prstGeom prst="rect">
            <a:avLst/>
          </a:prstGeom>
        </p:spPr>
      </p:pic>
      <p:sp>
        <p:nvSpPr>
          <p:cNvPr id="80" name="Oval 79"/>
          <p:cNvSpPr/>
          <p:nvPr/>
        </p:nvSpPr>
        <p:spPr>
          <a:xfrm>
            <a:off x="12343308" y="4952531"/>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(c)</a:t>
            </a:r>
          </a:p>
        </p:txBody>
      </p:sp>
      <p:sp>
        <p:nvSpPr>
          <p:cNvPr id="7" name="Left Arrow 6"/>
          <p:cNvSpPr/>
          <p:nvPr/>
        </p:nvSpPr>
        <p:spPr>
          <a:xfrm>
            <a:off x="12395017" y="2422002"/>
            <a:ext cx="738594" cy="375600"/>
          </a:xfrm>
          <a:prstGeom prst="leftArrow">
            <a:avLst/>
          </a:prstGeom>
          <a:solidFill>
            <a:schemeClr val="tx1">
              <a:lumMod val="50000"/>
              <a:lumOff val="5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Arrow 38"/>
          <p:cNvSpPr/>
          <p:nvPr/>
        </p:nvSpPr>
        <p:spPr>
          <a:xfrm flipH="1">
            <a:off x="17052570" y="3335293"/>
            <a:ext cx="379120" cy="329653"/>
          </a:xfrm>
          <a:prstGeom prst="leftArrow">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 Arrow 39"/>
          <p:cNvSpPr/>
          <p:nvPr/>
        </p:nvSpPr>
        <p:spPr>
          <a:xfrm rot="5400000" flipH="1">
            <a:off x="15596266" y="4787704"/>
            <a:ext cx="379120" cy="329653"/>
          </a:xfrm>
          <a:prstGeom prst="leftArrow">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 Arrow 40"/>
          <p:cNvSpPr/>
          <p:nvPr/>
        </p:nvSpPr>
        <p:spPr>
          <a:xfrm rot="5400000">
            <a:off x="14048498" y="484899"/>
            <a:ext cx="630402" cy="533399"/>
          </a:xfrm>
          <a:prstGeom prst="leftArrow">
            <a:avLst/>
          </a:prstGeom>
          <a:solidFill>
            <a:schemeClr val="tx1">
              <a:lumMod val="50000"/>
              <a:lumOff val="5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2067373" y="2419987"/>
            <a:ext cx="425116" cy="400110"/>
          </a:xfrm>
          <a:prstGeom prst="rect">
            <a:avLst/>
          </a:prstGeom>
        </p:spPr>
        <p:txBody>
          <a:bodyPr wrap="none">
            <a:spAutoFit/>
          </a:bodyPr>
          <a:lstStyle/>
          <a:p>
            <a:r>
              <a:rPr lang="en-US" sz="2000" i="1">
                <a:solidFill>
                  <a:srgbClr val="000000"/>
                </a:solidFill>
                <a:latin typeface="Cambria" panose="02040503050406030204" pitchFamily="18" charset="0"/>
                <a:ea typeface="Cambria" panose="02040503050406030204" pitchFamily="18" charset="0"/>
              </a:rPr>
              <a:t>r1</a:t>
            </a:r>
          </a:p>
        </p:txBody>
      </p:sp>
      <p:sp>
        <p:nvSpPr>
          <p:cNvPr id="43" name="Rectangle 42"/>
          <p:cNvSpPr/>
          <p:nvPr/>
        </p:nvSpPr>
        <p:spPr>
          <a:xfrm>
            <a:off x="14166495" y="137023"/>
            <a:ext cx="425116" cy="400110"/>
          </a:xfrm>
          <a:prstGeom prst="rect">
            <a:avLst/>
          </a:prstGeom>
        </p:spPr>
        <p:txBody>
          <a:bodyPr wrap="none">
            <a:spAutoFit/>
          </a:bodyPr>
          <a:lstStyle/>
          <a:p>
            <a:r>
              <a:rPr lang="en-US" sz="2000" i="1" smtClean="0">
                <a:solidFill>
                  <a:srgbClr val="000000"/>
                </a:solidFill>
                <a:latin typeface="Cambria" panose="02040503050406030204" pitchFamily="18" charset="0"/>
                <a:ea typeface="Cambria" panose="02040503050406030204" pitchFamily="18" charset="0"/>
              </a:rPr>
              <a:t>r2</a:t>
            </a:r>
            <a:endParaRPr lang="en-US" sz="2000" i="1">
              <a:solidFill>
                <a:srgbClr val="000000"/>
              </a:solidFill>
              <a:latin typeface="Cambria" panose="02040503050406030204" pitchFamily="18" charset="0"/>
              <a:ea typeface="Cambria" panose="02040503050406030204" pitchFamily="18" charset="0"/>
            </a:endParaRPr>
          </a:p>
        </p:txBody>
      </p:sp>
      <p:sp>
        <p:nvSpPr>
          <p:cNvPr id="44" name="Rectangle 43"/>
          <p:cNvSpPr/>
          <p:nvPr/>
        </p:nvSpPr>
        <p:spPr>
          <a:xfrm>
            <a:off x="15635785" y="5052753"/>
            <a:ext cx="300082" cy="400110"/>
          </a:xfrm>
          <a:prstGeom prst="rect">
            <a:avLst/>
          </a:prstGeom>
        </p:spPr>
        <p:txBody>
          <a:bodyPr wrap="none">
            <a:spAutoFit/>
          </a:bodyPr>
          <a:lstStyle/>
          <a:p>
            <a:r>
              <a:rPr lang="en-US" sz="2000" i="1" smtClean="0">
                <a:solidFill>
                  <a:schemeClr val="bg1"/>
                </a:solidFill>
                <a:latin typeface="Cambria" panose="02040503050406030204" pitchFamily="18" charset="0"/>
                <a:ea typeface="Cambria" panose="02040503050406030204" pitchFamily="18" charset="0"/>
              </a:rPr>
              <a:t>x</a:t>
            </a:r>
            <a:endParaRPr lang="en-US" sz="2000" i="1">
              <a:solidFill>
                <a:schemeClr val="bg1"/>
              </a:solidFill>
              <a:latin typeface="Cambria" panose="02040503050406030204" pitchFamily="18" charset="0"/>
              <a:ea typeface="Cambria" panose="02040503050406030204" pitchFamily="18" charset="0"/>
            </a:endParaRPr>
          </a:p>
        </p:txBody>
      </p:sp>
      <p:sp>
        <p:nvSpPr>
          <p:cNvPr id="45" name="Rectangle 44"/>
          <p:cNvSpPr/>
          <p:nvPr/>
        </p:nvSpPr>
        <p:spPr>
          <a:xfrm>
            <a:off x="17380128" y="3274333"/>
            <a:ext cx="303288" cy="400110"/>
          </a:xfrm>
          <a:prstGeom prst="rect">
            <a:avLst/>
          </a:prstGeom>
        </p:spPr>
        <p:txBody>
          <a:bodyPr wrap="none">
            <a:spAutoFit/>
          </a:bodyPr>
          <a:lstStyle/>
          <a:p>
            <a:r>
              <a:rPr lang="en-US" sz="2000" i="1" smtClean="0">
                <a:solidFill>
                  <a:schemeClr val="bg1"/>
                </a:solidFill>
                <a:latin typeface="Cambria" panose="02040503050406030204" pitchFamily="18" charset="0"/>
                <a:ea typeface="Cambria" panose="02040503050406030204" pitchFamily="18" charset="0"/>
              </a:rPr>
              <a:t>y</a:t>
            </a:r>
            <a:endParaRPr lang="en-US" sz="2000" i="1">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765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4524315"/>
          </a:xfrm>
          <a:prstGeom prst="rect">
            <a:avLst/>
          </a:prstGeom>
        </p:spPr>
        <p:txBody>
          <a:bodyPr wrap="square">
            <a:spAutoFit/>
          </a:bodyPr>
          <a:lstStyle/>
          <a:p>
            <a:r>
              <a:rPr lang="en-US" sz="3200" b="1"/>
              <a:t>Additions and new possibilities for local sequence alignment. </a:t>
            </a:r>
            <a:r>
              <a:rPr lang="en-US" sz="3200"/>
              <a:t>(</a:t>
            </a:r>
            <a:r>
              <a:rPr lang="en-US" sz="3200" b="1"/>
              <a:t>a</a:t>
            </a:r>
            <a:r>
              <a:rPr lang="en-US" sz="3200"/>
              <a:t>) It shows the result of classical local alignment. Note that the local alignment algorithm allows only the visualization of the region that constitutes the alignment and it eliminates the adjacent regions from both sequences. (</a:t>
            </a:r>
            <a:r>
              <a:rPr lang="en-US" sz="3200" b="1"/>
              <a:t>b</a:t>
            </a:r>
            <a:r>
              <a:rPr lang="en-US" sz="3200"/>
              <a:t>) Indicates the significance of the variables in context and shows the method of completion and relative placement of the alignment. (</a:t>
            </a:r>
            <a:r>
              <a:rPr lang="en-US" sz="3200" b="1"/>
              <a:t>c</a:t>
            </a:r>
            <a:r>
              <a:rPr lang="en-US" sz="3200"/>
              <a:t>) Presents the score matrix of the classical local alignment from panel a. Here the path followed by the algorithm and the correspondence with the letters from both sequences can be observed. (</a:t>
            </a:r>
            <a:r>
              <a:rPr lang="en-US" sz="3200" b="1"/>
              <a:t>d</a:t>
            </a:r>
            <a:r>
              <a:rPr lang="en-US" sz="3200"/>
              <a:t>) Shows the result of the local alignment for a longer sequence. (</a:t>
            </a:r>
            <a:r>
              <a:rPr lang="en-US" sz="3200" b="1"/>
              <a:t>e</a:t>
            </a:r>
            <a:r>
              <a:rPr lang="en-US" sz="3200"/>
              <a:t>) Shows an alternative method of using local alignment for detection of complementarity between two sequences.</a:t>
            </a:r>
          </a:p>
        </p:txBody>
      </p:sp>
      <p:sp>
        <p:nvSpPr>
          <p:cNvPr id="8" name="Title 1"/>
          <p:cNvSpPr>
            <a:spLocks noGrp="1"/>
          </p:cNvSpPr>
          <p:nvPr>
            <p:ph type="title"/>
          </p:nvPr>
        </p:nvSpPr>
        <p:spPr>
          <a:xfrm>
            <a:off x="838200" y="685800"/>
            <a:ext cx="15773400" cy="1988345"/>
          </a:xfrm>
        </p:spPr>
        <p:txBody>
          <a:bodyPr>
            <a:normAutofit fontScale="90000"/>
          </a:bodyPr>
          <a:lstStyle/>
          <a:p>
            <a:r>
              <a:rPr lang="en-US"/>
              <a:t>Additions and new possibilities for local sequence alignment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1205315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D3FB9B3-43FC-4376-86EE-FFCD1D4DF8DE}"/>
</file>

<file path=customXml/itemProps2.xml><?xml version="1.0" encoding="utf-8"?>
<ds:datastoreItem xmlns:ds="http://schemas.openxmlformats.org/officeDocument/2006/customXml" ds:itemID="{91002A89-0E4C-4849-8D68-47462F35499E}"/>
</file>

<file path=customXml/itemProps3.xml><?xml version="1.0" encoding="utf-8"?>
<ds:datastoreItem xmlns:ds="http://schemas.openxmlformats.org/officeDocument/2006/customXml" ds:itemID="{59DB7D03-C885-4A3E-B41F-5BA5AFEBA1B3}"/>
</file>

<file path=docProps/app.xml><?xml version="1.0" encoding="utf-8"?>
<Properties xmlns="http://schemas.openxmlformats.org/officeDocument/2006/extended-properties" xmlns:vt="http://schemas.openxmlformats.org/officeDocument/2006/docPropsVTypes">
  <TotalTime>4546</TotalTime>
  <Words>222</Words>
  <Application>Microsoft Office PowerPoint</Application>
  <PresentationFormat>Custom</PresentationFormat>
  <Paragraphs>31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vt:lpstr>
      <vt:lpstr>Consolas</vt:lpstr>
      <vt:lpstr>Office Theme</vt:lpstr>
      <vt:lpstr>PowerPoint Presentation</vt:lpstr>
      <vt:lpstr>Additions and new possibilities for local sequence alignment</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506</cp:revision>
  <dcterms:created xsi:type="dcterms:W3CDTF">2015-10-28T14:31:42Z</dcterms:created>
  <dcterms:modified xsi:type="dcterms:W3CDTF">2021-07-15T14:27:34Z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