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style1.xml" ContentType="application/vnd.ms-office.chartstyle+xml"/>
  <Override PartName="/ppt/charts/chart1.xml" ContentType="application/vnd.openxmlformats-officedocument.drawingml.char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3" autoAdjust="0"/>
    <p:restoredTop sz="97478" autoAdjust="0"/>
  </p:normalViewPr>
  <p:slideViewPr>
    <p:cSldViewPr>
      <p:cViewPr varScale="1">
        <p:scale>
          <a:sx n="81" d="100"/>
          <a:sy n="81" d="100"/>
        </p:scale>
        <p:origin x="1926" y="84"/>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7"/>
            <c:invertIfNegative val="0"/>
            <c:bubble3D val="0"/>
            <c:spPr>
              <a:solidFill>
                <a:schemeClr val="accent2">
                  <a:lumMod val="60000"/>
                  <a:lumOff val="40000"/>
                </a:schemeClr>
              </a:solidFill>
              <a:ln>
                <a:noFill/>
              </a:ln>
              <a:effectLst/>
            </c:spPr>
          </c:dPt>
          <c:dPt>
            <c:idx val="8"/>
            <c:invertIfNegative val="0"/>
            <c:bubble3D val="0"/>
            <c:spPr>
              <a:solidFill>
                <a:schemeClr val="accent2">
                  <a:lumMod val="60000"/>
                  <a:lumOff val="40000"/>
                </a:schemeClr>
              </a:solidFill>
              <a:ln>
                <a:noFill/>
              </a:ln>
              <a:effectLst/>
            </c:spPr>
          </c:dPt>
          <c:dPt>
            <c:idx val="9"/>
            <c:invertIfNegative val="0"/>
            <c:bubble3D val="0"/>
            <c:spPr>
              <a:solidFill>
                <a:schemeClr val="accent2">
                  <a:lumMod val="60000"/>
                  <a:lumOff val="40000"/>
                </a:schemeClr>
              </a:solidFill>
              <a:ln>
                <a:noFill/>
              </a:ln>
              <a:effectLst/>
            </c:spPr>
          </c:dPt>
          <c:dPt>
            <c:idx val="10"/>
            <c:invertIfNegative val="0"/>
            <c:bubble3D val="0"/>
            <c:spPr>
              <a:solidFill>
                <a:schemeClr val="accent2">
                  <a:lumMod val="60000"/>
                  <a:lumOff val="40000"/>
                </a:schemeClr>
              </a:solidFill>
              <a:ln>
                <a:noFill/>
              </a:ln>
              <a:effectLst/>
            </c:spPr>
          </c:dPt>
          <c:dPt>
            <c:idx val="11"/>
            <c:invertIfNegative val="0"/>
            <c:bubble3D val="0"/>
            <c:spPr>
              <a:solidFill>
                <a:schemeClr val="accent2">
                  <a:lumMod val="60000"/>
                  <a:lumOff val="40000"/>
                </a:schemeClr>
              </a:solidFill>
              <a:ln>
                <a:noFill/>
              </a:ln>
              <a:effectLst/>
            </c:spPr>
          </c:dPt>
          <c:dPt>
            <c:idx val="12"/>
            <c:invertIfNegative val="0"/>
            <c:bubble3D val="0"/>
            <c:spPr>
              <a:solidFill>
                <a:schemeClr val="accent2">
                  <a:lumMod val="60000"/>
                  <a:lumOff val="40000"/>
                </a:schemeClr>
              </a:solidFill>
              <a:ln>
                <a:noFill/>
              </a:ln>
              <a:effectLst/>
            </c:spPr>
          </c:dPt>
          <c:dPt>
            <c:idx val="13"/>
            <c:invertIfNegative val="0"/>
            <c:bubble3D val="0"/>
            <c:spPr>
              <a:solidFill>
                <a:schemeClr val="accent2">
                  <a:lumMod val="60000"/>
                  <a:lumOff val="40000"/>
                </a:schemeClr>
              </a:solidFill>
              <a:ln>
                <a:noFill/>
              </a:ln>
              <a:effectLst/>
            </c:spPr>
          </c:dPt>
          <c:dPt>
            <c:idx val="14"/>
            <c:invertIfNegative val="0"/>
            <c:bubble3D val="0"/>
            <c:spPr>
              <a:solidFill>
                <a:schemeClr val="accent2">
                  <a:lumMod val="60000"/>
                  <a:lumOff val="40000"/>
                </a:schemeClr>
              </a:solidFill>
              <a:ln>
                <a:noFill/>
              </a:ln>
              <a:effectLst/>
            </c:spPr>
          </c:dPt>
          <c:dPt>
            <c:idx val="15"/>
            <c:invertIfNegative val="0"/>
            <c:bubble3D val="0"/>
            <c:spPr>
              <a:solidFill>
                <a:schemeClr val="accent2">
                  <a:lumMod val="60000"/>
                  <a:lumOff val="40000"/>
                </a:schemeClr>
              </a:solidFill>
              <a:ln>
                <a:noFill/>
              </a:ln>
              <a:effectLst/>
            </c:spPr>
          </c:dPt>
          <c:dPt>
            <c:idx val="16"/>
            <c:invertIfNegative val="0"/>
            <c:bubble3D val="0"/>
            <c:spPr>
              <a:solidFill>
                <a:schemeClr val="accent2">
                  <a:lumMod val="60000"/>
                  <a:lumOff val="40000"/>
                </a:schemeClr>
              </a:solidFill>
              <a:ln>
                <a:noFill/>
              </a:ln>
              <a:effectLst/>
            </c:spPr>
          </c:dPt>
          <c:dPt>
            <c:idx val="17"/>
            <c:invertIfNegative val="0"/>
            <c:bubble3D val="0"/>
            <c:spPr>
              <a:solidFill>
                <a:schemeClr val="accent2">
                  <a:lumMod val="60000"/>
                  <a:lumOff val="40000"/>
                </a:schemeClr>
              </a:solidFill>
              <a:ln>
                <a:noFill/>
              </a:ln>
              <a:effectLst/>
            </c:spPr>
          </c:dPt>
          <c:dPt>
            <c:idx val="18"/>
            <c:invertIfNegative val="0"/>
            <c:bubble3D val="0"/>
            <c:spPr>
              <a:solidFill>
                <a:schemeClr val="accent2">
                  <a:lumMod val="60000"/>
                  <a:lumOff val="40000"/>
                </a:schemeClr>
              </a:solidFill>
              <a:ln>
                <a:noFill/>
              </a:ln>
              <a:effectLst/>
            </c:spPr>
          </c:dPt>
          <c:dPt>
            <c:idx val="19"/>
            <c:invertIfNegative val="0"/>
            <c:bubble3D val="0"/>
            <c:spPr>
              <a:solidFill>
                <a:schemeClr val="accent2">
                  <a:lumMod val="60000"/>
                  <a:lumOff val="40000"/>
                </a:schemeClr>
              </a:solidFill>
              <a:ln>
                <a:noFill/>
              </a:ln>
              <a:effectLst/>
            </c:spPr>
          </c:dPt>
          <c:dPt>
            <c:idx val="20"/>
            <c:invertIfNegative val="0"/>
            <c:bubble3D val="0"/>
            <c:spPr>
              <a:solidFill>
                <a:schemeClr val="accent2">
                  <a:lumMod val="60000"/>
                  <a:lumOff val="40000"/>
                </a:schemeClr>
              </a:solidFill>
              <a:ln>
                <a:noFill/>
              </a:ln>
              <a:effectLst/>
            </c:spPr>
          </c:dPt>
          <c:dLbls>
            <c:spPr>
              <a:noFill/>
              <a:ln>
                <a:noFill/>
              </a:ln>
              <a:effectLst/>
            </c:spPr>
            <c:txPr>
              <a:bodyPr rot="-5400000" spcFirstLastPara="1" vertOverflow="clip" horzOverflow="clip" vert="horz" wrap="square" lIns="38100" tIns="19050" rIns="38100" bIns="19050" anchor="ctr" anchorCtr="1">
                <a:spAutoFit/>
              </a:bodyPr>
              <a:lstStyle/>
              <a:p>
                <a:pPr>
                  <a:defRPr sz="16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Sheet1!$H$11:$H$38</c:f>
              <c:numCache>
                <c:formatCode>General</c:formatCode>
                <c:ptCount val="28"/>
                <c:pt idx="0">
                  <c:v>-657.25</c:v>
                </c:pt>
                <c:pt idx="1">
                  <c:v>-597.5</c:v>
                </c:pt>
                <c:pt idx="2">
                  <c:v>-478</c:v>
                </c:pt>
                <c:pt idx="3">
                  <c:v>-358.5</c:v>
                </c:pt>
                <c:pt idx="4">
                  <c:v>-239</c:v>
                </c:pt>
                <c:pt idx="5">
                  <c:v>-119.5</c:v>
                </c:pt>
                <c:pt idx="6">
                  <c:v>0</c:v>
                </c:pt>
                <c:pt idx="7">
                  <c:v>119.5</c:v>
                </c:pt>
                <c:pt idx="8">
                  <c:v>239</c:v>
                </c:pt>
                <c:pt idx="9">
                  <c:v>358.5</c:v>
                </c:pt>
                <c:pt idx="10">
                  <c:v>478</c:v>
                </c:pt>
                <c:pt idx="11">
                  <c:v>597.5</c:v>
                </c:pt>
                <c:pt idx="12">
                  <c:v>657.25</c:v>
                </c:pt>
                <c:pt idx="13">
                  <c:v>657.25</c:v>
                </c:pt>
                <c:pt idx="14">
                  <c:v>657.25</c:v>
                </c:pt>
                <c:pt idx="15">
                  <c:v>657.25</c:v>
                </c:pt>
                <c:pt idx="16">
                  <c:v>597.5</c:v>
                </c:pt>
                <c:pt idx="17">
                  <c:v>478</c:v>
                </c:pt>
                <c:pt idx="18">
                  <c:v>358.5</c:v>
                </c:pt>
                <c:pt idx="19">
                  <c:v>239</c:v>
                </c:pt>
                <c:pt idx="20">
                  <c:v>119.5</c:v>
                </c:pt>
                <c:pt idx="21">
                  <c:v>0</c:v>
                </c:pt>
                <c:pt idx="22">
                  <c:v>-119.5</c:v>
                </c:pt>
                <c:pt idx="23">
                  <c:v>-239</c:v>
                </c:pt>
                <c:pt idx="24">
                  <c:v>-358.5</c:v>
                </c:pt>
                <c:pt idx="25">
                  <c:v>-478</c:v>
                </c:pt>
                <c:pt idx="26">
                  <c:v>-597.5</c:v>
                </c:pt>
                <c:pt idx="27">
                  <c:v>-657.25</c:v>
                </c:pt>
              </c:numCache>
            </c:numRef>
          </c:val>
        </c:ser>
        <c:dLbls>
          <c:dLblPos val="outEnd"/>
          <c:showLegendKey val="0"/>
          <c:showVal val="1"/>
          <c:showCatName val="0"/>
          <c:showSerName val="0"/>
          <c:showPercent val="0"/>
          <c:showBubbleSize val="0"/>
        </c:dLbls>
        <c:gapWidth val="0"/>
        <c:overlap val="-90"/>
        <c:axId val="190377992"/>
        <c:axId val="190379952"/>
      </c:barChart>
      <c:catAx>
        <c:axId val="190377992"/>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cap="all" spc="120" normalizeH="0" baseline="0">
                <a:solidFill>
                  <a:schemeClr val="tx1">
                    <a:lumMod val="65000"/>
                    <a:lumOff val="35000"/>
                  </a:schemeClr>
                </a:solidFill>
                <a:latin typeface="Consolas" panose="020B0609020204030204" pitchFamily="49" charset="0"/>
                <a:ea typeface="+mn-ea"/>
                <a:cs typeface="+mn-cs"/>
              </a:defRPr>
            </a:pPr>
            <a:endParaRPr lang="en-US"/>
          </a:p>
        </c:txPr>
        <c:crossAx val="190379952"/>
        <c:crosses val="autoZero"/>
        <c:auto val="1"/>
        <c:lblAlgn val="ctr"/>
        <c:lblOffset val="100"/>
        <c:noMultiLvlLbl val="0"/>
      </c:catAx>
      <c:valAx>
        <c:axId val="190379952"/>
        <c:scaling>
          <c:orientation val="minMax"/>
        </c:scaling>
        <c:delete val="1"/>
        <c:axPos val="l"/>
        <c:numFmt formatCode="General" sourceLinked="1"/>
        <c:majorTickMark val="none"/>
        <c:minorTickMark val="none"/>
        <c:tickLblPos val="nextTo"/>
        <c:crossAx val="190377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57150" cap="rnd">
              <a:solidFill>
                <a:schemeClr val="tx1">
                  <a:lumMod val="50000"/>
                  <a:lumOff val="50000"/>
                </a:schemeClr>
              </a:solidFill>
              <a:round/>
            </a:ln>
            <a:effectLst/>
          </c:spPr>
          <c:marker>
            <c:symbol val="none"/>
          </c:marker>
          <c:val>
            <c:numRef>
              <c:f>Sheet1!$H$11:$H$38</c:f>
              <c:numCache>
                <c:formatCode>General</c:formatCode>
                <c:ptCount val="28"/>
                <c:pt idx="0">
                  <c:v>-657.25</c:v>
                </c:pt>
                <c:pt idx="1">
                  <c:v>-597.5</c:v>
                </c:pt>
                <c:pt idx="2">
                  <c:v>-478</c:v>
                </c:pt>
                <c:pt idx="3">
                  <c:v>-358.5</c:v>
                </c:pt>
                <c:pt idx="4">
                  <c:v>-239</c:v>
                </c:pt>
                <c:pt idx="5">
                  <c:v>-119.5</c:v>
                </c:pt>
                <c:pt idx="6">
                  <c:v>0</c:v>
                </c:pt>
                <c:pt idx="7">
                  <c:v>119.5</c:v>
                </c:pt>
                <c:pt idx="8">
                  <c:v>239</c:v>
                </c:pt>
                <c:pt idx="9">
                  <c:v>358.5</c:v>
                </c:pt>
                <c:pt idx="10">
                  <c:v>478</c:v>
                </c:pt>
                <c:pt idx="11">
                  <c:v>597.5</c:v>
                </c:pt>
                <c:pt idx="12">
                  <c:v>657.25</c:v>
                </c:pt>
                <c:pt idx="13">
                  <c:v>657.25</c:v>
                </c:pt>
                <c:pt idx="14">
                  <c:v>657.25</c:v>
                </c:pt>
                <c:pt idx="15">
                  <c:v>657.25</c:v>
                </c:pt>
                <c:pt idx="16">
                  <c:v>597.5</c:v>
                </c:pt>
                <c:pt idx="17">
                  <c:v>478</c:v>
                </c:pt>
                <c:pt idx="18">
                  <c:v>358.5</c:v>
                </c:pt>
                <c:pt idx="19">
                  <c:v>239</c:v>
                </c:pt>
                <c:pt idx="20">
                  <c:v>119.5</c:v>
                </c:pt>
                <c:pt idx="21">
                  <c:v>0</c:v>
                </c:pt>
                <c:pt idx="22">
                  <c:v>-119.5</c:v>
                </c:pt>
                <c:pt idx="23">
                  <c:v>-239</c:v>
                </c:pt>
                <c:pt idx="24">
                  <c:v>-358.5</c:v>
                </c:pt>
                <c:pt idx="25">
                  <c:v>-478</c:v>
                </c:pt>
                <c:pt idx="26">
                  <c:v>-597.5</c:v>
                </c:pt>
                <c:pt idx="27">
                  <c:v>-657.25</c:v>
                </c:pt>
              </c:numCache>
            </c:numRef>
          </c:val>
          <c:smooth val="0"/>
        </c:ser>
        <c:dLbls>
          <c:showLegendKey val="0"/>
          <c:showVal val="0"/>
          <c:showCatName val="0"/>
          <c:showSerName val="0"/>
          <c:showPercent val="0"/>
          <c:showBubbleSize val="0"/>
        </c:dLbls>
        <c:smooth val="0"/>
        <c:axId val="190379560"/>
        <c:axId val="190376424"/>
      </c:lineChart>
      <c:catAx>
        <c:axId val="190379560"/>
        <c:scaling>
          <c:orientation val="minMax"/>
        </c:scaling>
        <c:delete val="1"/>
        <c:axPos val="b"/>
        <c:majorTickMark val="none"/>
        <c:minorTickMark val="none"/>
        <c:tickLblPos val="low"/>
        <c:crossAx val="190376424"/>
        <c:crosses val="autoZero"/>
        <c:auto val="1"/>
        <c:lblAlgn val="ctr"/>
        <c:lblOffset val="100"/>
        <c:noMultiLvlLbl val="0"/>
      </c:catAx>
      <c:valAx>
        <c:axId val="190376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90379560"/>
        <c:crosses val="autoZero"/>
        <c:crossBetween val="between"/>
      </c:valAx>
      <c:spPr>
        <a:noFill/>
        <a:ln>
          <a:noFill/>
        </a:ln>
        <a:effectLst/>
      </c:spPr>
    </c:plotArea>
    <c:plotVisOnly val="1"/>
    <c:dispBlanksAs val="gap"/>
    <c:showDLblsOverMax val="0"/>
  </c:chart>
  <c:spPr>
    <a:solidFill>
      <a:schemeClr val="bg1"/>
    </a:solidFill>
    <a:ln w="34925">
      <a:solidFill>
        <a:sysClr val="windowText" lastClr="000000"/>
      </a:solidFill>
      <a:prstDash val="dash"/>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339970" y="293560"/>
            <a:ext cx="5669260" cy="12812840"/>
          </a:xfrm>
          <a:prstGeom prst="rect">
            <a:avLst/>
          </a:prstGeom>
          <a:solidFill>
            <a:srgbClr val="E7E6E6">
              <a:lumMod val="75000"/>
              <a:alpha val="18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11" name="Rectangle 10"/>
          <p:cNvSpPr/>
          <p:nvPr/>
        </p:nvSpPr>
        <p:spPr>
          <a:xfrm>
            <a:off x="6477000" y="293560"/>
            <a:ext cx="11592971" cy="1281284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4" name="Rectangle 3"/>
          <p:cNvSpPr/>
          <p:nvPr/>
        </p:nvSpPr>
        <p:spPr>
          <a:xfrm rot="16200000">
            <a:off x="10757328" y="6235274"/>
            <a:ext cx="3505200" cy="9017853"/>
          </a:xfrm>
          <a:prstGeom prst="rect">
            <a:avLst/>
          </a:prstGeom>
        </p:spPr>
        <p:txBody>
          <a:bodyPr wrap="square">
            <a:spAutoFit/>
          </a:bodyPr>
          <a:lstStyle/>
          <a:p>
            <a:r>
              <a:rPr lang="en-US" sz="2000">
                <a:latin typeface="Consolas" panose="020B0609020204030204" pitchFamily="49" charset="0"/>
              </a:rPr>
              <a:t>GGGGGGGGGGGG = -657.25</a:t>
            </a:r>
          </a:p>
          <a:p>
            <a:r>
              <a:rPr lang="en-US" sz="2000">
                <a:latin typeface="Consolas" panose="020B0609020204030204" pitchFamily="49" charset="0"/>
              </a:rPr>
              <a:t>GGGGGGGGGGGA = -597.50</a:t>
            </a:r>
          </a:p>
          <a:p>
            <a:r>
              <a:rPr lang="en-US" sz="2000">
                <a:latin typeface="Consolas" panose="020B0609020204030204" pitchFamily="49" charset="0"/>
              </a:rPr>
              <a:t>GGGGGGGGGGAA = -478.00</a:t>
            </a:r>
          </a:p>
          <a:p>
            <a:r>
              <a:rPr lang="en-US" sz="2000">
                <a:latin typeface="Consolas" panose="020B0609020204030204" pitchFamily="49" charset="0"/>
              </a:rPr>
              <a:t>GGGGGGGGGAAA = -358.50</a:t>
            </a:r>
          </a:p>
          <a:p>
            <a:r>
              <a:rPr lang="en-US" sz="2000">
                <a:latin typeface="Consolas" panose="020B0609020204030204" pitchFamily="49" charset="0"/>
              </a:rPr>
              <a:t>GGGGGGGGAAAA = -239.00</a:t>
            </a:r>
          </a:p>
          <a:p>
            <a:r>
              <a:rPr lang="en-US" sz="2000">
                <a:latin typeface="Consolas" panose="020B0609020204030204" pitchFamily="49" charset="0"/>
              </a:rPr>
              <a:t>GGGGGGGAAAAA = -119.50</a:t>
            </a:r>
          </a:p>
          <a:p>
            <a:r>
              <a:rPr lang="en-US" sz="2000">
                <a:latin typeface="Consolas" panose="020B0609020204030204" pitchFamily="49" charset="0"/>
              </a:rPr>
              <a:t>GGGGGGAAAAAA = 0.00</a:t>
            </a:r>
          </a:p>
          <a:p>
            <a:r>
              <a:rPr lang="en-US" sz="2000">
                <a:latin typeface="Consolas" panose="020B0609020204030204" pitchFamily="49" charset="0"/>
              </a:rPr>
              <a:t>GGGGGAAAAAAA = 119.50</a:t>
            </a:r>
          </a:p>
          <a:p>
            <a:r>
              <a:rPr lang="en-US" sz="2000">
                <a:latin typeface="Consolas" panose="020B0609020204030204" pitchFamily="49" charset="0"/>
              </a:rPr>
              <a:t>GGGGAAAAAAAA = 239.00</a:t>
            </a:r>
          </a:p>
          <a:p>
            <a:r>
              <a:rPr lang="en-US" sz="2000">
                <a:latin typeface="Consolas" panose="020B0609020204030204" pitchFamily="49" charset="0"/>
              </a:rPr>
              <a:t>GGGAAAAAAAAA = 358.50</a:t>
            </a:r>
          </a:p>
          <a:p>
            <a:r>
              <a:rPr lang="en-US" sz="2000">
                <a:latin typeface="Consolas" panose="020B0609020204030204" pitchFamily="49" charset="0"/>
              </a:rPr>
              <a:t>GGAAAAAAAAAA = 478.00</a:t>
            </a:r>
          </a:p>
          <a:p>
            <a:r>
              <a:rPr lang="en-US" sz="2000">
                <a:latin typeface="Consolas" panose="020B0609020204030204" pitchFamily="49" charset="0"/>
              </a:rPr>
              <a:t>GAAAAAAAAAAA = 597.50</a:t>
            </a:r>
          </a:p>
          <a:p>
            <a:r>
              <a:rPr lang="en-US" sz="2000">
                <a:latin typeface="Consolas" panose="020B0609020204030204" pitchFamily="49" charset="0"/>
              </a:rPr>
              <a:t>AAAAAAAAAAAA = 657.25</a:t>
            </a:r>
          </a:p>
          <a:p>
            <a:r>
              <a:rPr lang="en-US" sz="2000">
                <a:latin typeface="Consolas" panose="020B0609020204030204" pitchFamily="49" charset="0"/>
              </a:rPr>
              <a:t>AAAAAAAAAAAA = 657.25</a:t>
            </a:r>
          </a:p>
          <a:p>
            <a:r>
              <a:rPr lang="en-US" sz="2000">
                <a:latin typeface="Consolas" panose="020B0609020204030204" pitchFamily="49" charset="0"/>
              </a:rPr>
              <a:t>AAAAAAAAAAAA = 657.25</a:t>
            </a:r>
          </a:p>
          <a:p>
            <a:r>
              <a:rPr lang="en-US" sz="2000">
                <a:latin typeface="Consolas" panose="020B0609020204030204" pitchFamily="49" charset="0"/>
              </a:rPr>
              <a:t>AAAAAAAAAAAA = 657.25</a:t>
            </a:r>
          </a:p>
          <a:p>
            <a:r>
              <a:rPr lang="en-US" sz="2000">
                <a:latin typeface="Consolas" panose="020B0609020204030204" pitchFamily="49" charset="0"/>
              </a:rPr>
              <a:t>AAAAAAAAAAAG = 597.50</a:t>
            </a:r>
          </a:p>
          <a:p>
            <a:r>
              <a:rPr lang="en-US" sz="2000">
                <a:latin typeface="Consolas" panose="020B0609020204030204" pitchFamily="49" charset="0"/>
              </a:rPr>
              <a:t>AAAAAAAAAAGG = 478.00</a:t>
            </a:r>
          </a:p>
          <a:p>
            <a:r>
              <a:rPr lang="en-US" sz="2000">
                <a:latin typeface="Consolas" panose="020B0609020204030204" pitchFamily="49" charset="0"/>
              </a:rPr>
              <a:t>AAAAAAAAAGGG = 358.50</a:t>
            </a:r>
          </a:p>
          <a:p>
            <a:r>
              <a:rPr lang="en-US" sz="2000">
                <a:latin typeface="Consolas" panose="020B0609020204030204" pitchFamily="49" charset="0"/>
              </a:rPr>
              <a:t>AAAAAAAAGGGG = 239.00</a:t>
            </a:r>
          </a:p>
          <a:p>
            <a:r>
              <a:rPr lang="en-US" sz="2000">
                <a:latin typeface="Consolas" panose="020B0609020204030204" pitchFamily="49" charset="0"/>
              </a:rPr>
              <a:t>AAAAAAAGGGGG = 119.50</a:t>
            </a:r>
          </a:p>
          <a:p>
            <a:r>
              <a:rPr lang="en-US" sz="2000">
                <a:latin typeface="Consolas" panose="020B0609020204030204" pitchFamily="49" charset="0"/>
              </a:rPr>
              <a:t>AAAAAAGGGGGG = 0.00</a:t>
            </a:r>
          </a:p>
          <a:p>
            <a:r>
              <a:rPr lang="en-US" sz="2000">
                <a:latin typeface="Consolas" panose="020B0609020204030204" pitchFamily="49" charset="0"/>
              </a:rPr>
              <a:t>AAAAAGGGGGGG = -119.50</a:t>
            </a:r>
          </a:p>
          <a:p>
            <a:r>
              <a:rPr lang="en-US" sz="2000">
                <a:latin typeface="Consolas" panose="020B0609020204030204" pitchFamily="49" charset="0"/>
              </a:rPr>
              <a:t>AAAAGGGGGGGG = -239.00</a:t>
            </a:r>
          </a:p>
          <a:p>
            <a:r>
              <a:rPr lang="en-US" sz="2000">
                <a:latin typeface="Consolas" panose="020B0609020204030204" pitchFamily="49" charset="0"/>
              </a:rPr>
              <a:t>AAAGGGGGGGGG = -358.50</a:t>
            </a:r>
          </a:p>
          <a:p>
            <a:r>
              <a:rPr lang="en-US" sz="2000">
                <a:latin typeface="Consolas" panose="020B0609020204030204" pitchFamily="49" charset="0"/>
              </a:rPr>
              <a:t>AAGGGGGGGGGG = -478.00</a:t>
            </a:r>
          </a:p>
          <a:p>
            <a:r>
              <a:rPr lang="en-US" sz="2000">
                <a:latin typeface="Consolas" panose="020B0609020204030204" pitchFamily="49" charset="0"/>
              </a:rPr>
              <a:t>AGGGGGGGGGGG = -597.50</a:t>
            </a:r>
          </a:p>
          <a:p>
            <a:r>
              <a:rPr lang="en-US" sz="2000">
                <a:latin typeface="Consolas" panose="020B0609020204030204" pitchFamily="49" charset="0"/>
              </a:rPr>
              <a:t>GGGGGGGGGGGG = -657.25</a:t>
            </a:r>
          </a:p>
          <a:p>
            <a:r>
              <a:rPr lang="en-US" sz="2000">
                <a:latin typeface="Consolas" panose="020B0609020204030204" pitchFamily="49" charset="0"/>
              </a:rPr>
              <a:t>GGGGGGGGGGGG = -657.25</a:t>
            </a:r>
          </a:p>
        </p:txBody>
      </p:sp>
      <p:sp>
        <p:nvSpPr>
          <p:cNvPr id="5" name="Rectangle 4"/>
          <p:cNvSpPr/>
          <p:nvPr/>
        </p:nvSpPr>
        <p:spPr>
          <a:xfrm>
            <a:off x="7162800" y="8254425"/>
            <a:ext cx="10439400" cy="584775"/>
          </a:xfrm>
          <a:prstGeom prst="rect">
            <a:avLst/>
          </a:prstGeom>
        </p:spPr>
        <p:txBody>
          <a:bodyPr wrap="square">
            <a:spAutoFit/>
          </a:bodyPr>
          <a:lstStyle/>
          <a:p>
            <a:r>
              <a:rPr lang="en-US" sz="3200" i="1" smtClean="0">
                <a:latin typeface="Consolas" panose="020B0609020204030204" pitchFamily="49" charset="0"/>
              </a:rPr>
              <a:t>z </a:t>
            </a:r>
            <a:r>
              <a:rPr lang="en-US" sz="3200" smtClean="0">
                <a:latin typeface="Consolas" panose="020B0609020204030204" pitchFamily="49" charset="0"/>
              </a:rPr>
              <a:t>= GGGGGGGGGGGGAAAAAAAAAAAAAAAGGGGGGGGGGGGG</a:t>
            </a:r>
            <a:endParaRPr lang="en-US" sz="3200">
              <a:latin typeface="Consolas" panose="020B0609020204030204" pitchFamily="49" charset="0"/>
            </a:endParaRPr>
          </a:p>
        </p:txBody>
      </p:sp>
      <p:sp>
        <p:nvSpPr>
          <p:cNvPr id="6" name="Rectangle 5"/>
          <p:cNvSpPr/>
          <p:nvPr/>
        </p:nvSpPr>
        <p:spPr>
          <a:xfrm>
            <a:off x="1143000" y="5260112"/>
            <a:ext cx="4554416" cy="1384995"/>
          </a:xfrm>
          <a:prstGeom prst="rect">
            <a:avLst/>
          </a:prstGeom>
        </p:spPr>
        <p:txBody>
          <a:bodyPr wrap="square">
            <a:spAutoFit/>
          </a:bodyPr>
          <a:lstStyle/>
          <a:p>
            <a:r>
              <a:rPr lang="en-US" sz="2800">
                <a:latin typeface="Consolas" panose="020B0609020204030204" pitchFamily="49" charset="0"/>
              </a:rPr>
              <a:t>Model </a:t>
            </a:r>
            <a:r>
              <a:rPr lang="en-US" sz="2800" smtClean="0">
                <a:latin typeface="Consolas" panose="020B0609020204030204" pitchFamily="49" charset="0"/>
              </a:rPr>
              <a:t>(-): ACGTGGGGGGGGGGGGGGGGGGGGGGGGGGGGGGGGGGGGGGGG</a:t>
            </a:r>
            <a:endParaRPr lang="en-US" sz="2800">
              <a:latin typeface="Consolas" panose="020B0609020204030204" pitchFamily="49" charset="0"/>
            </a:endParaRPr>
          </a:p>
        </p:txBody>
      </p:sp>
      <p:sp>
        <p:nvSpPr>
          <p:cNvPr id="7" name="Rectangle 6"/>
          <p:cNvSpPr/>
          <p:nvPr/>
        </p:nvSpPr>
        <p:spPr>
          <a:xfrm>
            <a:off x="1188700" y="1706462"/>
            <a:ext cx="4548554" cy="1384995"/>
          </a:xfrm>
          <a:prstGeom prst="rect">
            <a:avLst/>
          </a:prstGeom>
        </p:spPr>
        <p:txBody>
          <a:bodyPr wrap="square">
            <a:spAutoFit/>
          </a:bodyPr>
          <a:lstStyle/>
          <a:p>
            <a:r>
              <a:rPr lang="en-US" sz="2800">
                <a:latin typeface="Consolas" panose="020B0609020204030204" pitchFamily="49" charset="0"/>
              </a:rPr>
              <a:t>Model (+): ACGTAAAAAAAAAAAAAAAAAAAAAAAAAAAAAAAAAAAAAAAA</a:t>
            </a:r>
          </a:p>
        </p:txBody>
      </p:sp>
      <p:graphicFrame>
        <p:nvGraphicFramePr>
          <p:cNvPr id="10" name="Chart 9"/>
          <p:cNvGraphicFramePr>
            <a:graphicFrameLocks/>
          </p:cNvGraphicFramePr>
          <p:nvPr/>
        </p:nvGraphicFramePr>
        <p:xfrm>
          <a:off x="7893264" y="959050"/>
          <a:ext cx="9251736" cy="7067637"/>
        </p:xfrm>
        <a:graphic>
          <a:graphicData uri="http://schemas.openxmlformats.org/drawingml/2006/chart">
            <c:chart xmlns:c="http://schemas.openxmlformats.org/drawingml/2006/chart" xmlns:r="http://schemas.openxmlformats.org/officeDocument/2006/relationships" r:id="rId2"/>
          </a:graphicData>
        </a:graphic>
      </p:graphicFrame>
      <p:sp>
        <p:nvSpPr>
          <p:cNvPr id="12" name="Oval 11"/>
          <p:cNvSpPr/>
          <p:nvPr/>
        </p:nvSpPr>
        <p:spPr>
          <a:xfrm>
            <a:off x="9067800" y="1787438"/>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(c)</a:t>
            </a:r>
          </a:p>
        </p:txBody>
      </p:sp>
      <p:sp>
        <p:nvSpPr>
          <p:cNvPr id="13" name="Oval 12"/>
          <p:cNvSpPr/>
          <p:nvPr/>
        </p:nvSpPr>
        <p:spPr>
          <a:xfrm>
            <a:off x="6967470" y="11201400"/>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(a)</a:t>
            </a:r>
          </a:p>
        </p:txBody>
      </p:sp>
      <p:sp>
        <p:nvSpPr>
          <p:cNvPr id="14" name="Oval 13"/>
          <p:cNvSpPr/>
          <p:nvPr/>
        </p:nvSpPr>
        <p:spPr>
          <a:xfrm>
            <a:off x="6967470" y="9559530"/>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(b)</a:t>
            </a:r>
          </a:p>
        </p:txBody>
      </p:sp>
      <p:sp>
        <p:nvSpPr>
          <p:cNvPr id="19" name="Rectangle 18"/>
          <p:cNvSpPr/>
          <p:nvPr/>
        </p:nvSpPr>
        <p:spPr>
          <a:xfrm>
            <a:off x="6978448" y="4089642"/>
            <a:ext cx="1479752" cy="523220"/>
          </a:xfrm>
          <a:prstGeom prst="rect">
            <a:avLst/>
          </a:prstGeom>
        </p:spPr>
        <p:txBody>
          <a:bodyPr wrap="square">
            <a:spAutoFit/>
          </a:bodyPr>
          <a:lstStyle/>
          <a:p>
            <a:r>
              <a:rPr lang="en-US" sz="2800">
                <a:latin typeface="+mj-lt"/>
              </a:rPr>
              <a:t>0        -</a:t>
            </a:r>
          </a:p>
        </p:txBody>
      </p:sp>
      <p:sp>
        <p:nvSpPr>
          <p:cNvPr id="21" name="Rectangle 20"/>
          <p:cNvSpPr/>
          <p:nvPr/>
        </p:nvSpPr>
        <p:spPr>
          <a:xfrm>
            <a:off x="6981566" y="817305"/>
            <a:ext cx="1347680" cy="523220"/>
          </a:xfrm>
          <a:prstGeom prst="rect">
            <a:avLst/>
          </a:prstGeom>
        </p:spPr>
        <p:txBody>
          <a:bodyPr wrap="square">
            <a:spAutoFit/>
          </a:bodyPr>
          <a:lstStyle/>
          <a:p>
            <a:r>
              <a:rPr lang="en-US" sz="2800" smtClean="0">
                <a:latin typeface="+mj-lt"/>
              </a:rPr>
              <a:t>800    - </a:t>
            </a:r>
            <a:endParaRPr lang="en-US" sz="2800">
              <a:latin typeface="+mj-lt"/>
            </a:endParaRPr>
          </a:p>
        </p:txBody>
      </p:sp>
      <p:sp>
        <p:nvSpPr>
          <p:cNvPr id="22" name="Rectangle 21"/>
          <p:cNvSpPr/>
          <p:nvPr/>
        </p:nvSpPr>
        <p:spPr>
          <a:xfrm>
            <a:off x="6937716" y="7361979"/>
            <a:ext cx="1391529" cy="523220"/>
          </a:xfrm>
          <a:prstGeom prst="rect">
            <a:avLst/>
          </a:prstGeom>
        </p:spPr>
        <p:txBody>
          <a:bodyPr wrap="square">
            <a:spAutoFit/>
          </a:bodyPr>
          <a:lstStyle/>
          <a:p>
            <a:r>
              <a:rPr lang="en-US" sz="2800">
                <a:latin typeface="+mj-lt"/>
              </a:rPr>
              <a:t>-800   -</a:t>
            </a:r>
          </a:p>
        </p:txBody>
      </p:sp>
      <p:sp>
        <p:nvSpPr>
          <p:cNvPr id="26" name="Rectangle 25"/>
          <p:cNvSpPr/>
          <p:nvPr/>
        </p:nvSpPr>
        <p:spPr>
          <a:xfrm rot="16200000">
            <a:off x="-249114" y="5695032"/>
            <a:ext cx="1981200" cy="584775"/>
          </a:xfrm>
          <a:prstGeom prst="rect">
            <a:avLst/>
          </a:prstGeom>
        </p:spPr>
        <p:txBody>
          <a:bodyPr wrap="square">
            <a:spAutoFit/>
          </a:bodyPr>
          <a:lstStyle/>
          <a:p>
            <a:r>
              <a:rPr lang="en-US" sz="3200" smtClean="0">
                <a:latin typeface="+mj-lt"/>
              </a:rPr>
              <a:t>Training </a:t>
            </a:r>
            <a:r>
              <a:rPr lang="en-US" sz="3200" i="1" smtClean="0">
                <a:latin typeface="+mj-lt"/>
              </a:rPr>
              <a:t>s1</a:t>
            </a:r>
            <a:endParaRPr lang="en-US" sz="3200">
              <a:latin typeface="+mj-lt"/>
            </a:endParaRPr>
          </a:p>
        </p:txBody>
      </p:sp>
      <p:sp>
        <p:nvSpPr>
          <p:cNvPr id="27" name="Rectangle 26"/>
          <p:cNvSpPr/>
          <p:nvPr/>
        </p:nvSpPr>
        <p:spPr>
          <a:xfrm rot="16200000">
            <a:off x="-226264" y="2107615"/>
            <a:ext cx="1981200" cy="584775"/>
          </a:xfrm>
          <a:prstGeom prst="rect">
            <a:avLst/>
          </a:prstGeom>
        </p:spPr>
        <p:txBody>
          <a:bodyPr wrap="square">
            <a:spAutoFit/>
          </a:bodyPr>
          <a:lstStyle/>
          <a:p>
            <a:r>
              <a:rPr lang="en-US" sz="3200" smtClean="0">
                <a:latin typeface="+mj-lt"/>
              </a:rPr>
              <a:t>Training </a:t>
            </a:r>
            <a:r>
              <a:rPr lang="en-US" sz="3200" i="1" smtClean="0">
                <a:latin typeface="+mj-lt"/>
              </a:rPr>
              <a:t>s0</a:t>
            </a:r>
            <a:endParaRPr lang="en-US" sz="3200">
              <a:latin typeface="+mj-lt"/>
            </a:endParaRPr>
          </a:p>
        </p:txBody>
      </p:sp>
      <p:sp>
        <p:nvSpPr>
          <p:cNvPr id="28" name="Rectangle 27"/>
          <p:cNvSpPr/>
          <p:nvPr/>
        </p:nvSpPr>
        <p:spPr>
          <a:xfrm>
            <a:off x="375097" y="4343399"/>
            <a:ext cx="5634134" cy="3541799"/>
          </a:xfrm>
          <a:prstGeom prst="rect">
            <a:avLst/>
          </a:pr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57533" y="859508"/>
            <a:ext cx="5634134" cy="3483891"/>
          </a:xfrm>
          <a:prstGeom prst="rect">
            <a:avLst/>
          </a:prstGeom>
          <a:solidFill>
            <a:schemeClr val="accent2">
              <a:lumMod val="60000"/>
              <a:lumOff val="4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hart 24"/>
          <p:cNvGraphicFramePr>
            <a:graphicFrameLocks/>
          </p:cNvGraphicFramePr>
          <p:nvPr/>
        </p:nvGraphicFramePr>
        <p:xfrm>
          <a:off x="15087600" y="625017"/>
          <a:ext cx="2667000" cy="2089821"/>
        </p:xfrm>
        <a:graphic>
          <a:graphicData uri="http://schemas.openxmlformats.org/drawingml/2006/chart">
            <c:chart xmlns:c="http://schemas.openxmlformats.org/drawingml/2006/chart" xmlns:r="http://schemas.openxmlformats.org/officeDocument/2006/relationships" r:id="rId3"/>
          </a:graphicData>
        </a:graphic>
      </p:graphicFrame>
      <p:sp>
        <p:nvSpPr>
          <p:cNvPr id="2" name="Striped Right Arrow 1"/>
          <p:cNvSpPr/>
          <p:nvPr/>
        </p:nvSpPr>
        <p:spPr>
          <a:xfrm>
            <a:off x="762000" y="8197278"/>
            <a:ext cx="4800600" cy="794322"/>
          </a:xfrm>
          <a:prstGeom prst="stripedRightArrow">
            <a:avLst>
              <a:gd name="adj1" fmla="val 76373"/>
              <a:gd name="adj2" fmla="val 65385"/>
            </a:avLst>
          </a:prstGeom>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sz="3200" i="1" smtClean="0"/>
              <a:t>z</a:t>
            </a:r>
            <a:r>
              <a:rPr lang="en-US" sz="3200" smtClean="0"/>
              <a:t>-sequence</a:t>
            </a:r>
            <a:endParaRPr lang="en-US" sz="3200"/>
          </a:p>
        </p:txBody>
      </p:sp>
      <p:sp>
        <p:nvSpPr>
          <p:cNvPr id="31" name="Striped Right Arrow 30"/>
          <p:cNvSpPr/>
          <p:nvPr/>
        </p:nvSpPr>
        <p:spPr>
          <a:xfrm>
            <a:off x="762000" y="9559530"/>
            <a:ext cx="4800600" cy="794322"/>
          </a:xfrm>
          <a:prstGeom prst="stripedRightArrow">
            <a:avLst>
              <a:gd name="adj1" fmla="val 76373"/>
              <a:gd name="adj2" fmla="val 65385"/>
            </a:avLst>
          </a:prstGeom>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sz="3200" smtClean="0"/>
              <a:t>Signal</a:t>
            </a:r>
            <a:endParaRPr lang="en-US" sz="3200"/>
          </a:p>
        </p:txBody>
      </p:sp>
      <p:sp>
        <p:nvSpPr>
          <p:cNvPr id="32" name="Striped Right Arrow 31"/>
          <p:cNvSpPr/>
          <p:nvPr/>
        </p:nvSpPr>
        <p:spPr>
          <a:xfrm>
            <a:off x="733250" y="11213123"/>
            <a:ext cx="4800600" cy="794322"/>
          </a:xfrm>
          <a:prstGeom prst="stripedRightArrow">
            <a:avLst>
              <a:gd name="adj1" fmla="val 76373"/>
              <a:gd name="adj2" fmla="val 65385"/>
            </a:avLst>
          </a:prstGeom>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sz="3200" smtClean="0"/>
              <a:t>Sliding window (sw)</a:t>
            </a:r>
            <a:endParaRPr lang="en-US" sz="3200"/>
          </a:p>
        </p:txBody>
      </p:sp>
    </p:spTree>
    <p:extLst>
      <p:ext uri="{BB962C8B-B14F-4D97-AF65-F5344CB8AC3E}">
        <p14:creationId xmlns:p14="http://schemas.microsoft.com/office/powerpoint/2010/main" val="201384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 NJ, USA</a:t>
            </a:r>
            <a:r>
              <a:rPr lang="en-US" sz="2100"/>
              <a:t>, 2021, ISBN: 9781119697961.</a:t>
            </a:r>
          </a:p>
        </p:txBody>
      </p:sp>
      <p:sp>
        <p:nvSpPr>
          <p:cNvPr id="7" name="Rectangle 6"/>
          <p:cNvSpPr/>
          <p:nvPr/>
        </p:nvSpPr>
        <p:spPr>
          <a:xfrm>
            <a:off x="720471" y="3280469"/>
            <a:ext cx="16175736" cy="6494085"/>
          </a:xfrm>
          <a:prstGeom prst="rect">
            <a:avLst/>
          </a:prstGeom>
        </p:spPr>
        <p:txBody>
          <a:bodyPr wrap="square">
            <a:spAutoFit/>
          </a:bodyPr>
          <a:lstStyle/>
          <a:p>
            <a:r>
              <a:rPr lang="en-US" sz="3200" b="1"/>
              <a:t> An experiment for understanding scores.</a:t>
            </a:r>
            <a:r>
              <a:rPr lang="en-US" sz="3200"/>
              <a:t> (</a:t>
            </a:r>
            <a:r>
              <a:rPr lang="en-US" sz="3200" b="1"/>
              <a:t>a</a:t>
            </a:r>
            <a:r>
              <a:rPr lang="en-US" sz="3200"/>
              <a:t>) shows the contents of the sliding windows above the z-sequence; and (</a:t>
            </a:r>
            <a:r>
              <a:rPr lang="en-US" sz="3200" b="1"/>
              <a:t>b</a:t>
            </a:r>
            <a:r>
              <a:rPr lang="en-US" sz="3200"/>
              <a:t>) the score values calculated from the LLM for these sliding windows. (</a:t>
            </a:r>
            <a:r>
              <a:rPr lang="en-US" sz="3200" b="1"/>
              <a:t>c</a:t>
            </a:r>
            <a:r>
              <a:rPr lang="en-US" sz="3200"/>
              <a:t>) shows the plot of the score values on a bar chart whose axis contains both positive and negative values. The first half (top) of the chart shows positive values that indicate a resemblance of the region from the z-sequence to the s0 sequence of the “+” model. The second half (bottom) of the chart shows negative values that indicate the regions in the z-sequence that resemble the s1 sequence of the “-” model. Notice the columns of the chart correlate with the positions shown by the a and b region of the panel. For a reference system, the same chart is represented by a line chart in a small window in the upper right corner of the main chart. The left side of the figure indicates the meaning of the elements on the right side of the figure. The z-sequence is placed on a relative position below the chart and there is no direct correlation between the two, because the number of sliding windows is equal to the number of letters in the z-sequence minus the total number of positions in a sliding window.</a:t>
            </a:r>
          </a:p>
        </p:txBody>
      </p:sp>
      <p:sp>
        <p:nvSpPr>
          <p:cNvPr id="8" name="Title 1"/>
          <p:cNvSpPr>
            <a:spLocks noGrp="1"/>
          </p:cNvSpPr>
          <p:nvPr>
            <p:ph type="title"/>
          </p:nvPr>
        </p:nvSpPr>
        <p:spPr>
          <a:xfrm>
            <a:off x="838200" y="685800"/>
            <a:ext cx="15773400" cy="1988345"/>
          </a:xfrm>
        </p:spPr>
        <p:txBody>
          <a:bodyPr>
            <a:normAutofit fontScale="90000"/>
          </a:bodyPr>
          <a:lstStyle/>
          <a:p>
            <a:r>
              <a:rPr lang="en-US"/>
              <a:t>An experiment for understanding scores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2570956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260BBAC-AA62-4051-8AE7-5308F1860598}"/>
</file>

<file path=customXml/itemProps2.xml><?xml version="1.0" encoding="utf-8"?>
<ds:datastoreItem xmlns:ds="http://schemas.openxmlformats.org/officeDocument/2006/customXml" ds:itemID="{E2D65AFD-75C2-45CB-9455-8AB2F985ADD0}"/>
</file>

<file path=customXml/itemProps3.xml><?xml version="1.0" encoding="utf-8"?>
<ds:datastoreItem xmlns:ds="http://schemas.openxmlformats.org/officeDocument/2006/customXml" ds:itemID="{FB5AE888-A192-418E-B15E-E09AE5765B80}"/>
</file>

<file path=docProps/app.xml><?xml version="1.0" encoding="utf-8"?>
<Properties xmlns="http://schemas.openxmlformats.org/officeDocument/2006/extended-properties" xmlns:vt="http://schemas.openxmlformats.org/officeDocument/2006/docPropsVTypes">
  <TotalTime>5162</TotalTime>
  <Words>413</Words>
  <Application>Microsoft Office PowerPoint</Application>
  <PresentationFormat>Custom</PresentationFormat>
  <Paragraphs>48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Consolas</vt:lpstr>
      <vt:lpstr>Office Theme</vt:lpstr>
      <vt:lpstr>PowerPoint Presentation</vt:lpstr>
      <vt:lpstr>An experiment for understanding scores</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395</cp:revision>
  <dcterms:created xsi:type="dcterms:W3CDTF">2015-10-28T14:31:42Z</dcterms:created>
  <dcterms:modified xsi:type="dcterms:W3CDTF">2021-07-15T14:34:43Z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