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4660"/>
  </p:normalViewPr>
  <p:slideViewPr>
    <p:cSldViewPr>
      <p:cViewPr varScale="1">
        <p:scale>
          <a:sx n="79" d="100"/>
          <a:sy n="79" d="100"/>
        </p:scale>
        <p:origin x="2046" y="7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52284" y="7383017"/>
            <a:ext cx="88392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6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smtClean="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</a:t>
            </a:r>
            <a:r>
              <a:rPr lang="en-US" sz="1800" smtClean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+= 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',AAAAAAAAA,TTTTTTTTT,GGGGGGGGG,CCCCCCCCC'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52284" y="76200"/>
            <a:ext cx="8839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859900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B58900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"AAAAAACAG,AAAAACAGG,AAAACAGGT,AAACAGGTG,"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AACAGGTGA,ACAGGTGAG,CAGGTGAGT,AGGTGAGTA,"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GGTGAGTAA,GTGAGTAAA,TGAGTAAAA,GAGTAAAAA,"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AGTAAAAAA,GTAAAAAAA"</a:t>
            </a:r>
            <a:endParaRPr lang="en-US" sz="2000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6200"/>
            <a:ext cx="8763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859900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B58900"/>
                </a:solidFill>
                <a:latin typeface="Consolas" panose="020B0609020204030204" pitchFamily="49" charset="0"/>
              </a:rPr>
              <a:t>c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"GAAGTGAGT,TTCGTAAGT,AAGGTACTT,CTGGTGAGC,"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AGAGTGAGT,CAGGTAGAG,ACTGTACGT,CTGGTGAGT,"</a:t>
            </a:r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+ </a:t>
            </a:r>
            <a:endParaRPr lang="en-US" sz="20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2AA198"/>
                </a:solidFill>
                <a:latin typeface="Consolas" panose="020B0609020204030204" pitchFamily="49" charset="0"/>
              </a:rPr>
              <a:t>TATGTAAGT,CGGGTGAGC</a:t>
            </a:r>
            <a:r>
              <a:rPr lang="en-US" sz="200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smtClean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" y="9773569"/>
            <a:ext cx="17862884" cy="3758951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52284" y="88232"/>
            <a:ext cx="8839200" cy="9462021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" y="88232"/>
            <a:ext cx="8778240" cy="9462022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Left-Right-Up Arrow 18"/>
          <p:cNvSpPr/>
          <p:nvPr/>
        </p:nvSpPr>
        <p:spPr>
          <a:xfrm flipV="1">
            <a:off x="8016240" y="8305800"/>
            <a:ext cx="2209800" cy="2667000"/>
          </a:xfrm>
          <a:prstGeom prst="leftRightUpArrow">
            <a:avLst>
              <a:gd name="adj1" fmla="val 14111"/>
              <a:gd name="adj2" fmla="val 16289"/>
              <a:gd name="adj3" fmla="val 25000"/>
            </a:avLst>
          </a:prstGeom>
          <a:solidFill>
            <a:srgbClr val="FFF2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8160" y="160919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(a)</a:t>
            </a:r>
          </a:p>
        </p:txBody>
      </p:sp>
      <p:sp>
        <p:nvSpPr>
          <p:cNvPr id="58" name="Oval 57"/>
          <p:cNvSpPr/>
          <p:nvPr/>
        </p:nvSpPr>
        <p:spPr>
          <a:xfrm>
            <a:off x="17068800" y="160919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(b)</a:t>
            </a:r>
          </a:p>
        </p:txBody>
      </p:sp>
      <p:sp>
        <p:nvSpPr>
          <p:cNvPr id="60" name="Oval 59"/>
          <p:cNvSpPr/>
          <p:nvPr/>
        </p:nvSpPr>
        <p:spPr>
          <a:xfrm>
            <a:off x="1143000" y="1165860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(c)</a:t>
            </a:r>
          </a:p>
        </p:txBody>
      </p:sp>
      <p:sp>
        <p:nvSpPr>
          <p:cNvPr id="18" name="Bent Arrow 17"/>
          <p:cNvSpPr/>
          <p:nvPr/>
        </p:nvSpPr>
        <p:spPr>
          <a:xfrm rot="5400000">
            <a:off x="14268450" y="3908621"/>
            <a:ext cx="3162300" cy="3048000"/>
          </a:xfrm>
          <a:prstGeom prst="ben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778192" y="3887839"/>
            <a:ext cx="3162300" cy="3053715"/>
          </a:xfrm>
          <a:prstGeom prst="ben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9609" y="7452407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(PFM)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383000" y="7470971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b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(PFM)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9200" y="3027570"/>
            <a:ext cx="2601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motif model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441706" y="3027570"/>
            <a:ext cx="3535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background model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116385" y="10972800"/>
            <a:ext cx="16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(PWM)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20" name="Left Brace 19"/>
          <p:cNvSpPr/>
          <p:nvPr/>
        </p:nvSpPr>
        <p:spPr>
          <a:xfrm flipH="1">
            <a:off x="14116382" y="1838978"/>
            <a:ext cx="477383" cy="5476221"/>
          </a:xfrm>
          <a:prstGeom prst="leftBrace">
            <a:avLst>
              <a:gd name="adj1" fmla="val 8333"/>
              <a:gd name="adj2" fmla="val 112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07956" y="2334373"/>
            <a:ext cx="232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i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rows(sp)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10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3687215" y="1838979"/>
            <a:ext cx="413068" cy="3647421"/>
          </a:xfrm>
          <a:prstGeom prst="leftBrace">
            <a:avLst>
              <a:gd name="adj1" fmla="val 8333"/>
              <a:gd name="adj2" fmla="val 2105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71387" y="2155071"/>
            <a:ext cx="232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rows(sb)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18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00283" y="1518810"/>
          <a:ext cx="4724400" cy="3967590"/>
        </p:xfrm>
        <a:graphic>
          <a:graphicData uri="http://schemas.openxmlformats.org/drawingml/2006/table">
            <a:tbl>
              <a:tblPr firstRow="1" firstCol="1" bandRow="1"/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413323" y="1524000"/>
          <a:ext cx="4739640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02012"/>
              </p:ext>
            </p:extLst>
          </p:nvPr>
        </p:nvGraphicFramePr>
        <p:xfrm>
          <a:off x="457200" y="7848600"/>
          <a:ext cx="833323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  <a:gridCol w="83332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1e-17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Rounded Rectangular Callout 61"/>
          <p:cNvSpPr/>
          <p:nvPr/>
        </p:nvSpPr>
        <p:spPr>
          <a:xfrm>
            <a:off x="5882640" y="9982651"/>
            <a:ext cx="2133600" cy="391342"/>
          </a:xfrm>
          <a:prstGeom prst="wedgeRoundRectCallout">
            <a:avLst>
              <a:gd name="adj1" fmla="val -244413"/>
              <a:gd name="adj2" fmla="val -469655"/>
              <a:gd name="adj3" fmla="val 16667"/>
            </a:avLst>
          </a:prstGeom>
          <a:solidFill>
            <a:schemeClr val="accent2">
              <a:lumMod val="20000"/>
              <a:lumOff val="80000"/>
              <a:alpha val="73000"/>
            </a:scheme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14967"/>
              </p:ext>
            </p:extLst>
          </p:nvPr>
        </p:nvGraphicFramePr>
        <p:xfrm>
          <a:off x="4513263" y="9958388"/>
          <a:ext cx="37258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1955520" imgH="457200" progId="Equation.3">
                  <p:embed/>
                </p:oleObj>
              </mc:Choice>
              <mc:Fallback>
                <p:oleObj name="Equation" r:id="rId3" imgW="1955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9958388"/>
                        <a:ext cx="37258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3019932" y="1411671"/>
            <a:ext cx="10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sp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75739" y="1460375"/>
            <a:ext cx="10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sb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92"/>
              </p:ext>
            </p:extLst>
          </p:nvPr>
        </p:nvGraphicFramePr>
        <p:xfrm>
          <a:off x="9420057" y="6096000"/>
          <a:ext cx="473964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  <a:gridCol w="47396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69880"/>
              </p:ext>
            </p:extLst>
          </p:nvPr>
        </p:nvGraphicFramePr>
        <p:xfrm>
          <a:off x="3154147" y="11350153"/>
          <a:ext cx="12684500" cy="1876425"/>
        </p:xfrm>
        <a:graphic>
          <a:graphicData uri="http://schemas.openxmlformats.org/drawingml/2006/table">
            <a:tbl>
              <a:tblPr firstRow="1" firstCol="1" bandRow="1"/>
              <a:tblGrid>
                <a:gridCol w="1268450"/>
                <a:gridCol w="1268450"/>
                <a:gridCol w="1268450"/>
                <a:gridCol w="1268450"/>
                <a:gridCol w="1268450"/>
                <a:gridCol w="1268450"/>
                <a:gridCol w="1268450"/>
                <a:gridCol w="1268450"/>
                <a:gridCol w="1268450"/>
                <a:gridCol w="1268450"/>
              </a:tblGrid>
              <a:tr h="366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6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6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6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6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1" name="Rounded Rectangular Callout 60"/>
          <p:cNvSpPr/>
          <p:nvPr/>
        </p:nvSpPr>
        <p:spPr>
          <a:xfrm>
            <a:off x="4526397" y="10161190"/>
            <a:ext cx="806116" cy="449088"/>
          </a:xfrm>
          <a:prstGeom prst="wedgeRoundRectCallout">
            <a:avLst>
              <a:gd name="adj1" fmla="val 30851"/>
              <a:gd name="adj2" fmla="val 320291"/>
              <a:gd name="adj3" fmla="val 16667"/>
            </a:avLst>
          </a:prstGeom>
          <a:solidFill>
            <a:srgbClr val="FFF2CC">
              <a:alpha val="28000"/>
            </a:srgb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53870"/>
              </p:ext>
            </p:extLst>
          </p:nvPr>
        </p:nvGraphicFramePr>
        <p:xfrm>
          <a:off x="9448800" y="7840303"/>
          <a:ext cx="8397240" cy="1571625"/>
        </p:xfrm>
        <a:graphic>
          <a:graphicData uri="http://schemas.openxmlformats.org/drawingml/2006/table">
            <a:tbl>
              <a:tblPr firstRow="1" firstCol="1" bandRow="1"/>
              <a:tblGrid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  <a:gridCol w="839724"/>
              </a:tblGrid>
              <a:tr h="306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06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06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06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06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63" name="Rounded Rectangular Callout 62"/>
          <p:cNvSpPr/>
          <p:nvPr/>
        </p:nvSpPr>
        <p:spPr>
          <a:xfrm>
            <a:off x="5882640" y="10434609"/>
            <a:ext cx="2133600" cy="364687"/>
          </a:xfrm>
          <a:prstGeom prst="wedgeRoundRectCallout">
            <a:avLst>
              <a:gd name="adj1" fmla="val 170121"/>
              <a:gd name="adj2" fmla="val -606044"/>
              <a:gd name="adj3" fmla="val 16667"/>
            </a:avLst>
          </a:prstGeom>
          <a:solidFill>
            <a:schemeClr val="accent3">
              <a:lumMod val="20000"/>
              <a:lumOff val="80000"/>
              <a:alpha val="28000"/>
            </a:schemeClr>
          </a:solidFill>
          <a:ln w="12700" cap="flat" cmpd="sng" algn="ctr">
            <a:solidFill>
              <a:schemeClr val="tx1">
                <a:lumMod val="50000"/>
                <a:lumOff val="50000"/>
                <a:alpha val="89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79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Dynamic PWMs with real additions to the background set.</a:t>
            </a:r>
            <a:r>
              <a:rPr lang="en-US" sz="3200"/>
              <a:t> The example here refers to a z-sequence presented earlier, namely "AAAAAACAGGTGAGTAAAAAAAA". (</a:t>
            </a:r>
            <a:r>
              <a:rPr lang="en-US" sz="3200" b="1"/>
              <a:t>a</a:t>
            </a:r>
            <a:r>
              <a:rPr lang="en-US" sz="3200"/>
              <a:t>) Shows the motif set and the transformation of this set into a PFM stored in matrix p, (</a:t>
            </a:r>
            <a:r>
              <a:rPr lang="en-US" sz="3200" b="1"/>
              <a:t>b</a:t>
            </a:r>
            <a:r>
              <a:rPr lang="en-US" sz="3200"/>
              <a:t>) shows the background set and the transformation of this set into a PFM stored in matrix b. Notice the constant additions of the four sequences (t) to the background set. (</a:t>
            </a:r>
            <a:r>
              <a:rPr lang="en-US" sz="3200" b="1"/>
              <a:t>c</a:t>
            </a:r>
            <a:r>
              <a:rPr lang="en-US" sz="3200"/>
              <a:t>) It shows the construction of the PWM with the help of the two PFMs.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Dynamic PWMs with real additions to the background 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1F4B95-12AE-4423-8C9A-CC11C641AB93}"/>
</file>

<file path=customXml/itemProps2.xml><?xml version="1.0" encoding="utf-8"?>
<ds:datastoreItem xmlns:ds="http://schemas.openxmlformats.org/officeDocument/2006/customXml" ds:itemID="{8B73C1CE-F942-4182-9DF7-CFE9823E92BB}"/>
</file>

<file path=customXml/itemProps3.xml><?xml version="1.0" encoding="utf-8"?>
<ds:datastoreItem xmlns:ds="http://schemas.openxmlformats.org/officeDocument/2006/customXml" ds:itemID="{82D13B8C-4827-40ED-962C-5E9BA7140F7E}"/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697</Words>
  <Application>Microsoft Office PowerPoint</Application>
  <PresentationFormat>Custom</PresentationFormat>
  <Paragraphs>476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Consolas</vt:lpstr>
      <vt:lpstr>Times New Roman</vt:lpstr>
      <vt:lpstr>Office Theme</vt:lpstr>
      <vt:lpstr>Equation</vt:lpstr>
      <vt:lpstr>PowerPoint Presentation</vt:lpstr>
      <vt:lpstr>Dynamic PWMs with real additions to the background set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273</cp:revision>
  <dcterms:created xsi:type="dcterms:W3CDTF">2015-10-28T14:31:42Z</dcterms:created>
  <dcterms:modified xsi:type="dcterms:W3CDTF">2021-07-15T14:33:10Z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