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8288000" cy="13716000"/>
  <p:notesSz cx="6858000" cy="9144000"/>
  <p:defaultTextStyle>
    <a:defPPr>
      <a:defRPr lang="en-US"/>
    </a:defPPr>
    <a:lvl1pPr marL="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1pPr>
    <a:lvl2pPr marL="1419538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2pPr>
    <a:lvl3pPr marL="2839077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3pPr>
    <a:lvl4pPr marL="4258615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4pPr>
    <a:lvl5pPr marL="5678156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5pPr>
    <a:lvl6pPr marL="7097694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6pPr>
    <a:lvl7pPr marL="8517233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7pPr>
    <a:lvl8pPr marL="9936772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8pPr>
    <a:lvl9pPr marL="1135631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3" autoAdjust="0"/>
    <p:restoredTop sz="94660"/>
  </p:normalViewPr>
  <p:slideViewPr>
    <p:cSldViewPr>
      <p:cViewPr varScale="1">
        <p:scale>
          <a:sx n="79" d="100"/>
          <a:sy n="79" d="100"/>
        </p:scale>
        <p:origin x="2046" y="7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7" y="4260855"/>
            <a:ext cx="15544800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77300" y="3460753"/>
            <a:ext cx="14579600" cy="73710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5" y="3460753"/>
            <a:ext cx="43434000" cy="73710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3" y="8813811"/>
            <a:ext cx="15544800" cy="2724150"/>
          </a:xfrm>
        </p:spPr>
        <p:txBody>
          <a:bodyPr anchor="t"/>
          <a:lstStyle>
            <a:lvl1pPr algn="l">
              <a:defRPr sz="80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3" y="5813431"/>
            <a:ext cx="15544800" cy="3000375"/>
          </a:xfrm>
        </p:spPr>
        <p:txBody>
          <a:bodyPr anchor="b"/>
          <a:lstStyle>
            <a:lvl1pPr marL="0" indent="0">
              <a:buNone/>
              <a:defRPr sz="3980">
                <a:solidFill>
                  <a:schemeClr val="tx1">
                    <a:tint val="75000"/>
                  </a:schemeClr>
                </a:solidFill>
              </a:defRPr>
            </a:lvl1pPr>
            <a:lvl2pPr marL="914472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943" indent="0">
              <a:buNone/>
              <a:defRPr sz="3219">
                <a:solidFill>
                  <a:schemeClr val="tx1">
                    <a:tint val="75000"/>
                  </a:schemeClr>
                </a:solidFill>
              </a:defRPr>
            </a:lvl3pPr>
            <a:lvl4pPr marL="2743414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4pPr>
            <a:lvl5pPr marL="3657886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5pPr>
            <a:lvl6pPr marL="4572357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6pPr>
            <a:lvl7pPr marL="5486828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7pPr>
            <a:lvl8pPr marL="6401301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8pPr>
            <a:lvl9pPr marL="7315773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501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3070229"/>
            <a:ext cx="8080375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9" y="4349752"/>
            <a:ext cx="8080375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3070229"/>
            <a:ext cx="8083550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4349752"/>
            <a:ext cx="8083550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9" y="546102"/>
            <a:ext cx="6016625" cy="2324100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5"/>
            <a:ext cx="10223500" cy="11706227"/>
          </a:xfrm>
        </p:spPr>
        <p:txBody>
          <a:bodyPr/>
          <a:lstStyle>
            <a:lvl1pPr>
              <a:defRPr sz="6394"/>
            </a:lvl1pPr>
            <a:lvl2pPr>
              <a:defRPr sz="5588"/>
            </a:lvl2pPr>
            <a:lvl3pPr>
              <a:defRPr sz="4784"/>
            </a:lvl3pPr>
            <a:lvl4pPr>
              <a:defRPr sz="3980"/>
            </a:lvl4pPr>
            <a:lvl5pPr>
              <a:defRPr sz="3980"/>
            </a:lvl5pPr>
            <a:lvl6pPr>
              <a:defRPr sz="3980"/>
            </a:lvl6pPr>
            <a:lvl7pPr>
              <a:defRPr sz="3980"/>
            </a:lvl7pPr>
            <a:lvl8pPr>
              <a:defRPr sz="3980"/>
            </a:lvl8pPr>
            <a:lvl9pPr>
              <a:defRPr sz="3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9" y="2870205"/>
            <a:ext cx="6016625" cy="9382127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3"/>
            <a:ext cx="10972800" cy="1133477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3"/>
            <a:ext cx="10972800" cy="8229600"/>
          </a:xfrm>
        </p:spPr>
        <p:txBody>
          <a:bodyPr/>
          <a:lstStyle>
            <a:lvl1pPr marL="0" indent="0">
              <a:buNone/>
              <a:defRPr sz="6394"/>
            </a:lvl1pPr>
            <a:lvl2pPr marL="914472" indent="0">
              <a:buNone/>
              <a:defRPr sz="5588"/>
            </a:lvl2pPr>
            <a:lvl3pPr marL="1828943" indent="0">
              <a:buNone/>
              <a:defRPr sz="4784"/>
            </a:lvl3pPr>
            <a:lvl4pPr marL="2743414" indent="0">
              <a:buNone/>
              <a:defRPr sz="3980"/>
            </a:lvl4pPr>
            <a:lvl5pPr marL="3657886" indent="0">
              <a:buNone/>
              <a:defRPr sz="3980"/>
            </a:lvl5pPr>
            <a:lvl6pPr marL="4572357" indent="0">
              <a:buNone/>
              <a:defRPr sz="3980"/>
            </a:lvl6pPr>
            <a:lvl7pPr marL="5486828" indent="0">
              <a:buNone/>
              <a:defRPr sz="3980"/>
            </a:lvl7pPr>
            <a:lvl8pPr marL="6401301" indent="0">
              <a:buNone/>
              <a:defRPr sz="3980"/>
            </a:lvl8pPr>
            <a:lvl9pPr marL="7315773" indent="0">
              <a:buNone/>
              <a:defRPr sz="3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87"/>
            <a:ext cx="10972800" cy="1609725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6"/>
            <a:ext cx="16459200" cy="9051927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11"/>
            <a:ext cx="5791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943" rtl="0" eaLnBrk="1" latinLnBrk="0" hangingPunct="1">
        <a:spcBef>
          <a:spcPct val="0"/>
        </a:spcBef>
        <a:buNone/>
        <a:defRPr sz="8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54" indent="-685854" algn="l" defTabSz="1828943" rtl="0" eaLnBrk="1" latinLnBrk="0" hangingPunct="1">
        <a:spcBef>
          <a:spcPct val="20000"/>
        </a:spcBef>
        <a:buFont typeface="Arial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486016" indent="-571545" algn="l" defTabSz="1828943" rtl="0" eaLnBrk="1" latinLnBrk="0" hangingPunct="1">
        <a:spcBef>
          <a:spcPct val="20000"/>
        </a:spcBef>
        <a:buFont typeface="Arial" pitchFamily="34" charset="0"/>
        <a:buChar char="–"/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286180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200651" indent="-457236" algn="l" defTabSz="1828943" rtl="0" eaLnBrk="1" latinLnBrk="0" hangingPunct="1">
        <a:spcBef>
          <a:spcPct val="20000"/>
        </a:spcBef>
        <a:buFont typeface="Arial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4pPr>
      <a:lvl5pPr marL="4115122" indent="-457236" algn="l" defTabSz="1828943" rtl="0" eaLnBrk="1" latinLnBrk="0" hangingPunct="1">
        <a:spcBef>
          <a:spcPct val="20000"/>
        </a:spcBef>
        <a:buFont typeface="Arial" pitchFamily="34" charset="0"/>
        <a:buChar char="»"/>
        <a:defRPr sz="3980" kern="1200">
          <a:solidFill>
            <a:schemeClr val="tx1"/>
          </a:solidFill>
          <a:latin typeface="+mn-lt"/>
          <a:ea typeface="+mn-ea"/>
          <a:cs typeface="+mn-cs"/>
        </a:defRPr>
      </a:lvl5pPr>
      <a:lvl6pPr marL="5029593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6pPr>
      <a:lvl7pPr marL="5944065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7pPr>
      <a:lvl8pPr marL="6858537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8pPr>
      <a:lvl9pPr marL="7773008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472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94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3414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886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2357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6828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401301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577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252284" y="76200"/>
            <a:ext cx="88392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859900"/>
                </a:solidFill>
                <a:latin typeface="Consolas" panose="020B0609020204030204" pitchFamily="49" charset="0"/>
              </a:rPr>
              <a:t>var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B58900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= 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"AAAAAACAG,AAAAACAGG,AAAACAGGT,AAACAGGTG,"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+ 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       </a:t>
            </a:r>
            <a:r>
              <a:rPr lang="en-US" sz="200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AACAGGTGA,ACAGGTGAG,CAGGTGAGT,AGGTGAGTA,"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+ </a:t>
            </a:r>
            <a:endParaRPr lang="en-US" sz="20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       </a:t>
            </a:r>
            <a:r>
              <a:rPr lang="en-US" sz="200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GGTGAGTAA,GTGAGTAAA,TGAGTAAAA,GAGTAAAAA,"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+ </a:t>
            </a:r>
            <a:endParaRPr lang="en-US" sz="20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       </a:t>
            </a:r>
            <a:r>
              <a:rPr lang="en-US" sz="200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AGTAAAAAA,GTAAAAAAA"</a:t>
            </a:r>
            <a:endParaRPr lang="en-US" sz="2000"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76200"/>
            <a:ext cx="87630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859900"/>
                </a:solidFill>
                <a:latin typeface="Consolas" panose="020B0609020204030204" pitchFamily="49" charset="0"/>
              </a:rPr>
              <a:t>var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B58900"/>
                </a:solidFill>
                <a:latin typeface="Consolas" panose="020B0609020204030204" pitchFamily="49" charset="0"/>
              </a:rPr>
              <a:t>c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= 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"GAAGTGAGT,TTCGTAAGT,AAGGTACTT,CTGGTGAGC,"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+ </a:t>
            </a:r>
            <a:endParaRPr lang="en-US" sz="20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       </a:t>
            </a:r>
            <a:r>
              <a:rPr lang="en-US" sz="200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AGAGTGAGT,CAGGTAGAG,ACTGTACGT,CTGGTGAGT,"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+ </a:t>
            </a:r>
            <a:endParaRPr lang="en-US" sz="20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       </a:t>
            </a:r>
            <a:r>
              <a:rPr lang="en-US" sz="200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TATGTAAGT,CGGGTGAGC</a:t>
            </a:r>
            <a:r>
              <a:rPr lang="en-US" sz="200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>
              <a:effectLst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" y="9429753"/>
            <a:ext cx="17862884" cy="4102768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252284" y="88233"/>
            <a:ext cx="8839200" cy="9131968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600" y="88232"/>
            <a:ext cx="8778240" cy="9131968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9" name="Left-Right-Up Arrow 18"/>
          <p:cNvSpPr/>
          <p:nvPr/>
        </p:nvSpPr>
        <p:spPr>
          <a:xfrm flipV="1">
            <a:off x="8016240" y="7848600"/>
            <a:ext cx="2209800" cy="3124200"/>
          </a:xfrm>
          <a:prstGeom prst="leftRightUpArrow">
            <a:avLst>
              <a:gd name="adj1" fmla="val 14111"/>
              <a:gd name="adj2" fmla="val 16289"/>
              <a:gd name="adj3" fmla="val 25000"/>
            </a:avLst>
          </a:prstGeom>
          <a:solidFill>
            <a:srgbClr val="FFF2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8160" y="1609191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(a)</a:t>
            </a:r>
          </a:p>
        </p:txBody>
      </p:sp>
      <p:sp>
        <p:nvSpPr>
          <p:cNvPr id="58" name="Oval 57"/>
          <p:cNvSpPr/>
          <p:nvPr/>
        </p:nvSpPr>
        <p:spPr>
          <a:xfrm>
            <a:off x="17068800" y="1609191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(b)</a:t>
            </a:r>
          </a:p>
        </p:txBody>
      </p:sp>
      <p:sp>
        <p:nvSpPr>
          <p:cNvPr id="60" name="Oval 59"/>
          <p:cNvSpPr/>
          <p:nvPr/>
        </p:nvSpPr>
        <p:spPr>
          <a:xfrm>
            <a:off x="1143000" y="11658600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(c)</a:t>
            </a:r>
          </a:p>
        </p:txBody>
      </p:sp>
      <p:sp>
        <p:nvSpPr>
          <p:cNvPr id="18" name="Bent Arrow 17"/>
          <p:cNvSpPr/>
          <p:nvPr/>
        </p:nvSpPr>
        <p:spPr>
          <a:xfrm rot="5400000">
            <a:off x="14268450" y="3908621"/>
            <a:ext cx="3162300" cy="3048000"/>
          </a:xfrm>
          <a:prstGeom prst="bentArrow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Bent Arrow 64"/>
          <p:cNvSpPr/>
          <p:nvPr/>
        </p:nvSpPr>
        <p:spPr>
          <a:xfrm rot="5400000" flipV="1">
            <a:off x="783908" y="3887839"/>
            <a:ext cx="3162300" cy="3053715"/>
          </a:xfrm>
          <a:prstGeom prst="bentArrow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9609" y="6995207"/>
            <a:ext cx="15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p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(PFM)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383000" y="7013771"/>
            <a:ext cx="15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b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(PFM)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19200" y="3027570"/>
            <a:ext cx="2601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The motif model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441706" y="3027570"/>
            <a:ext cx="3535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The background model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116385" y="10972800"/>
            <a:ext cx="16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p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(PWM)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20" name="Left Brace 19"/>
          <p:cNvSpPr/>
          <p:nvPr/>
        </p:nvSpPr>
        <p:spPr>
          <a:xfrm flipH="1">
            <a:off x="14116383" y="1838979"/>
            <a:ext cx="477383" cy="4257022"/>
          </a:xfrm>
          <a:prstGeom prst="leftBrace">
            <a:avLst>
              <a:gd name="adj1" fmla="val 8333"/>
              <a:gd name="adj2" fmla="val 1473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307956" y="2334373"/>
            <a:ext cx="2321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i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rows(sp)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10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Left Brace 71"/>
          <p:cNvSpPr/>
          <p:nvPr/>
        </p:nvSpPr>
        <p:spPr>
          <a:xfrm>
            <a:off x="3687215" y="1838979"/>
            <a:ext cx="413068" cy="3647421"/>
          </a:xfrm>
          <a:prstGeom prst="leftBrace">
            <a:avLst>
              <a:gd name="adj1" fmla="val 8333"/>
              <a:gd name="adj2" fmla="val 2105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671387" y="2155071"/>
            <a:ext cx="2321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rows(sb)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14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0835"/>
              </p:ext>
            </p:extLst>
          </p:nvPr>
        </p:nvGraphicFramePr>
        <p:xfrm>
          <a:off x="4100283" y="1518810"/>
          <a:ext cx="4724400" cy="3967590"/>
        </p:xfrm>
        <a:graphic>
          <a:graphicData uri="http://schemas.openxmlformats.org/drawingml/2006/table">
            <a:tbl>
              <a:tblPr firstRow="1" firstCol="1" bandRow="1"/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28106"/>
              </p:ext>
            </p:extLst>
          </p:nvPr>
        </p:nvGraphicFramePr>
        <p:xfrm>
          <a:off x="9413323" y="1524000"/>
          <a:ext cx="4739640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473964"/>
                <a:gridCol w="473964"/>
                <a:gridCol w="473964"/>
                <a:gridCol w="473964"/>
                <a:gridCol w="473964"/>
                <a:gridCol w="473964"/>
                <a:gridCol w="473964"/>
                <a:gridCol w="473964"/>
                <a:gridCol w="473964"/>
                <a:gridCol w="473964"/>
              </a:tblGrid>
              <a:tr h="152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12996"/>
              </p:ext>
            </p:extLst>
          </p:nvPr>
        </p:nvGraphicFramePr>
        <p:xfrm>
          <a:off x="457200" y="7391400"/>
          <a:ext cx="8333230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33323"/>
                <a:gridCol w="833323"/>
                <a:gridCol w="833323"/>
                <a:gridCol w="833323"/>
                <a:gridCol w="833323"/>
                <a:gridCol w="833323"/>
                <a:gridCol w="833323"/>
                <a:gridCol w="833323"/>
                <a:gridCol w="833323"/>
                <a:gridCol w="83332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Rounded Rectangular Callout 61"/>
          <p:cNvSpPr/>
          <p:nvPr/>
        </p:nvSpPr>
        <p:spPr>
          <a:xfrm>
            <a:off x="3962400" y="9921030"/>
            <a:ext cx="2133600" cy="391342"/>
          </a:xfrm>
          <a:prstGeom prst="wedgeRoundRectCallout">
            <a:avLst>
              <a:gd name="adj1" fmla="val -157007"/>
              <a:gd name="adj2" fmla="val -586484"/>
              <a:gd name="adj3" fmla="val 16667"/>
            </a:avLst>
          </a:prstGeom>
          <a:solidFill>
            <a:schemeClr val="accent2">
              <a:lumMod val="20000"/>
              <a:lumOff val="80000"/>
              <a:alpha val="73000"/>
            </a:schemeClr>
          </a:solidFill>
          <a:ln w="12700" cap="flat" cmpd="sng" algn="ctr">
            <a:solidFill>
              <a:schemeClr val="tx1">
                <a:lumMod val="50000"/>
                <a:lumOff val="50000"/>
                <a:alpha val="89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52516"/>
              </p:ext>
            </p:extLst>
          </p:nvPr>
        </p:nvGraphicFramePr>
        <p:xfrm>
          <a:off x="9448800" y="7391400"/>
          <a:ext cx="8397240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39724"/>
                <a:gridCol w="839724"/>
                <a:gridCol w="839724"/>
                <a:gridCol w="839724"/>
                <a:gridCol w="839724"/>
                <a:gridCol w="839724"/>
                <a:gridCol w="839724"/>
                <a:gridCol w="839724"/>
                <a:gridCol w="839724"/>
                <a:gridCol w="83972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Rounded Rectangular Callout 62"/>
          <p:cNvSpPr/>
          <p:nvPr/>
        </p:nvSpPr>
        <p:spPr>
          <a:xfrm>
            <a:off x="3962400" y="10312372"/>
            <a:ext cx="2133600" cy="364687"/>
          </a:xfrm>
          <a:prstGeom prst="wedgeRoundRectCallout">
            <a:avLst>
              <a:gd name="adj1" fmla="val 264294"/>
              <a:gd name="adj2" fmla="val -718215"/>
              <a:gd name="adj3" fmla="val 16667"/>
            </a:avLst>
          </a:prstGeom>
          <a:solidFill>
            <a:schemeClr val="accent3">
              <a:lumMod val="20000"/>
              <a:lumOff val="80000"/>
              <a:alpha val="28000"/>
            </a:schemeClr>
          </a:solidFill>
          <a:ln w="12700" cap="flat" cmpd="sng" algn="ctr">
            <a:solidFill>
              <a:schemeClr val="tx1">
                <a:lumMod val="50000"/>
                <a:lumOff val="50000"/>
                <a:alpha val="89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36523"/>
              </p:ext>
            </p:extLst>
          </p:nvPr>
        </p:nvGraphicFramePr>
        <p:xfrm>
          <a:off x="3124200" y="11311157"/>
          <a:ext cx="1257300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257300"/>
                <a:gridCol w="1257300"/>
                <a:gridCol w="1257300"/>
                <a:gridCol w="1257300"/>
                <a:gridCol w="1257300"/>
                <a:gridCol w="1257300"/>
                <a:gridCol w="1257300"/>
                <a:gridCol w="1257300"/>
                <a:gridCol w="1257300"/>
                <a:gridCol w="12573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-1.05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-0.36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-40.19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-1.05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-1.05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-0.64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-0.22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-0.92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-40.75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-40.75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-1.74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-40.89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-39.50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-39.50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-39.50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-0.36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-38.81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-38.81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-38.81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40.17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61" name="Rounded Rectangular Callout 60"/>
          <p:cNvSpPr/>
          <p:nvPr/>
        </p:nvSpPr>
        <p:spPr>
          <a:xfrm>
            <a:off x="2622885" y="10063250"/>
            <a:ext cx="806116" cy="449088"/>
          </a:xfrm>
          <a:prstGeom prst="wedgeRoundRectCallout">
            <a:avLst>
              <a:gd name="adj1" fmla="val 263687"/>
              <a:gd name="adj2" fmla="val 341724"/>
              <a:gd name="adj3" fmla="val 16667"/>
            </a:avLst>
          </a:prstGeom>
          <a:solidFill>
            <a:srgbClr val="FFF2CC">
              <a:alpha val="28000"/>
            </a:srgbClr>
          </a:solidFill>
          <a:ln w="12700" cap="flat" cmpd="sng" algn="ctr">
            <a:solidFill>
              <a:schemeClr val="tx1">
                <a:lumMod val="50000"/>
                <a:lumOff val="50000"/>
                <a:alpha val="89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372825"/>
              </p:ext>
            </p:extLst>
          </p:nvPr>
        </p:nvGraphicFramePr>
        <p:xfrm>
          <a:off x="2614613" y="9850438"/>
          <a:ext cx="37020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3" imgW="1942920" imgH="457200" progId="Equation.3">
                  <p:embed/>
                </p:oleObj>
              </mc:Choice>
              <mc:Fallback>
                <p:oleObj name="Equation" r:id="rId3" imgW="1942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9850438"/>
                        <a:ext cx="37020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7841455" y="5562601"/>
            <a:ext cx="10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sp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439977" y="6172200"/>
            <a:ext cx="10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sb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5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66" y="152400"/>
            <a:ext cx="17964554" cy="1333499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en-US" sz="1079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98" y="12564070"/>
            <a:ext cx="17956533" cy="923330"/>
          </a:xfrm>
          <a:prstGeom prst="rect">
            <a:avLst/>
          </a:prstGeom>
          <a:solidFill>
            <a:schemeClr val="bg2"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/>
              <a:t>Cite this work as:</a:t>
            </a:r>
          </a:p>
          <a:p>
            <a:endParaRPr lang="en-US" sz="1200"/>
          </a:p>
          <a:p>
            <a:r>
              <a:rPr lang="en-US" sz="2100"/>
              <a:t>Paul A. Gagniuc. </a:t>
            </a:r>
            <a:r>
              <a:rPr lang="en-US" sz="2100" i="1"/>
              <a:t>Algorithms in Bioinformatics: Theory and Implementation</a:t>
            </a:r>
            <a:r>
              <a:rPr lang="en-US" sz="2100"/>
              <a:t>. John Wiley &amp; Sons, </a:t>
            </a:r>
            <a:r>
              <a:rPr lang="en-US" sz="2100"/>
              <a:t>Hoboken, NJ, USA</a:t>
            </a:r>
            <a:r>
              <a:rPr lang="en-US" sz="21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71" y="3280469"/>
            <a:ext cx="161757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Dynamic PWMs.</a:t>
            </a:r>
            <a:r>
              <a:rPr lang="en-US" sz="3200"/>
              <a:t> (</a:t>
            </a:r>
            <a:r>
              <a:rPr lang="en-US" sz="3200" b="1"/>
              <a:t>a</a:t>
            </a:r>
            <a:r>
              <a:rPr lang="en-US" sz="3200"/>
              <a:t>) Shows the motif set and the transformation of this set into a PFM stored in matrix p, (</a:t>
            </a:r>
            <a:r>
              <a:rPr lang="en-US" sz="3200" b="1"/>
              <a:t>b</a:t>
            </a:r>
            <a:r>
              <a:rPr lang="en-US" sz="3200"/>
              <a:t>) shows the background set and the transformation of this set into a PFM stored in matrix b. (</a:t>
            </a:r>
            <a:r>
              <a:rPr lang="en-US" sz="3200" b="1"/>
              <a:t>c</a:t>
            </a:r>
            <a:r>
              <a:rPr lang="en-US" sz="3200"/>
              <a:t>) It shows the construction of the PWM with the help of the two PFMs. Note that in the lower right corner of the PWM there is a value of +40.17. This value occurs due to an insufficient variation in the background set. In other words, the z sequence in our example is either too short or poor in information content.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5773400" cy="1988345"/>
          </a:xfrm>
        </p:spPr>
        <p:txBody>
          <a:bodyPr>
            <a:normAutofit/>
          </a:bodyPr>
          <a:lstStyle/>
          <a:p>
            <a:r>
              <a:rPr lang="en-US"/>
              <a:t>Dynamic PWMs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1325396"/>
            <a:ext cx="1940814" cy="1940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1235840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1590A16-9927-4129-9103-772AAAE38C0F}"/>
</file>

<file path=customXml/itemProps2.xml><?xml version="1.0" encoding="utf-8"?>
<ds:datastoreItem xmlns:ds="http://schemas.openxmlformats.org/officeDocument/2006/customXml" ds:itemID="{80E7BECF-EDBD-478C-8D9A-7A27E0D3A933}"/>
</file>

<file path=customXml/itemProps3.xml><?xml version="1.0" encoding="utf-8"?>
<ds:datastoreItem xmlns:ds="http://schemas.openxmlformats.org/officeDocument/2006/customXml" ds:itemID="{4B2FC473-C6BF-4285-A162-B982C1F44782}"/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655</Words>
  <Application>Microsoft Office PowerPoint</Application>
  <PresentationFormat>Custom</PresentationFormat>
  <Paragraphs>435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Cambria</vt:lpstr>
      <vt:lpstr>Cambria Math</vt:lpstr>
      <vt:lpstr>Consolas</vt:lpstr>
      <vt:lpstr>Times New Roman</vt:lpstr>
      <vt:lpstr>Office Theme</vt:lpstr>
      <vt:lpstr>Equation</vt:lpstr>
      <vt:lpstr>PowerPoint Presentation</vt:lpstr>
      <vt:lpstr>Dynamic PWMs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273</cp:revision>
  <dcterms:created xsi:type="dcterms:W3CDTF">2015-10-28T14:31:42Z</dcterms:created>
  <dcterms:modified xsi:type="dcterms:W3CDTF">2021-07-15T14:33:25Z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