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99" r:id="rId2"/>
    <p:sldId id="300"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2" autoAdjust="0"/>
    <p:restoredTop sz="97478" autoAdjust="0"/>
  </p:normalViewPr>
  <p:slideViewPr>
    <p:cSldViewPr>
      <p:cViewPr varScale="1">
        <p:scale>
          <a:sx n="83" d="100"/>
          <a:sy n="83" d="100"/>
        </p:scale>
        <p:origin x="1800" y="90"/>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B0924-2D72-458F-B894-D030E57EC67D}" type="datetimeFigureOut">
              <a:rPr lang="en-US" smtClean="0"/>
              <a:t>7/15/2021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F51B4-2853-45FE-91CF-7111A8B76865}" type="slidenum">
              <a:rPr lang="en-US" smtClean="0"/>
              <a:t>‹#›</a:t>
            </a:fld>
            <a:endParaRPr lang="en-US"/>
          </a:p>
        </p:txBody>
      </p:sp>
    </p:spTree>
    <p:extLst>
      <p:ext uri="{BB962C8B-B14F-4D97-AF65-F5344CB8AC3E}">
        <p14:creationId xmlns:p14="http://schemas.microsoft.com/office/powerpoint/2010/main" val="2643085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311" y="1041304"/>
            <a:ext cx="2870998" cy="2870998"/>
          </a:xfrm>
          <a:prstGeom prst="rect">
            <a:avLst/>
          </a:prstGeom>
          <a:ln w="38100">
            <a:solidFill>
              <a:schemeClr val="tx1">
                <a:alpha val="40000"/>
              </a:schemeClr>
            </a:solidFill>
            <a:prstDash val="sysDash"/>
          </a:ln>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566" y="1041304"/>
            <a:ext cx="2870998" cy="2870998"/>
          </a:xfrm>
          <a:prstGeom prst="rect">
            <a:avLst/>
          </a:prstGeom>
          <a:ln w="38100">
            <a:solidFill>
              <a:schemeClr val="tx1">
                <a:alpha val="40000"/>
              </a:schemeClr>
            </a:solidFill>
            <a:prstDash val="sysDash"/>
          </a:ln>
        </p:spPr>
      </p:pic>
      <p:sp>
        <p:nvSpPr>
          <p:cNvPr id="54" name="Rectangle 53"/>
          <p:cNvSpPr/>
          <p:nvPr/>
        </p:nvSpPr>
        <p:spPr>
          <a:xfrm>
            <a:off x="370316" y="580131"/>
            <a:ext cx="6477131" cy="369332"/>
          </a:xfrm>
          <a:prstGeom prst="rect">
            <a:avLst/>
          </a:prstGeom>
          <a:solidFill>
            <a:schemeClr val="tx1">
              <a:lumMod val="50000"/>
              <a:lumOff val="50000"/>
            </a:schemeClr>
          </a:solidFill>
        </p:spPr>
        <p:txBody>
          <a:bodyPr wrap="square">
            <a:spAutoFit/>
          </a:bodyPr>
          <a:lstStyle/>
          <a:p>
            <a:r>
              <a:rPr lang="en-US" sz="1800" smtClean="0">
                <a:solidFill>
                  <a:schemeClr val="bg1"/>
                </a:solidFill>
              </a:rPr>
              <a:t>NC_000002.12 GPC1 </a:t>
            </a:r>
            <a:r>
              <a:rPr lang="en-US" sz="1800">
                <a:solidFill>
                  <a:schemeClr val="bg1"/>
                </a:solidFill>
              </a:rPr>
              <a:t>glypican </a:t>
            </a:r>
            <a:r>
              <a:rPr lang="en-US" sz="1800" smtClean="0">
                <a:solidFill>
                  <a:schemeClr val="bg1"/>
                </a:solidFill>
              </a:rPr>
              <a:t>1</a:t>
            </a:r>
            <a:endParaRPr lang="en-US" sz="1800">
              <a:solidFill>
                <a:schemeClr val="bg1"/>
              </a:solidFill>
            </a:endParaRPr>
          </a:p>
        </p:txBody>
      </p:sp>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567" y="4074947"/>
            <a:ext cx="2868525" cy="2868525"/>
          </a:xfrm>
          <a:prstGeom prst="rect">
            <a:avLst/>
          </a:prstGeom>
          <a:ln w="38100">
            <a:solidFill>
              <a:schemeClr val="tx1">
                <a:alpha val="40000"/>
              </a:schemeClr>
            </a:solidFill>
            <a:prstDash val="sysDash"/>
          </a:ln>
        </p:spPr>
      </p:pic>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3311" y="4071137"/>
            <a:ext cx="2872335" cy="2872335"/>
          </a:xfrm>
          <a:prstGeom prst="rect">
            <a:avLst/>
          </a:prstGeom>
          <a:ln w="38100">
            <a:solidFill>
              <a:schemeClr val="tx1">
                <a:alpha val="40000"/>
              </a:schemeClr>
            </a:solidFill>
            <a:prstDash val="sysDash"/>
          </a:ln>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17111" y="1026283"/>
            <a:ext cx="2872335" cy="2872335"/>
          </a:xfrm>
          <a:prstGeom prst="rect">
            <a:avLst/>
          </a:prstGeom>
          <a:ln w="38100">
            <a:solidFill>
              <a:schemeClr val="tx1">
                <a:alpha val="40000"/>
              </a:schemeClr>
            </a:solidFill>
            <a:prstDash val="sysDash"/>
          </a:ln>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22769" y="1030093"/>
            <a:ext cx="2868525" cy="2868525"/>
          </a:xfrm>
          <a:prstGeom prst="rect">
            <a:avLst/>
          </a:prstGeom>
          <a:ln w="38100">
            <a:solidFill>
              <a:schemeClr val="tx1">
                <a:alpha val="40000"/>
              </a:schemeClr>
            </a:solidFill>
            <a:prstDash val="sysDash"/>
          </a:ln>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7110" y="4058690"/>
            <a:ext cx="2872335" cy="2872335"/>
          </a:xfrm>
          <a:prstGeom prst="rect">
            <a:avLst/>
          </a:prstGeom>
          <a:ln w="38100">
            <a:solidFill>
              <a:schemeClr val="tx1">
                <a:alpha val="40000"/>
              </a:schemeClr>
            </a:solidFill>
            <a:prstDash val="sysDash"/>
          </a:ln>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22769" y="4058689"/>
            <a:ext cx="2872335" cy="2872335"/>
          </a:xfrm>
          <a:prstGeom prst="rect">
            <a:avLst/>
          </a:prstGeom>
          <a:ln w="38100">
            <a:solidFill>
              <a:schemeClr val="tx1">
                <a:alpha val="40000"/>
              </a:schemeClr>
            </a:solidFill>
            <a:prstDash val="sysDash"/>
          </a:ln>
        </p:spPr>
      </p:pic>
      <p:sp>
        <p:nvSpPr>
          <p:cNvPr id="8" name="Rectangle 7"/>
          <p:cNvSpPr/>
          <p:nvPr/>
        </p:nvSpPr>
        <p:spPr>
          <a:xfrm>
            <a:off x="7225374" y="575885"/>
            <a:ext cx="6483357" cy="369332"/>
          </a:xfrm>
          <a:prstGeom prst="rect">
            <a:avLst/>
          </a:prstGeom>
          <a:solidFill>
            <a:schemeClr val="tx1">
              <a:lumMod val="50000"/>
              <a:lumOff val="50000"/>
            </a:schemeClr>
          </a:solidFill>
        </p:spPr>
        <p:txBody>
          <a:bodyPr wrap="square">
            <a:spAutoFit/>
          </a:bodyPr>
          <a:lstStyle/>
          <a:p>
            <a:r>
              <a:rPr lang="en-US" sz="1800">
                <a:solidFill>
                  <a:schemeClr val="bg1"/>
                </a:solidFill>
              </a:rPr>
              <a:t>PPP1R3A – protein phosphatase 1 regulatory subunit </a:t>
            </a:r>
            <a:r>
              <a:rPr lang="en-US" sz="1800" smtClean="0">
                <a:solidFill>
                  <a:schemeClr val="bg1"/>
                </a:solidFill>
              </a:rPr>
              <a:t>3A</a:t>
            </a:r>
            <a:endParaRPr lang="en-US" sz="1800">
              <a:solidFill>
                <a:schemeClr val="bg1"/>
              </a:solidFill>
            </a:endParaRPr>
          </a:p>
        </p:txBody>
      </p:sp>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2549" y="7583491"/>
            <a:ext cx="2870998" cy="2870998"/>
          </a:xfrm>
          <a:prstGeom prst="rect">
            <a:avLst/>
          </a:prstGeom>
          <a:ln w="38100">
            <a:solidFill>
              <a:schemeClr val="tx1">
                <a:alpha val="40000"/>
              </a:schemeClr>
            </a:solidFill>
            <a:prstDash val="sysDash"/>
          </a:ln>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5804" y="7583490"/>
            <a:ext cx="2868525" cy="2868525"/>
          </a:xfrm>
          <a:prstGeom prst="rect">
            <a:avLst/>
          </a:prstGeom>
          <a:ln w="38100">
            <a:solidFill>
              <a:schemeClr val="tx1">
                <a:alpha val="40000"/>
              </a:schemeClr>
            </a:solidFill>
            <a:prstDash val="sysDash"/>
          </a:ln>
        </p:spPr>
      </p:pic>
      <p:sp>
        <p:nvSpPr>
          <p:cNvPr id="20" name="Rectangle 19"/>
          <p:cNvSpPr/>
          <p:nvPr/>
        </p:nvSpPr>
        <p:spPr>
          <a:xfrm>
            <a:off x="383942" y="7100075"/>
            <a:ext cx="6516621" cy="369332"/>
          </a:xfrm>
          <a:prstGeom prst="rect">
            <a:avLst/>
          </a:prstGeom>
          <a:solidFill>
            <a:schemeClr val="tx1">
              <a:lumMod val="50000"/>
              <a:lumOff val="50000"/>
            </a:schemeClr>
          </a:solidFill>
        </p:spPr>
        <p:txBody>
          <a:bodyPr wrap="square">
            <a:spAutoFit/>
          </a:bodyPr>
          <a:lstStyle/>
          <a:p>
            <a:r>
              <a:rPr lang="en-US" sz="1800">
                <a:solidFill>
                  <a:schemeClr val="bg1"/>
                </a:solidFill>
              </a:rPr>
              <a:t>CRHR2 – corticotropin releasing hormone receptor </a:t>
            </a:r>
            <a:r>
              <a:rPr lang="en-US" sz="1800" smtClean="0">
                <a:solidFill>
                  <a:schemeClr val="bg1"/>
                </a:solidFill>
              </a:rPr>
              <a:t>2</a:t>
            </a:r>
            <a:endParaRPr lang="en-US" sz="1800">
              <a:solidFill>
                <a:schemeClr val="bg1"/>
              </a:solidFill>
            </a:endParaRPr>
          </a:p>
        </p:txBody>
      </p:sp>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5803" y="10591800"/>
            <a:ext cx="2868525" cy="2868525"/>
          </a:xfrm>
          <a:prstGeom prst="rect">
            <a:avLst/>
          </a:prstGeom>
          <a:ln w="38100">
            <a:solidFill>
              <a:schemeClr val="tx1">
                <a:alpha val="40000"/>
              </a:schemeClr>
            </a:solidFill>
            <a:prstDash val="sysDash"/>
          </a:ln>
        </p:spPr>
      </p:pic>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92548" y="10591800"/>
            <a:ext cx="2868525" cy="2868525"/>
          </a:xfrm>
          <a:prstGeom prst="rect">
            <a:avLst/>
          </a:prstGeom>
          <a:ln w="38100">
            <a:solidFill>
              <a:schemeClr val="tx1">
                <a:alpha val="40000"/>
              </a:schemeClr>
            </a:solidFill>
            <a:prstDash val="sysDash"/>
          </a:ln>
        </p:spPr>
      </p:pic>
      <p:sp>
        <p:nvSpPr>
          <p:cNvPr id="27" name="Rectangle 26"/>
          <p:cNvSpPr/>
          <p:nvPr/>
        </p:nvSpPr>
        <p:spPr>
          <a:xfrm>
            <a:off x="7225374" y="7088813"/>
            <a:ext cx="6465920" cy="369332"/>
          </a:xfrm>
          <a:prstGeom prst="rect">
            <a:avLst/>
          </a:prstGeom>
          <a:solidFill>
            <a:schemeClr val="tx1">
              <a:lumMod val="50000"/>
              <a:lumOff val="50000"/>
            </a:schemeClr>
          </a:solidFill>
        </p:spPr>
        <p:txBody>
          <a:bodyPr wrap="square">
            <a:spAutoFit/>
          </a:bodyPr>
          <a:lstStyle/>
          <a:p>
            <a:r>
              <a:rPr lang="en-US" sz="1800">
                <a:solidFill>
                  <a:schemeClr val="bg1"/>
                </a:solidFill>
              </a:rPr>
              <a:t>LMNA – lamin </a:t>
            </a:r>
            <a:r>
              <a:rPr lang="en-US" sz="1800" smtClean="0">
                <a:solidFill>
                  <a:schemeClr val="bg1"/>
                </a:solidFill>
              </a:rPr>
              <a:t>A/C</a:t>
            </a:r>
            <a:endParaRPr lang="en-US" sz="1800">
              <a:solidFill>
                <a:schemeClr val="bg1"/>
              </a:solidFill>
            </a:endParaRPr>
          </a:p>
        </p:txBody>
      </p:sp>
      <p:pic>
        <p:nvPicPr>
          <p:cNvPr id="28" name="Picture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32006" y="7571043"/>
            <a:ext cx="2868525" cy="2868525"/>
          </a:xfrm>
          <a:prstGeom prst="rect">
            <a:avLst/>
          </a:prstGeom>
          <a:ln w="38100">
            <a:solidFill>
              <a:schemeClr val="tx1">
                <a:alpha val="40000"/>
              </a:schemeClr>
            </a:solidFill>
            <a:prstDash val="sysDash"/>
          </a:ln>
        </p:spPr>
      </p:pic>
      <p:pic>
        <p:nvPicPr>
          <p:cNvPr id="30" name="Picture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20920" y="7579244"/>
            <a:ext cx="2868525" cy="2868525"/>
          </a:xfrm>
          <a:prstGeom prst="rect">
            <a:avLst/>
          </a:prstGeom>
          <a:ln w="38100">
            <a:solidFill>
              <a:schemeClr val="tx1">
                <a:alpha val="40000"/>
              </a:schemeClr>
            </a:solidFill>
            <a:prstDash val="sysDash"/>
          </a:ln>
        </p:spPr>
      </p:pic>
      <p:pic>
        <p:nvPicPr>
          <p:cNvPr id="31" name="Picture 3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832006" y="10579353"/>
            <a:ext cx="2876726" cy="2876726"/>
          </a:xfrm>
          <a:prstGeom prst="rect">
            <a:avLst/>
          </a:prstGeom>
          <a:ln w="38100">
            <a:solidFill>
              <a:schemeClr val="tx1">
                <a:alpha val="40000"/>
              </a:schemeClr>
            </a:solidFill>
            <a:prstDash val="sysDash"/>
          </a:ln>
        </p:spPr>
      </p:pic>
      <p:pic>
        <p:nvPicPr>
          <p:cNvPr id="32" name="Picture 3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821956" y="10579353"/>
            <a:ext cx="2876726" cy="2876726"/>
          </a:xfrm>
          <a:prstGeom prst="rect">
            <a:avLst/>
          </a:prstGeom>
          <a:ln w="38100">
            <a:solidFill>
              <a:schemeClr val="tx1">
                <a:alpha val="40000"/>
              </a:schemeClr>
            </a:solidFill>
            <a:prstDash val="sysDash"/>
          </a:ln>
        </p:spPr>
      </p:pic>
      <p:sp>
        <p:nvSpPr>
          <p:cNvPr id="59" name="Rectangle 58"/>
          <p:cNvSpPr/>
          <p:nvPr/>
        </p:nvSpPr>
        <p:spPr>
          <a:xfrm rot="16200000">
            <a:off x="-842231" y="5283684"/>
            <a:ext cx="2901278" cy="47618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GPC1 promoter</a:t>
            </a:r>
          </a:p>
        </p:txBody>
      </p:sp>
      <p:sp>
        <p:nvSpPr>
          <p:cNvPr id="60" name="Rectangle 59"/>
          <p:cNvSpPr/>
          <p:nvPr/>
        </p:nvSpPr>
        <p:spPr>
          <a:xfrm>
            <a:off x="945803" y="163470"/>
            <a:ext cx="2891115" cy="37422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Standard</a:t>
            </a:r>
            <a:endParaRPr lang="en-US" sz="2400"/>
          </a:p>
        </p:txBody>
      </p:sp>
      <p:sp>
        <p:nvSpPr>
          <p:cNvPr id="63" name="Rectangle 62"/>
          <p:cNvSpPr/>
          <p:nvPr/>
        </p:nvSpPr>
        <p:spPr>
          <a:xfrm>
            <a:off x="3969958" y="163470"/>
            <a:ext cx="2891115" cy="37422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t>
            </a:r>
            <a:r>
              <a:rPr lang="en-US" sz="2400" smtClean="0"/>
              <a:t> background</a:t>
            </a:r>
            <a:endParaRPr lang="en-US" sz="2400"/>
          </a:p>
        </p:txBody>
      </p:sp>
      <p:sp>
        <p:nvSpPr>
          <p:cNvPr id="65" name="Rectangle 64"/>
          <p:cNvSpPr/>
          <p:nvPr/>
        </p:nvSpPr>
        <p:spPr>
          <a:xfrm rot="16200000">
            <a:off x="-842232" y="2238375"/>
            <a:ext cx="2901278" cy="47618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GPC1 gene</a:t>
            </a:r>
          </a:p>
        </p:txBody>
      </p:sp>
      <p:sp>
        <p:nvSpPr>
          <p:cNvPr id="66" name="Rectangle 65"/>
          <p:cNvSpPr/>
          <p:nvPr/>
        </p:nvSpPr>
        <p:spPr>
          <a:xfrm rot="16200000">
            <a:off x="-828605" y="11804349"/>
            <a:ext cx="2901278" cy="47618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CRHR2 promoter</a:t>
            </a:r>
          </a:p>
        </p:txBody>
      </p:sp>
      <p:sp>
        <p:nvSpPr>
          <p:cNvPr id="67" name="Rectangle 66"/>
          <p:cNvSpPr/>
          <p:nvPr/>
        </p:nvSpPr>
        <p:spPr>
          <a:xfrm rot="16200000">
            <a:off x="-828606" y="8759040"/>
            <a:ext cx="2901278" cy="47618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CRHR2 gene</a:t>
            </a:r>
          </a:p>
        </p:txBody>
      </p:sp>
      <p:sp>
        <p:nvSpPr>
          <p:cNvPr id="68" name="Rectangle 67"/>
          <p:cNvSpPr/>
          <p:nvPr/>
        </p:nvSpPr>
        <p:spPr>
          <a:xfrm rot="16200000">
            <a:off x="6012827" y="5283684"/>
            <a:ext cx="2901278" cy="47618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PPP1R3A promoter</a:t>
            </a:r>
          </a:p>
        </p:txBody>
      </p:sp>
      <p:sp>
        <p:nvSpPr>
          <p:cNvPr id="69" name="Rectangle 68"/>
          <p:cNvSpPr/>
          <p:nvPr/>
        </p:nvSpPr>
        <p:spPr>
          <a:xfrm rot="16200000">
            <a:off x="6012826" y="2238375"/>
            <a:ext cx="2901278" cy="47618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PPP1R3A gene</a:t>
            </a:r>
          </a:p>
        </p:txBody>
      </p:sp>
      <p:sp>
        <p:nvSpPr>
          <p:cNvPr id="70" name="Rectangle 69"/>
          <p:cNvSpPr/>
          <p:nvPr/>
        </p:nvSpPr>
        <p:spPr>
          <a:xfrm rot="16200000">
            <a:off x="6026453" y="11804349"/>
            <a:ext cx="2901278" cy="47618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LMNA promoter</a:t>
            </a:r>
          </a:p>
        </p:txBody>
      </p:sp>
      <p:sp>
        <p:nvSpPr>
          <p:cNvPr id="71" name="Rectangle 70"/>
          <p:cNvSpPr/>
          <p:nvPr/>
        </p:nvSpPr>
        <p:spPr>
          <a:xfrm rot="16200000">
            <a:off x="6026453" y="8759040"/>
            <a:ext cx="2901277" cy="47618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LMNA gene</a:t>
            </a:r>
          </a:p>
        </p:txBody>
      </p:sp>
      <p:sp>
        <p:nvSpPr>
          <p:cNvPr id="72" name="Rectangle 71"/>
          <p:cNvSpPr/>
          <p:nvPr/>
        </p:nvSpPr>
        <p:spPr>
          <a:xfrm>
            <a:off x="7790568" y="159226"/>
            <a:ext cx="2891115" cy="376126"/>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Standard</a:t>
            </a:r>
          </a:p>
        </p:txBody>
      </p:sp>
      <p:sp>
        <p:nvSpPr>
          <p:cNvPr id="73" name="Rectangle 72"/>
          <p:cNvSpPr/>
          <p:nvPr/>
        </p:nvSpPr>
        <p:spPr>
          <a:xfrm>
            <a:off x="10784746" y="159225"/>
            <a:ext cx="2891115" cy="37422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t>
            </a:r>
            <a:r>
              <a:rPr lang="en-US" sz="2400" smtClean="0"/>
              <a:t> </a:t>
            </a:r>
            <a:r>
              <a:rPr lang="en-US" sz="2400"/>
              <a:t>background</a:t>
            </a:r>
          </a:p>
        </p:txBody>
      </p:sp>
      <p:sp>
        <p:nvSpPr>
          <p:cNvPr id="75" name="Oval 74"/>
          <p:cNvSpPr/>
          <p:nvPr/>
        </p:nvSpPr>
        <p:spPr>
          <a:xfrm>
            <a:off x="12774956" y="1195650"/>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(d)</a:t>
            </a:r>
          </a:p>
        </p:txBody>
      </p:sp>
      <p:sp>
        <p:nvSpPr>
          <p:cNvPr id="76" name="Oval 75"/>
          <p:cNvSpPr/>
          <p:nvPr/>
        </p:nvSpPr>
        <p:spPr>
          <a:xfrm>
            <a:off x="5943600" y="1199896"/>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(c)</a:t>
            </a:r>
          </a:p>
        </p:txBody>
      </p:sp>
      <p:sp>
        <p:nvSpPr>
          <p:cNvPr id="78" name="Oval 77"/>
          <p:cNvSpPr/>
          <p:nvPr/>
        </p:nvSpPr>
        <p:spPr>
          <a:xfrm>
            <a:off x="5943600" y="7739128"/>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(e)</a:t>
            </a:r>
          </a:p>
        </p:txBody>
      </p:sp>
      <p:sp>
        <p:nvSpPr>
          <p:cNvPr id="79" name="Oval 78"/>
          <p:cNvSpPr/>
          <p:nvPr/>
        </p:nvSpPr>
        <p:spPr>
          <a:xfrm>
            <a:off x="12774956" y="7734882"/>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(f)</a:t>
            </a:r>
          </a:p>
        </p:txBody>
      </p:sp>
      <p:sp>
        <p:nvSpPr>
          <p:cNvPr id="87" name="Rectangle 86"/>
          <p:cNvSpPr/>
          <p:nvPr/>
        </p:nvSpPr>
        <p:spPr>
          <a:xfrm>
            <a:off x="14359345" y="156059"/>
            <a:ext cx="3290636" cy="376126"/>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Standard</a:t>
            </a:r>
          </a:p>
        </p:txBody>
      </p:sp>
      <p:pic>
        <p:nvPicPr>
          <p:cNvPr id="89" name="Picture 8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239949" y="8123502"/>
            <a:ext cx="5257800" cy="5257800"/>
          </a:xfrm>
          <a:prstGeom prst="rect">
            <a:avLst/>
          </a:prstGeom>
          <a:solidFill>
            <a:schemeClr val="bg2">
              <a:lumMod val="90000"/>
              <a:alpha val="0"/>
            </a:schemeClr>
          </a:solidFill>
        </p:spPr>
      </p:pic>
      <p:cxnSp>
        <p:nvCxnSpPr>
          <p:cNvPr id="90" name="Straight Connector 89"/>
          <p:cNvCxnSpPr/>
          <p:nvPr/>
        </p:nvCxnSpPr>
        <p:spPr>
          <a:xfrm flipV="1">
            <a:off x="14554200" y="11486073"/>
            <a:ext cx="3212596" cy="75736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5498698" y="9178914"/>
            <a:ext cx="715514" cy="26759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6237953" y="8580123"/>
            <a:ext cx="7689" cy="4801179"/>
          </a:xfrm>
          <a:prstGeom prst="line">
            <a:avLst/>
          </a:prstGeom>
          <a:ln w="571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9" name="Up Arrow 98"/>
          <p:cNvSpPr/>
          <p:nvPr/>
        </p:nvSpPr>
        <p:spPr>
          <a:xfrm>
            <a:off x="14403889" y="12364325"/>
            <a:ext cx="3810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Up Arrow 99"/>
          <p:cNvSpPr/>
          <p:nvPr/>
        </p:nvSpPr>
        <p:spPr>
          <a:xfrm rot="4182538">
            <a:off x="15027798" y="9331919"/>
            <a:ext cx="3810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4217307" y="12916867"/>
            <a:ext cx="1651542" cy="400110"/>
          </a:xfrm>
          <a:prstGeom prst="rect">
            <a:avLst/>
          </a:prstGeom>
        </p:spPr>
        <p:txBody>
          <a:bodyPr wrap="none">
            <a:spAutoFit/>
          </a:bodyPr>
          <a:lstStyle/>
          <a:p>
            <a:r>
              <a:rPr lang="en-US" sz="2000" smtClean="0"/>
              <a:t>Regresion line</a:t>
            </a:r>
            <a:endParaRPr lang="en-US" sz="2000"/>
          </a:p>
        </p:txBody>
      </p:sp>
      <p:sp>
        <p:nvSpPr>
          <p:cNvPr id="102" name="Rectangle 101"/>
          <p:cNvSpPr/>
          <p:nvPr/>
        </p:nvSpPr>
        <p:spPr>
          <a:xfrm rot="4317660">
            <a:off x="13994310" y="9635654"/>
            <a:ext cx="1702710" cy="400110"/>
          </a:xfrm>
          <a:prstGeom prst="rect">
            <a:avLst/>
          </a:prstGeom>
        </p:spPr>
        <p:txBody>
          <a:bodyPr wrap="none">
            <a:spAutoFit/>
          </a:bodyPr>
          <a:lstStyle/>
          <a:p>
            <a:r>
              <a:rPr lang="en-US" sz="2000" smtClean="0"/>
              <a:t>perpendicular</a:t>
            </a:r>
          </a:p>
        </p:txBody>
      </p:sp>
      <p:sp>
        <p:nvSpPr>
          <p:cNvPr id="103" name="Arc 102"/>
          <p:cNvSpPr/>
          <p:nvPr/>
        </p:nvSpPr>
        <p:spPr>
          <a:xfrm rot="18609341">
            <a:off x="15445592" y="9307805"/>
            <a:ext cx="932121" cy="845748"/>
          </a:xfrm>
          <a:prstGeom prst="arc">
            <a:avLst/>
          </a:prstGeom>
          <a:ln w="41275">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Up Arrow 103"/>
          <p:cNvSpPr/>
          <p:nvPr/>
        </p:nvSpPr>
        <p:spPr>
          <a:xfrm rot="10800000">
            <a:off x="15696226" y="8611447"/>
            <a:ext cx="3810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5618048" y="8207587"/>
            <a:ext cx="476412" cy="400110"/>
          </a:xfrm>
          <a:prstGeom prst="rect">
            <a:avLst/>
          </a:prstGeom>
        </p:spPr>
        <p:txBody>
          <a:bodyPr wrap="none">
            <a:spAutoFit/>
          </a:bodyPr>
          <a:lstStyle/>
          <a:p>
            <a:r>
              <a:rPr lang="en-US" sz="2000" smtClean="0"/>
              <a:t>tilt</a:t>
            </a:r>
            <a:endParaRPr lang="en-US" sz="2000"/>
          </a:p>
        </p:txBody>
      </p:sp>
      <p:sp>
        <p:nvSpPr>
          <p:cNvPr id="106" name="Oval 105"/>
          <p:cNvSpPr/>
          <p:nvPr/>
        </p:nvSpPr>
        <p:spPr>
          <a:xfrm>
            <a:off x="16817355" y="8853531"/>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(a)</a:t>
            </a:r>
          </a:p>
        </p:txBody>
      </p:sp>
      <p:pic>
        <p:nvPicPr>
          <p:cNvPr id="62" name="Picture 6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407866" y="653044"/>
            <a:ext cx="3249978" cy="3249978"/>
          </a:xfrm>
          <a:prstGeom prst="rect">
            <a:avLst/>
          </a:prstGeom>
          <a:ln w="38100">
            <a:solidFill>
              <a:schemeClr val="tx1">
                <a:alpha val="40000"/>
              </a:schemeClr>
            </a:solidFill>
            <a:prstDash val="sysDash"/>
          </a:ln>
        </p:spPr>
      </p:pic>
      <p:sp>
        <p:nvSpPr>
          <p:cNvPr id="64" name="Rectangle 63"/>
          <p:cNvSpPr/>
          <p:nvPr/>
        </p:nvSpPr>
        <p:spPr>
          <a:xfrm>
            <a:off x="14501503" y="703900"/>
            <a:ext cx="2996818" cy="923330"/>
          </a:xfrm>
          <a:prstGeom prst="rect">
            <a:avLst/>
          </a:prstGeom>
        </p:spPr>
        <p:txBody>
          <a:bodyPr wrap="square">
            <a:spAutoFit/>
          </a:bodyPr>
          <a:lstStyle/>
          <a:p>
            <a:r>
              <a:rPr lang="en-US" sz="1800"/>
              <a:t>NC_012920.1 Homo sapiens mitochondrion, complete genome</a:t>
            </a:r>
          </a:p>
        </p:txBody>
      </p:sp>
      <p:pic>
        <p:nvPicPr>
          <p:cNvPr id="86" name="Picture 8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397703" y="4608846"/>
            <a:ext cx="3277928" cy="3277928"/>
          </a:xfrm>
          <a:prstGeom prst="rect">
            <a:avLst/>
          </a:prstGeom>
          <a:ln w="38100">
            <a:solidFill>
              <a:schemeClr val="tx1">
                <a:alpha val="40000"/>
              </a:schemeClr>
            </a:solidFill>
            <a:prstDash val="sysDash"/>
          </a:ln>
        </p:spPr>
      </p:pic>
      <p:sp>
        <p:nvSpPr>
          <p:cNvPr id="92" name="Rectangle 91"/>
          <p:cNvSpPr/>
          <p:nvPr/>
        </p:nvSpPr>
        <p:spPr>
          <a:xfrm>
            <a:off x="14483204" y="4636850"/>
            <a:ext cx="3004954" cy="923330"/>
          </a:xfrm>
          <a:prstGeom prst="rect">
            <a:avLst/>
          </a:prstGeom>
        </p:spPr>
        <p:txBody>
          <a:bodyPr wrap="square">
            <a:spAutoFit/>
          </a:bodyPr>
          <a:lstStyle/>
          <a:p>
            <a:r>
              <a:rPr lang="en-US" sz="1800"/>
              <a:t>NC_012920.1 Homo sapiens mitochondrion, complete genome</a:t>
            </a:r>
          </a:p>
        </p:txBody>
      </p:sp>
      <p:sp>
        <p:nvSpPr>
          <p:cNvPr id="93" name="Rectangle 92"/>
          <p:cNvSpPr/>
          <p:nvPr/>
        </p:nvSpPr>
        <p:spPr>
          <a:xfrm>
            <a:off x="14353218" y="4092917"/>
            <a:ext cx="3335121" cy="37422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t>
            </a:r>
            <a:r>
              <a:rPr lang="en-US" sz="2400" smtClean="0"/>
              <a:t> </a:t>
            </a:r>
            <a:r>
              <a:rPr lang="en-US" sz="2400"/>
              <a:t>background</a:t>
            </a:r>
          </a:p>
        </p:txBody>
      </p:sp>
      <p:sp>
        <p:nvSpPr>
          <p:cNvPr id="95" name="Oval 94"/>
          <p:cNvSpPr/>
          <p:nvPr/>
        </p:nvSpPr>
        <p:spPr>
          <a:xfrm>
            <a:off x="16816114" y="6787342"/>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(b)</a:t>
            </a:r>
          </a:p>
        </p:txBody>
      </p:sp>
    </p:spTree>
    <p:extLst>
      <p:ext uri="{BB962C8B-B14F-4D97-AF65-F5344CB8AC3E}">
        <p14:creationId xmlns:p14="http://schemas.microsoft.com/office/powerpoint/2010/main" val="404006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5509200"/>
          </a:xfrm>
          <a:prstGeom prst="rect">
            <a:avLst/>
          </a:prstGeom>
        </p:spPr>
        <p:txBody>
          <a:bodyPr wrap="square">
            <a:spAutoFit/>
          </a:bodyPr>
          <a:lstStyle/>
          <a:p>
            <a:r>
              <a:rPr lang="en-US" sz="3200" b="1"/>
              <a:t>Examples of ODSs.</a:t>
            </a:r>
            <a:r>
              <a:rPr lang="en-US" sz="3200"/>
              <a:t> (</a:t>
            </a:r>
            <a:r>
              <a:rPr lang="en-US" sz="3200" b="1"/>
              <a:t>a</a:t>
            </a:r>
            <a:r>
              <a:rPr lang="en-US" sz="3200"/>
              <a:t>) shows an approach to the ODS analysis using a regression line and a line perpendicular to the regression line which indicates the angle to the vertical position. (</a:t>
            </a:r>
            <a:r>
              <a:rPr lang="en-US" sz="3200" b="1"/>
              <a:t>b</a:t>
            </a:r>
            <a:r>
              <a:rPr lang="en-US" sz="3200"/>
              <a:t>) shows both the standard ODS (above) and the optional ODS (relative to the global CG% content) for the mitochondrial genome of Homo sapiens. (</a:t>
            </a:r>
            <a:r>
              <a:rPr lang="en-US" sz="3200" b="1"/>
              <a:t>c</a:t>
            </a:r>
            <a:r>
              <a:rPr lang="en-US" sz="3200"/>
              <a:t>-</a:t>
            </a:r>
            <a:r>
              <a:rPr lang="en-US" sz="3200" b="1"/>
              <a:t>f</a:t>
            </a:r>
            <a:r>
              <a:rPr lang="en-US" sz="3200"/>
              <a:t>) Each of the four panels shows the ODSs of four genes and the ODSs of their promoters (DNA sequences from position -499b to 100b, relative to the transcription start site - TSS). In each panel the left side shows the standard ODS of the gene (top) and the standard ODS of the promoter of the respective gene (bottom). Optional ODSs that are relative to the overall CG% content are shown on the right side of each panel for the same genes and promoters. Note that the information content is shown in descending orientation from top to bottom on the vertical axis of each ODS and the ascending frequency is shown from left to right on the horizontal axis.</a:t>
            </a:r>
          </a:p>
        </p:txBody>
      </p:sp>
      <p:sp>
        <p:nvSpPr>
          <p:cNvPr id="8" name="Title 1"/>
          <p:cNvSpPr>
            <a:spLocks noGrp="1"/>
          </p:cNvSpPr>
          <p:nvPr>
            <p:ph type="title"/>
          </p:nvPr>
        </p:nvSpPr>
        <p:spPr>
          <a:xfrm>
            <a:off x="838200" y="685800"/>
            <a:ext cx="15773400" cy="1988345"/>
          </a:xfrm>
        </p:spPr>
        <p:txBody>
          <a:bodyPr>
            <a:normAutofit/>
          </a:bodyPr>
          <a:lstStyle/>
          <a:p>
            <a:r>
              <a:rPr lang="en-US"/>
              <a:t>Examples of ODSs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699246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607C66D-DDF7-40CA-B6A5-4121D93475F9}"/>
</file>

<file path=customXml/itemProps2.xml><?xml version="1.0" encoding="utf-8"?>
<ds:datastoreItem xmlns:ds="http://schemas.openxmlformats.org/officeDocument/2006/customXml" ds:itemID="{E5348CE8-90BC-49B4-9A27-6C286153A317}"/>
</file>

<file path=customXml/itemProps3.xml><?xml version="1.0" encoding="utf-8"?>
<ds:datastoreItem xmlns:ds="http://schemas.openxmlformats.org/officeDocument/2006/customXml" ds:itemID="{C00443AB-0351-4C86-87F1-72182453F1DC}"/>
</file>

<file path=docProps/app.xml><?xml version="1.0" encoding="utf-8"?>
<Properties xmlns="http://schemas.openxmlformats.org/officeDocument/2006/extended-properties" xmlns:vt="http://schemas.openxmlformats.org/officeDocument/2006/docPropsVTypes">
  <TotalTime>6029</TotalTime>
  <Words>305</Words>
  <Application>Microsoft Office PowerPoint</Application>
  <PresentationFormat>Custom</PresentationFormat>
  <Paragraphs>34</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Examples of ODSs</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584</cp:revision>
  <dcterms:created xsi:type="dcterms:W3CDTF">2015-10-28T14:31:42Z</dcterms:created>
  <dcterms:modified xsi:type="dcterms:W3CDTF">2021-07-15T14:31:19Z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