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</p:sldIdLst>
  <p:sldSz cx="18288000" cy="13716000"/>
  <p:notesSz cx="6858000" cy="9144000"/>
  <p:defaultTextStyle>
    <a:defPPr>
      <a:defRPr lang="en-US"/>
    </a:defPPr>
    <a:lvl1pPr marL="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1pPr>
    <a:lvl2pPr marL="1419538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2pPr>
    <a:lvl3pPr marL="2839077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3pPr>
    <a:lvl4pPr marL="4258615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4pPr>
    <a:lvl5pPr marL="5678156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5pPr>
    <a:lvl6pPr marL="7097694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6pPr>
    <a:lvl7pPr marL="8517233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7pPr>
    <a:lvl8pPr marL="9936772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8pPr>
    <a:lvl9pPr marL="1135631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3" autoAdjust="0"/>
    <p:restoredTop sz="96257" autoAdjust="0"/>
  </p:normalViewPr>
  <p:slideViewPr>
    <p:cSldViewPr>
      <p:cViewPr varScale="1">
        <p:scale>
          <a:sx n="80" d="100"/>
          <a:sy n="80" d="100"/>
        </p:scale>
        <p:origin x="1986" y="8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7" y="4260855"/>
            <a:ext cx="15544800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77300" y="3460753"/>
            <a:ext cx="14579600" cy="73710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5" y="3460753"/>
            <a:ext cx="43434000" cy="73710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3" y="8813811"/>
            <a:ext cx="15544800" cy="2724150"/>
          </a:xfrm>
        </p:spPr>
        <p:txBody>
          <a:bodyPr anchor="t"/>
          <a:lstStyle>
            <a:lvl1pPr algn="l">
              <a:defRPr sz="80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3" y="5813431"/>
            <a:ext cx="15544800" cy="3000375"/>
          </a:xfrm>
        </p:spPr>
        <p:txBody>
          <a:bodyPr anchor="b"/>
          <a:lstStyle>
            <a:lvl1pPr marL="0" indent="0">
              <a:buNone/>
              <a:defRPr sz="3980">
                <a:solidFill>
                  <a:schemeClr val="tx1">
                    <a:tint val="75000"/>
                  </a:schemeClr>
                </a:solidFill>
              </a:defRPr>
            </a:lvl1pPr>
            <a:lvl2pPr marL="914472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943" indent="0">
              <a:buNone/>
              <a:defRPr sz="3219">
                <a:solidFill>
                  <a:schemeClr val="tx1">
                    <a:tint val="75000"/>
                  </a:schemeClr>
                </a:solidFill>
              </a:defRPr>
            </a:lvl3pPr>
            <a:lvl4pPr marL="2743414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4pPr>
            <a:lvl5pPr marL="3657886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5pPr>
            <a:lvl6pPr marL="4572357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6pPr>
            <a:lvl7pPr marL="5486828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7pPr>
            <a:lvl8pPr marL="6401301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8pPr>
            <a:lvl9pPr marL="7315773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501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3070229"/>
            <a:ext cx="8080375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9" y="4349752"/>
            <a:ext cx="8080375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3070229"/>
            <a:ext cx="8083550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4349752"/>
            <a:ext cx="8083550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9" y="546102"/>
            <a:ext cx="6016625" cy="2324100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5"/>
            <a:ext cx="10223500" cy="11706227"/>
          </a:xfrm>
        </p:spPr>
        <p:txBody>
          <a:bodyPr/>
          <a:lstStyle>
            <a:lvl1pPr>
              <a:defRPr sz="6394"/>
            </a:lvl1pPr>
            <a:lvl2pPr>
              <a:defRPr sz="5588"/>
            </a:lvl2pPr>
            <a:lvl3pPr>
              <a:defRPr sz="4784"/>
            </a:lvl3pPr>
            <a:lvl4pPr>
              <a:defRPr sz="3980"/>
            </a:lvl4pPr>
            <a:lvl5pPr>
              <a:defRPr sz="3980"/>
            </a:lvl5pPr>
            <a:lvl6pPr>
              <a:defRPr sz="3980"/>
            </a:lvl6pPr>
            <a:lvl7pPr>
              <a:defRPr sz="3980"/>
            </a:lvl7pPr>
            <a:lvl8pPr>
              <a:defRPr sz="3980"/>
            </a:lvl8pPr>
            <a:lvl9pPr>
              <a:defRPr sz="3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9" y="2870205"/>
            <a:ext cx="6016625" cy="9382127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3"/>
            <a:ext cx="10972800" cy="1133477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3"/>
            <a:ext cx="10972800" cy="8229600"/>
          </a:xfrm>
        </p:spPr>
        <p:txBody>
          <a:bodyPr/>
          <a:lstStyle>
            <a:lvl1pPr marL="0" indent="0">
              <a:buNone/>
              <a:defRPr sz="6394"/>
            </a:lvl1pPr>
            <a:lvl2pPr marL="914472" indent="0">
              <a:buNone/>
              <a:defRPr sz="5588"/>
            </a:lvl2pPr>
            <a:lvl3pPr marL="1828943" indent="0">
              <a:buNone/>
              <a:defRPr sz="4784"/>
            </a:lvl3pPr>
            <a:lvl4pPr marL="2743414" indent="0">
              <a:buNone/>
              <a:defRPr sz="3980"/>
            </a:lvl4pPr>
            <a:lvl5pPr marL="3657886" indent="0">
              <a:buNone/>
              <a:defRPr sz="3980"/>
            </a:lvl5pPr>
            <a:lvl6pPr marL="4572357" indent="0">
              <a:buNone/>
              <a:defRPr sz="3980"/>
            </a:lvl6pPr>
            <a:lvl7pPr marL="5486828" indent="0">
              <a:buNone/>
              <a:defRPr sz="3980"/>
            </a:lvl7pPr>
            <a:lvl8pPr marL="6401301" indent="0">
              <a:buNone/>
              <a:defRPr sz="3980"/>
            </a:lvl8pPr>
            <a:lvl9pPr marL="7315773" indent="0">
              <a:buNone/>
              <a:defRPr sz="3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87"/>
            <a:ext cx="10972800" cy="1609725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6"/>
            <a:ext cx="16459200" cy="9051927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11"/>
            <a:ext cx="5791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943" rtl="0" eaLnBrk="1" latinLnBrk="0" hangingPunct="1">
        <a:spcBef>
          <a:spcPct val="0"/>
        </a:spcBef>
        <a:buNone/>
        <a:defRPr sz="8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54" indent="-685854" algn="l" defTabSz="1828943" rtl="0" eaLnBrk="1" latinLnBrk="0" hangingPunct="1">
        <a:spcBef>
          <a:spcPct val="20000"/>
        </a:spcBef>
        <a:buFont typeface="Arial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486016" indent="-571545" algn="l" defTabSz="1828943" rtl="0" eaLnBrk="1" latinLnBrk="0" hangingPunct="1">
        <a:spcBef>
          <a:spcPct val="20000"/>
        </a:spcBef>
        <a:buFont typeface="Arial" pitchFamily="34" charset="0"/>
        <a:buChar char="–"/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286180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200651" indent="-457236" algn="l" defTabSz="1828943" rtl="0" eaLnBrk="1" latinLnBrk="0" hangingPunct="1">
        <a:spcBef>
          <a:spcPct val="20000"/>
        </a:spcBef>
        <a:buFont typeface="Arial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4pPr>
      <a:lvl5pPr marL="4115122" indent="-457236" algn="l" defTabSz="1828943" rtl="0" eaLnBrk="1" latinLnBrk="0" hangingPunct="1">
        <a:spcBef>
          <a:spcPct val="20000"/>
        </a:spcBef>
        <a:buFont typeface="Arial" pitchFamily="34" charset="0"/>
        <a:buChar char="»"/>
        <a:defRPr sz="3980" kern="1200">
          <a:solidFill>
            <a:schemeClr val="tx1"/>
          </a:solidFill>
          <a:latin typeface="+mn-lt"/>
          <a:ea typeface="+mn-ea"/>
          <a:cs typeface="+mn-cs"/>
        </a:defRPr>
      </a:lvl5pPr>
      <a:lvl6pPr marL="5029593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6pPr>
      <a:lvl7pPr marL="5944065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7pPr>
      <a:lvl8pPr marL="6858537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8pPr>
      <a:lvl9pPr marL="7773008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472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94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3414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886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2357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6828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401301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577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058" y="215920"/>
            <a:ext cx="10897142" cy="1327147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9202455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smtClean="0"/>
              <a:t>A</a:t>
            </a:r>
            <a:r>
              <a:rPr lang="en-US" sz="2400" smtClean="0"/>
              <a:t> = 10.3,23.4,44.8,63.2,44.1,35.1,46.5</a:t>
            </a:r>
          </a:p>
          <a:p>
            <a:r>
              <a:rPr lang="en-US" sz="2400" i="1" smtClean="0"/>
              <a:t>B</a:t>
            </a:r>
            <a:r>
              <a:rPr lang="en-US" sz="2400" smtClean="0"/>
              <a:t> = </a:t>
            </a:r>
            <a:r>
              <a:rPr lang="en-US" sz="2400" b="1" smtClean="0"/>
              <a:t>18.8,43.1,52.2,45.5,46.8,46.6,67.9</a:t>
            </a:r>
            <a:endParaRPr lang="en-US" sz="2400"/>
          </a:p>
          <a:p>
            <a:r>
              <a:rPr lang="en-US" sz="2400" i="1" smtClean="0"/>
              <a:t>P</a:t>
            </a:r>
            <a:r>
              <a:rPr lang="en-US" sz="2400" smtClean="0"/>
              <a:t> = </a:t>
            </a:r>
            <a:r>
              <a:rPr lang="en-US" sz="2400" b="1" smtClean="0"/>
              <a:t>18.8,43.1,52.2,</a:t>
            </a:r>
            <a:r>
              <a:rPr lang="en-US" sz="2400" smtClean="0"/>
              <a:t>63.2,44.1,35.1,46.5</a:t>
            </a:r>
            <a:endParaRPr 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39400"/>
            <a:ext cx="10477500" cy="2857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339256"/>
            <a:ext cx="7092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smtClean="0"/>
              <a:t>A</a:t>
            </a:r>
            <a:r>
              <a:rPr lang="en-US" sz="2400" smtClean="0"/>
              <a:t> =</a:t>
            </a:r>
            <a:r>
              <a:rPr lang="en-US" sz="2400"/>
              <a:t> </a:t>
            </a:r>
            <a:r>
              <a:rPr lang="en-US" sz="2400" smtClean="0"/>
              <a:t>10.3,23.4,44.8,63.2,44.1,35.1,46.5</a:t>
            </a:r>
          </a:p>
          <a:p>
            <a:r>
              <a:rPr lang="en-US" sz="2400" i="1" smtClean="0"/>
              <a:t>B</a:t>
            </a:r>
            <a:r>
              <a:rPr lang="en-US" sz="2400" smtClean="0"/>
              <a:t> = </a:t>
            </a:r>
            <a:r>
              <a:rPr lang="en-US" sz="2400" b="1" smtClean="0"/>
              <a:t>18.8,43.1,52.2,45.5,46.8,46.6,67.9</a:t>
            </a:r>
            <a:endParaRPr lang="en-US" sz="2400"/>
          </a:p>
          <a:p>
            <a:r>
              <a:rPr lang="en-US" sz="2400" i="1" smtClean="0"/>
              <a:t>P</a:t>
            </a:r>
            <a:r>
              <a:rPr lang="en-US" sz="2400" smtClean="0"/>
              <a:t> = 10.3,23.4,44.8,63.2,44.1,35.1,46.5</a:t>
            </a:r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10477500" cy="2857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8170" y="4758856"/>
            <a:ext cx="6972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smtClean="0"/>
              <a:t>A</a:t>
            </a:r>
            <a:r>
              <a:rPr lang="en-US" sz="2400" smtClean="0"/>
              <a:t> = 10.3,23.4,44.8,63.2,44.1,35.1,46.5</a:t>
            </a:r>
            <a:endParaRPr lang="en-US" sz="2400"/>
          </a:p>
          <a:p>
            <a:r>
              <a:rPr lang="en-US" sz="2400" i="1" smtClean="0"/>
              <a:t>B</a:t>
            </a:r>
            <a:r>
              <a:rPr lang="en-US" sz="2400" smtClean="0"/>
              <a:t> = </a:t>
            </a:r>
            <a:r>
              <a:rPr lang="en-US" sz="2400" b="1" smtClean="0"/>
              <a:t>18.8,43.1,52.2,45.5,46.8,46.6,67.9</a:t>
            </a:r>
            <a:endParaRPr lang="en-US" sz="2400"/>
          </a:p>
          <a:p>
            <a:r>
              <a:rPr lang="en-US" sz="2400" i="1" smtClean="0"/>
              <a:t>P</a:t>
            </a:r>
            <a:r>
              <a:rPr lang="en-US" sz="2400" smtClean="0"/>
              <a:t> = </a:t>
            </a:r>
            <a:r>
              <a:rPr lang="en-US" sz="2400" b="1" smtClean="0"/>
              <a:t>18.8,43.1,52.2,45.5,46.8,46.6,67.9</a:t>
            </a:r>
            <a:endParaRPr lang="en-US" sz="2400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10477500" cy="28575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9144000" y="2743200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(a)</a:t>
            </a:r>
          </a:p>
        </p:txBody>
      </p:sp>
      <p:sp>
        <p:nvSpPr>
          <p:cNvPr id="12" name="Oval 11"/>
          <p:cNvSpPr/>
          <p:nvPr/>
        </p:nvSpPr>
        <p:spPr>
          <a:xfrm>
            <a:off x="9144000" y="7059930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(b)</a:t>
            </a:r>
          </a:p>
        </p:txBody>
      </p:sp>
      <p:sp>
        <p:nvSpPr>
          <p:cNvPr id="13" name="Oval 12"/>
          <p:cNvSpPr/>
          <p:nvPr/>
        </p:nvSpPr>
        <p:spPr>
          <a:xfrm>
            <a:off x="9144000" y="11734800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(c)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58450" y="5349585"/>
            <a:ext cx="10477500" cy="2857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rot="16200000">
            <a:off x="10353586" y="8010435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smtClean="0"/>
              <a:t>A</a:t>
            </a:r>
            <a:r>
              <a:rPr lang="en-US" sz="2400" smtClean="0"/>
              <a:t> = 10.3,23.4,44.8,63.2,44.1,35.1,46.5</a:t>
            </a:r>
          </a:p>
          <a:p>
            <a:r>
              <a:rPr lang="en-US" sz="2400" i="1" smtClean="0"/>
              <a:t>B</a:t>
            </a:r>
            <a:r>
              <a:rPr lang="en-US" sz="2400" smtClean="0"/>
              <a:t> = </a:t>
            </a:r>
            <a:r>
              <a:rPr lang="en-US" sz="2400" b="1" smtClean="0"/>
              <a:t>18.8,43.1,52.2,45.5,46.8,46.6,67.9</a:t>
            </a:r>
            <a:endParaRPr lang="en-US" sz="2400"/>
          </a:p>
          <a:p>
            <a:r>
              <a:rPr lang="en-US" sz="2400" i="1" smtClean="0"/>
              <a:t>P</a:t>
            </a:r>
            <a:r>
              <a:rPr lang="en-US" sz="2400" smtClean="0"/>
              <a:t> = </a:t>
            </a:r>
            <a:r>
              <a:rPr lang="en-US" sz="2400" u="sng"/>
              <a:t>33</a:t>
            </a:r>
            <a:r>
              <a:rPr lang="en-US" sz="2400"/>
              <a:t>,43.1,52.2,63.2,</a:t>
            </a:r>
            <a:r>
              <a:rPr lang="en-US" sz="2400" u="sng"/>
              <a:t>33</a:t>
            </a:r>
            <a:r>
              <a:rPr lang="en-US" sz="2400" b="1"/>
              <a:t>,35.1,46.5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04812" y="215920"/>
            <a:ext cx="6654588" cy="1327147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697200" y="3981616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(d)</a:t>
            </a:r>
          </a:p>
        </p:txBody>
      </p:sp>
      <p:sp>
        <p:nvSpPr>
          <p:cNvPr id="18" name="Pentagon 17"/>
          <p:cNvSpPr/>
          <p:nvPr/>
        </p:nvSpPr>
        <p:spPr>
          <a:xfrm flipH="1">
            <a:off x="5943599" y="9276608"/>
            <a:ext cx="4490157" cy="1030184"/>
          </a:xfrm>
          <a:prstGeom prst="homePlate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 flipH="1">
            <a:off x="5943598" y="4827039"/>
            <a:ext cx="4490157" cy="1030184"/>
          </a:xfrm>
          <a:prstGeom prst="homePlate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entagon 21"/>
          <p:cNvSpPr/>
          <p:nvPr/>
        </p:nvSpPr>
        <p:spPr>
          <a:xfrm flipH="1">
            <a:off x="5943597" y="437408"/>
            <a:ext cx="4490157" cy="1030184"/>
          </a:xfrm>
          <a:prstGeom prst="homePlate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ntagon 22"/>
          <p:cNvSpPr/>
          <p:nvPr/>
        </p:nvSpPr>
        <p:spPr>
          <a:xfrm rot="16200000" flipH="1">
            <a:off x="10516183" y="3051228"/>
            <a:ext cx="5962478" cy="1030184"/>
          </a:xfrm>
          <a:prstGeom prst="homePlate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9306" y="9399270"/>
            <a:ext cx="29442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smtClean="0">
                <a:solidFill>
                  <a:schemeClr val="bg1"/>
                </a:solidFill>
              </a:rPr>
              <a:t>P</a:t>
            </a:r>
            <a:r>
              <a:rPr lang="en-US" sz="4400" smtClean="0">
                <a:solidFill>
                  <a:schemeClr val="bg1"/>
                </a:solidFill>
              </a:rPr>
              <a:t> is a hybrid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19306" y="4945034"/>
            <a:ext cx="13901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smtClean="0">
                <a:solidFill>
                  <a:schemeClr val="bg1"/>
                </a:solidFill>
              </a:rPr>
              <a:t>P</a:t>
            </a:r>
            <a:r>
              <a:rPr lang="en-US" sz="4400" smtClean="0">
                <a:solidFill>
                  <a:schemeClr val="bg1"/>
                </a:solidFill>
              </a:rPr>
              <a:t> is </a:t>
            </a:r>
            <a:r>
              <a:rPr lang="en-US" sz="4400" i="1" smtClean="0">
                <a:solidFill>
                  <a:schemeClr val="bg1"/>
                </a:solidFill>
              </a:rPr>
              <a:t>B</a:t>
            </a:r>
            <a:endParaRPr lang="en-US" sz="4400" i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10400" y="585078"/>
            <a:ext cx="14109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smtClean="0">
                <a:solidFill>
                  <a:schemeClr val="bg1"/>
                </a:solidFill>
              </a:rPr>
              <a:t>P</a:t>
            </a:r>
            <a:r>
              <a:rPr lang="en-US" sz="4400" smtClean="0">
                <a:solidFill>
                  <a:schemeClr val="bg1"/>
                </a:solidFill>
              </a:rPr>
              <a:t> is </a:t>
            </a:r>
            <a:r>
              <a:rPr lang="en-US" sz="4400" i="1" smtClean="0">
                <a:solidFill>
                  <a:schemeClr val="bg1"/>
                </a:solidFill>
              </a:rPr>
              <a:t>A</a:t>
            </a:r>
            <a:endParaRPr lang="en-US" sz="4400" i="1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10970923" y="3020557"/>
            <a:ext cx="50275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smtClean="0">
                <a:solidFill>
                  <a:schemeClr val="bg1"/>
                </a:solidFill>
              </a:rPr>
              <a:t>P</a:t>
            </a:r>
            <a:r>
              <a:rPr lang="en-US" sz="4400" smtClean="0">
                <a:solidFill>
                  <a:schemeClr val="bg1"/>
                </a:solidFill>
              </a:rPr>
              <a:t> is a mutated hybrid</a:t>
            </a:r>
            <a:endParaRPr 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8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66" y="152400"/>
            <a:ext cx="17964554" cy="1333499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en-US" sz="1079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98" y="12564070"/>
            <a:ext cx="17956533" cy="923330"/>
          </a:xfrm>
          <a:prstGeom prst="rect">
            <a:avLst/>
          </a:prstGeom>
          <a:solidFill>
            <a:schemeClr val="bg2"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/>
              <a:t>Cite this work as:</a:t>
            </a:r>
          </a:p>
          <a:p>
            <a:endParaRPr lang="en-US" sz="1200"/>
          </a:p>
          <a:p>
            <a:r>
              <a:rPr lang="en-US" sz="2100"/>
              <a:t>Paul A. Gagniuc. </a:t>
            </a:r>
            <a:r>
              <a:rPr lang="en-US" sz="2100" i="1"/>
              <a:t>Algorithms in Bioinformatics: Theory and Implementation</a:t>
            </a:r>
            <a:r>
              <a:rPr lang="en-US" sz="2100"/>
              <a:t>. John Wiley &amp; Sons, </a:t>
            </a:r>
            <a:r>
              <a:rPr lang="en-US" sz="2100"/>
              <a:t>Hoboken, NJ, USA</a:t>
            </a:r>
            <a:r>
              <a:rPr lang="en-US" sz="21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71" y="3280469"/>
            <a:ext cx="16175736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Experimental predictions using the spectral forecast model.</a:t>
            </a:r>
            <a:r>
              <a:rPr lang="en-US" sz="3200"/>
              <a:t> (</a:t>
            </a:r>
            <a:r>
              <a:rPr lang="en-US" sz="3200" b="1"/>
              <a:t>a</a:t>
            </a:r>
            <a:r>
              <a:rPr lang="en-US" sz="3200"/>
              <a:t>) Signal </a:t>
            </a:r>
            <a:r>
              <a:rPr lang="en-US" sz="3200" i="1"/>
              <a:t>P</a:t>
            </a:r>
            <a:r>
              <a:rPr lang="en-US" sz="3200"/>
              <a:t> is a copy of signal </a:t>
            </a:r>
            <a:r>
              <a:rPr lang="en-US" sz="3200" i="1"/>
              <a:t>A</a:t>
            </a:r>
            <a:r>
              <a:rPr lang="en-US" sz="3200"/>
              <a:t>. Thus, a successive comparison between signal </a:t>
            </a:r>
            <a:r>
              <a:rPr lang="en-US" sz="3200" i="1"/>
              <a:t>M</a:t>
            </a:r>
            <a:r>
              <a:rPr lang="en-US" sz="3200"/>
              <a:t> and signal </a:t>
            </a:r>
            <a:r>
              <a:rPr lang="en-US" sz="3200" i="1"/>
              <a:t>P</a:t>
            </a:r>
            <a:r>
              <a:rPr lang="en-US" sz="3200"/>
              <a:t> shows a list of </a:t>
            </a:r>
            <a:r>
              <a:rPr lang="en-US" sz="3200" smtClean="0"/>
              <a:t>similarity </a:t>
            </a:r>
            <a:r>
              <a:rPr lang="en-US" sz="3200"/>
              <a:t>scores that start from a lower value (0.91930) and end up to approximately 1 (0.99998). Since the similarity score values start from a value lower than 1 and end up as ~ 1, as expected, this trend shows that </a:t>
            </a:r>
            <a:r>
              <a:rPr lang="en-US" sz="3200" i="1"/>
              <a:t>P</a:t>
            </a:r>
            <a:r>
              <a:rPr lang="en-US" sz="3200"/>
              <a:t> is </a:t>
            </a:r>
            <a:r>
              <a:rPr lang="en-US" sz="3200" i="1"/>
              <a:t>A</a:t>
            </a:r>
            <a:r>
              <a:rPr lang="en-US" sz="3200"/>
              <a:t>. (</a:t>
            </a:r>
            <a:r>
              <a:rPr lang="en-US" sz="3200" b="1"/>
              <a:t>b</a:t>
            </a:r>
            <a:r>
              <a:rPr lang="en-US" sz="3200"/>
              <a:t>) This time signal </a:t>
            </a:r>
            <a:r>
              <a:rPr lang="en-US" sz="3200" i="1"/>
              <a:t>P</a:t>
            </a:r>
            <a:r>
              <a:rPr lang="en-US" sz="3200"/>
              <a:t> is a copy of signal </a:t>
            </a:r>
            <a:r>
              <a:rPr lang="en-US" sz="3200" i="1"/>
              <a:t>B</a:t>
            </a:r>
            <a:r>
              <a:rPr lang="en-US" sz="3200"/>
              <a:t>. Thus, a successive comparison between signal </a:t>
            </a:r>
            <a:r>
              <a:rPr lang="en-US" sz="3200" i="1"/>
              <a:t>M</a:t>
            </a:r>
            <a:r>
              <a:rPr lang="en-US" sz="3200"/>
              <a:t> and signal </a:t>
            </a:r>
            <a:r>
              <a:rPr lang="en-US" sz="3200" i="1"/>
              <a:t>P</a:t>
            </a:r>
            <a:r>
              <a:rPr lang="en-US" sz="3200"/>
              <a:t> </a:t>
            </a:r>
            <a:r>
              <a:rPr lang="en-US" sz="3200" smtClean="0"/>
              <a:t>shows </a:t>
            </a:r>
            <a:r>
              <a:rPr lang="en-US" sz="3200"/>
              <a:t>similarity scores that start from 1 and end up to a lower value (0.92152). Since the similarity score values start from the maximum value of 1 and end up to a value lower than 1, this trend shows that </a:t>
            </a:r>
            <a:r>
              <a:rPr lang="en-US" sz="3200" i="1"/>
              <a:t>P</a:t>
            </a:r>
            <a:r>
              <a:rPr lang="en-US" sz="3200"/>
              <a:t> is </a:t>
            </a:r>
            <a:r>
              <a:rPr lang="en-US" sz="3200" i="1" smtClean="0"/>
              <a:t>B</a:t>
            </a:r>
            <a:r>
              <a:rPr lang="en-US" sz="3200" smtClean="0"/>
              <a:t>. </a:t>
            </a:r>
            <a:r>
              <a:rPr lang="en-US" sz="3200"/>
              <a:t>(</a:t>
            </a:r>
            <a:r>
              <a:rPr lang="en-US" sz="3200" b="1"/>
              <a:t>c</a:t>
            </a:r>
            <a:r>
              <a:rPr lang="en-US" sz="3200"/>
              <a:t>) Signal </a:t>
            </a:r>
            <a:r>
              <a:rPr lang="en-US" sz="3200" i="1"/>
              <a:t>P</a:t>
            </a:r>
            <a:r>
              <a:rPr lang="en-US" sz="3200"/>
              <a:t> represents a combination between signal </a:t>
            </a:r>
            <a:r>
              <a:rPr lang="en-US" sz="3200" i="1"/>
              <a:t>A</a:t>
            </a:r>
            <a:r>
              <a:rPr lang="en-US" sz="3200"/>
              <a:t> and signal </a:t>
            </a:r>
            <a:r>
              <a:rPr lang="en-US" sz="3200" i="1"/>
              <a:t>B</a:t>
            </a:r>
            <a:r>
              <a:rPr lang="en-US" sz="3200"/>
              <a:t>. Namely, the first half of signal </a:t>
            </a:r>
            <a:r>
              <a:rPr lang="en-US" sz="3200" i="1"/>
              <a:t>P</a:t>
            </a:r>
            <a:r>
              <a:rPr lang="en-US" sz="3200"/>
              <a:t> is represented by the first half of signal </a:t>
            </a:r>
            <a:r>
              <a:rPr lang="en-US" sz="3200" i="1"/>
              <a:t>A</a:t>
            </a:r>
            <a:r>
              <a:rPr lang="en-US" sz="3200"/>
              <a:t> and the second half of signal </a:t>
            </a:r>
            <a:r>
              <a:rPr lang="en-US" sz="3200" i="1"/>
              <a:t>P</a:t>
            </a:r>
            <a:r>
              <a:rPr lang="en-US" sz="3200"/>
              <a:t> is represented by the second half of signal </a:t>
            </a:r>
            <a:r>
              <a:rPr lang="en-US" sz="3200" i="1"/>
              <a:t>B</a:t>
            </a:r>
            <a:r>
              <a:rPr lang="en-US" sz="3200"/>
              <a:t>. Thus, signal </a:t>
            </a:r>
            <a:r>
              <a:rPr lang="en-US" sz="3200" i="1"/>
              <a:t>P</a:t>
            </a:r>
            <a:r>
              <a:rPr lang="en-US" sz="3200"/>
              <a:t> is a hybrid. The panel indicates, as expected, a maximum similarity with an M signal located somewhere between the two signals </a:t>
            </a:r>
            <a:r>
              <a:rPr lang="en-US" sz="3200" i="1"/>
              <a:t>A</a:t>
            </a:r>
            <a:r>
              <a:rPr lang="en-US" sz="3200"/>
              <a:t> and </a:t>
            </a:r>
            <a:r>
              <a:rPr lang="en-US" sz="3200" i="1"/>
              <a:t>B</a:t>
            </a:r>
            <a:r>
              <a:rPr lang="en-US" sz="3200"/>
              <a:t>. This successive comparison between signal </a:t>
            </a:r>
            <a:r>
              <a:rPr lang="en-US" sz="3200" i="1"/>
              <a:t>M</a:t>
            </a:r>
            <a:r>
              <a:rPr lang="en-US" sz="3200"/>
              <a:t> and signal </a:t>
            </a:r>
            <a:r>
              <a:rPr lang="en-US" sz="3200" i="1"/>
              <a:t>P</a:t>
            </a:r>
            <a:r>
              <a:rPr lang="en-US" sz="3200"/>
              <a:t> indicates that signal </a:t>
            </a:r>
            <a:r>
              <a:rPr lang="en-US" sz="3200" i="1"/>
              <a:t>P</a:t>
            </a:r>
            <a:r>
              <a:rPr lang="en-US" sz="3200"/>
              <a:t> tends over time to signal </a:t>
            </a:r>
            <a:r>
              <a:rPr lang="en-US" sz="3200" i="1"/>
              <a:t>A</a:t>
            </a:r>
            <a:r>
              <a:rPr lang="en-US" sz="3200"/>
              <a:t>. (</a:t>
            </a:r>
            <a:r>
              <a:rPr lang="en-US" sz="3200" b="1"/>
              <a:t>d</a:t>
            </a:r>
            <a:r>
              <a:rPr lang="en-US" sz="3200"/>
              <a:t>) Signal </a:t>
            </a:r>
            <a:r>
              <a:rPr lang="en-US" sz="3200" i="1"/>
              <a:t>P</a:t>
            </a:r>
            <a:r>
              <a:rPr lang="en-US" sz="3200"/>
              <a:t> represents again a combination between signal </a:t>
            </a:r>
            <a:r>
              <a:rPr lang="en-US" sz="3200" i="1"/>
              <a:t>A</a:t>
            </a:r>
            <a:r>
              <a:rPr lang="en-US" sz="3200"/>
              <a:t> and signal </a:t>
            </a:r>
            <a:r>
              <a:rPr lang="en-US" sz="3200" i="1"/>
              <a:t>B</a:t>
            </a:r>
            <a:r>
              <a:rPr lang="en-US" sz="3200"/>
              <a:t>, however, two mutations are added to signal </a:t>
            </a:r>
            <a:r>
              <a:rPr lang="en-US" sz="3200" i="1"/>
              <a:t>P</a:t>
            </a:r>
            <a:r>
              <a:rPr lang="en-US" sz="3200"/>
              <a:t>. The chart shows an equilibrium in the sense that signal </a:t>
            </a:r>
            <a:r>
              <a:rPr lang="en-US" sz="3200" i="1"/>
              <a:t>P</a:t>
            </a:r>
            <a:r>
              <a:rPr lang="en-US" sz="3200"/>
              <a:t> does not tend to signal </a:t>
            </a:r>
            <a:r>
              <a:rPr lang="en-US" sz="3200" i="1"/>
              <a:t>A</a:t>
            </a:r>
            <a:r>
              <a:rPr lang="en-US" sz="3200"/>
              <a:t>, nor to signal </a:t>
            </a:r>
            <a:r>
              <a:rPr lang="en-US" sz="3200" i="1"/>
              <a:t>B</a:t>
            </a:r>
            <a:r>
              <a:rPr lang="en-US" sz="3200"/>
              <a:t>. In this case the interpretation may indicate a tipping point, namely an uncertainty about the evolution of signal </a:t>
            </a:r>
            <a:r>
              <a:rPr lang="en-US" sz="3200" i="1"/>
              <a:t>P</a:t>
            </a:r>
            <a:r>
              <a:rPr lang="en-US" sz="320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5773400" cy="1988345"/>
          </a:xfrm>
        </p:spPr>
        <p:txBody>
          <a:bodyPr>
            <a:normAutofit fontScale="90000"/>
          </a:bodyPr>
          <a:lstStyle/>
          <a:p>
            <a:r>
              <a:rPr lang="en-US"/>
              <a:t>Experimental predictions using the spectral forecast model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1325396"/>
            <a:ext cx="1940814" cy="1940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190471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69F2E30-0A8D-43BD-B198-12F7D34C3F71}"/>
</file>

<file path=customXml/itemProps2.xml><?xml version="1.0" encoding="utf-8"?>
<ds:datastoreItem xmlns:ds="http://schemas.openxmlformats.org/officeDocument/2006/customXml" ds:itemID="{E5FEBE9C-E967-4795-BC9B-EAC834F2F895}"/>
</file>

<file path=customXml/itemProps3.xml><?xml version="1.0" encoding="utf-8"?>
<ds:datastoreItem xmlns:ds="http://schemas.openxmlformats.org/officeDocument/2006/customXml" ds:itemID="{97FBB810-8153-437F-AD44-EFF802672942}"/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433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Experimental predictions using the spectral forecast model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425</cp:revision>
  <dcterms:created xsi:type="dcterms:W3CDTF">2015-10-28T14:31:42Z</dcterms:created>
  <dcterms:modified xsi:type="dcterms:W3CDTF">2021-07-15T14:35:41Z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