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2" autoAdjust="0"/>
    <p:restoredTop sz="97478" autoAdjust="0"/>
  </p:normalViewPr>
  <p:slideViewPr>
    <p:cSldViewPr>
      <p:cViewPr varScale="1">
        <p:scale>
          <a:sx n="83" d="100"/>
          <a:sy n="83" d="100"/>
        </p:scale>
        <p:origin x="1800" y="9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ight Triangle 82"/>
          <p:cNvSpPr/>
          <p:nvPr/>
        </p:nvSpPr>
        <p:spPr>
          <a:xfrm rot="5400000">
            <a:off x="13397758" y="4566532"/>
            <a:ext cx="1160774" cy="2550258"/>
          </a:xfrm>
          <a:prstGeom prst="rtTriangle">
            <a:avLst/>
          </a:prstGeom>
          <a:solidFill>
            <a:schemeClr val="accent5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Triangle 83"/>
          <p:cNvSpPr/>
          <p:nvPr/>
        </p:nvSpPr>
        <p:spPr>
          <a:xfrm rot="5400000">
            <a:off x="13397758" y="2081110"/>
            <a:ext cx="1160774" cy="2550258"/>
          </a:xfrm>
          <a:prstGeom prst="rtTriangl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5464"/>
              </p:ext>
            </p:extLst>
          </p:nvPr>
        </p:nvGraphicFramePr>
        <p:xfrm>
          <a:off x="304800" y="129540"/>
          <a:ext cx="58574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585740"/>
                <a:gridCol w="585740"/>
                <a:gridCol w="585740"/>
                <a:gridCol w="585740"/>
                <a:gridCol w="585740"/>
                <a:gridCol w="585740"/>
                <a:gridCol w="585740"/>
                <a:gridCol w="585740"/>
                <a:gridCol w="585740"/>
                <a:gridCol w="585740"/>
              </a:tblGrid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52509"/>
              </p:ext>
            </p:extLst>
          </p:nvPr>
        </p:nvGraphicFramePr>
        <p:xfrm>
          <a:off x="304800" y="4656118"/>
          <a:ext cx="58674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65614"/>
              </p:ext>
            </p:extLst>
          </p:nvPr>
        </p:nvGraphicFramePr>
        <p:xfrm>
          <a:off x="304800" y="9197340"/>
          <a:ext cx="58674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ular Callout 1"/>
          <p:cNvSpPr/>
          <p:nvPr/>
        </p:nvSpPr>
        <p:spPr>
          <a:xfrm>
            <a:off x="1600200" y="1683274"/>
            <a:ext cx="4495800" cy="1828800"/>
          </a:xfrm>
          <a:prstGeom prst="wedgeRoundRectCallout">
            <a:avLst>
              <a:gd name="adj1" fmla="val -40529"/>
              <a:gd name="adj2" fmla="val -86875"/>
              <a:gd name="adj3" fmla="val 16667"/>
            </a:avLst>
          </a:prstGeom>
          <a:solidFill>
            <a:schemeClr val="accent2">
              <a:lumMod val="7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524000" y="1829006"/>
                <a:ext cx="5219700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(+2)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829006"/>
                <a:ext cx="5219700" cy="1459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ular Callout 45"/>
          <p:cNvSpPr/>
          <p:nvPr/>
        </p:nvSpPr>
        <p:spPr>
          <a:xfrm>
            <a:off x="1600200" y="6111446"/>
            <a:ext cx="4495800" cy="1828800"/>
          </a:xfrm>
          <a:prstGeom prst="wedgeRoundRectCallout">
            <a:avLst>
              <a:gd name="adj1" fmla="val -33059"/>
              <a:gd name="adj2" fmla="val -79375"/>
              <a:gd name="adj3" fmla="val 16667"/>
            </a:avLst>
          </a:prstGeom>
          <a:solidFill>
            <a:schemeClr val="accent2">
              <a:lumMod val="7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524000" y="6257178"/>
                <a:ext cx="5219700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257178"/>
                <a:ext cx="5219700" cy="1459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ular Callout 48"/>
          <p:cNvSpPr/>
          <p:nvPr/>
        </p:nvSpPr>
        <p:spPr>
          <a:xfrm>
            <a:off x="1680210" y="10685350"/>
            <a:ext cx="4415790" cy="1828800"/>
          </a:xfrm>
          <a:prstGeom prst="wedgeRoundRectCallout">
            <a:avLst>
              <a:gd name="adj1" fmla="val -21560"/>
              <a:gd name="adj2" fmla="val -81875"/>
              <a:gd name="adj3" fmla="val 16667"/>
            </a:avLst>
          </a:prstGeom>
          <a:solidFill>
            <a:schemeClr val="accent2">
              <a:lumMod val="7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604010" y="10831082"/>
                <a:ext cx="5219700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010" y="10831082"/>
                <a:ext cx="5219700" cy="1459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14554200" y="685800"/>
            <a:ext cx="232029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defTabSz="914400" fontAlgn="base" latinLnBrk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Match: +2</a:t>
            </a:r>
          </a:p>
          <a:p>
            <a:pPr defTabSz="914400" fontAlgn="base" latinLnBrk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Mismatch: -1</a:t>
            </a:r>
          </a:p>
          <a:p>
            <a:pPr defTabSz="914400" fontAlgn="base" latinLnBrk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Gap: -2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35759"/>
              </p:ext>
            </p:extLst>
          </p:nvPr>
        </p:nvGraphicFramePr>
        <p:xfrm>
          <a:off x="6612255" y="140970"/>
          <a:ext cx="58674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62226"/>
              </p:ext>
            </p:extLst>
          </p:nvPr>
        </p:nvGraphicFramePr>
        <p:xfrm>
          <a:off x="6629400" y="4663440"/>
          <a:ext cx="58674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59570"/>
              </p:ext>
            </p:extLst>
          </p:nvPr>
        </p:nvGraphicFramePr>
        <p:xfrm>
          <a:off x="6640830" y="9235440"/>
          <a:ext cx="585597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585597"/>
                <a:gridCol w="585597"/>
                <a:gridCol w="585597"/>
                <a:gridCol w="585597"/>
                <a:gridCol w="585597"/>
                <a:gridCol w="585597"/>
                <a:gridCol w="585597"/>
                <a:gridCol w="585597"/>
                <a:gridCol w="585597"/>
                <a:gridCol w="585597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Rounded Rectangular Callout 54"/>
          <p:cNvSpPr/>
          <p:nvPr/>
        </p:nvSpPr>
        <p:spPr>
          <a:xfrm>
            <a:off x="7894320" y="1629973"/>
            <a:ext cx="4495800" cy="1867526"/>
          </a:xfrm>
          <a:prstGeom prst="wedgeRoundRectCallout">
            <a:avLst>
              <a:gd name="adj1" fmla="val -39767"/>
              <a:gd name="adj2" fmla="val -81172"/>
              <a:gd name="adj3" fmla="val 16667"/>
            </a:avLst>
          </a:prstGeom>
          <a:solidFill>
            <a:schemeClr val="accent5">
              <a:lumMod val="7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ular Callout 55"/>
          <p:cNvSpPr/>
          <p:nvPr/>
        </p:nvSpPr>
        <p:spPr>
          <a:xfrm>
            <a:off x="7924800" y="10670775"/>
            <a:ext cx="4415790" cy="1828800"/>
          </a:xfrm>
          <a:prstGeom prst="wedgeRoundRectCallout">
            <a:avLst>
              <a:gd name="adj1" fmla="val -19749"/>
              <a:gd name="adj2" fmla="val -78125"/>
              <a:gd name="adj3" fmla="val 16667"/>
            </a:avLst>
          </a:prstGeom>
          <a:solidFill>
            <a:schemeClr val="accent5">
              <a:lumMod val="7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ular Callout 57"/>
          <p:cNvSpPr/>
          <p:nvPr/>
        </p:nvSpPr>
        <p:spPr>
          <a:xfrm>
            <a:off x="7894320" y="6115028"/>
            <a:ext cx="4495800" cy="1828800"/>
          </a:xfrm>
          <a:prstGeom prst="wedgeRoundRectCallout">
            <a:avLst>
              <a:gd name="adj1" fmla="val -31533"/>
              <a:gd name="adj2" fmla="val -78750"/>
              <a:gd name="adj3" fmla="val 16667"/>
            </a:avLst>
          </a:prstGeom>
          <a:solidFill>
            <a:schemeClr val="accent5">
              <a:lumMod val="7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7740015" y="1704525"/>
                <a:ext cx="5181600" cy="1757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(+2)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015" y="1704525"/>
                <a:ext cx="5181600" cy="17571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924800" y="6167652"/>
                <a:ext cx="5181600" cy="1757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(+1)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6167652"/>
                <a:ext cx="5181600" cy="17571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943850" y="10694028"/>
                <a:ext cx="5181600" cy="1757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(+1)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sz="240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50" y="10694028"/>
                <a:ext cx="5181600" cy="17571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2666344" y="5564875"/>
                <a:ext cx="5486400" cy="1757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&amp;0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344" y="5564875"/>
                <a:ext cx="5486400" cy="17571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2774930" y="3192648"/>
                <a:ext cx="5219700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930" y="3192648"/>
                <a:ext cx="5219700" cy="1459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12649199" y="184678"/>
            <a:ext cx="5492115" cy="229300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663486" y="2737637"/>
            <a:ext cx="5492115" cy="2253722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663486" y="5227887"/>
            <a:ext cx="5492115" cy="2253722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475970" y="8708869"/>
            <a:ext cx="449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&lt;=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n_0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++) </a:t>
            </a:r>
            <a:r>
              <a:rPr lang="en-US" sz="1800" smtClean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</a:p>
          <a:p>
            <a:endParaRPr lang="en-US" sz="1800">
              <a:solidFill>
                <a:srgbClr val="657B83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&lt;=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n_1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++) {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smtClean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en-US" sz="180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smtClean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800">
              <a:solidFill>
                <a:srgbClr val="657B8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&lt;=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n_0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++) {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var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&lt;=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n_1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  <a:r>
              <a:rPr lang="en-US" sz="18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j</a:t>
            </a:r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++) {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666882" y="7818597"/>
            <a:ext cx="5492115" cy="5651115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7197" kern="0" smtClean="0">
              <a:solidFill>
                <a:prstClr val="white"/>
              </a:solidFill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12774930" y="5363560"/>
            <a:ext cx="9989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Local</a:t>
            </a: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12774930" y="2833019"/>
            <a:ext cx="1162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Global</a:t>
            </a:r>
          </a:p>
        </p:txBody>
      </p:sp>
      <p:sp>
        <p:nvSpPr>
          <p:cNvPr id="73" name="Oval 72"/>
          <p:cNvSpPr/>
          <p:nvPr/>
        </p:nvSpPr>
        <p:spPr>
          <a:xfrm>
            <a:off x="5181600" y="3553211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(c)</a:t>
            </a:r>
          </a:p>
        </p:txBody>
      </p:sp>
      <p:sp>
        <p:nvSpPr>
          <p:cNvPr id="74" name="Oval 73"/>
          <p:cNvSpPr/>
          <p:nvPr/>
        </p:nvSpPr>
        <p:spPr>
          <a:xfrm>
            <a:off x="5181600" y="8070262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(d)</a:t>
            </a:r>
          </a:p>
        </p:txBody>
      </p:sp>
      <p:sp>
        <p:nvSpPr>
          <p:cNvPr id="75" name="Oval 74"/>
          <p:cNvSpPr/>
          <p:nvPr/>
        </p:nvSpPr>
        <p:spPr>
          <a:xfrm>
            <a:off x="5179694" y="12633959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(e)</a:t>
            </a:r>
          </a:p>
        </p:txBody>
      </p:sp>
      <p:sp>
        <p:nvSpPr>
          <p:cNvPr id="76" name="Oval 75"/>
          <p:cNvSpPr/>
          <p:nvPr/>
        </p:nvSpPr>
        <p:spPr>
          <a:xfrm>
            <a:off x="11540966" y="3547398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(g)</a:t>
            </a:r>
          </a:p>
        </p:txBody>
      </p:sp>
      <p:sp>
        <p:nvSpPr>
          <p:cNvPr id="77" name="Oval 76"/>
          <p:cNvSpPr/>
          <p:nvPr/>
        </p:nvSpPr>
        <p:spPr>
          <a:xfrm>
            <a:off x="11538584" y="8091715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(h)</a:t>
            </a:r>
          </a:p>
        </p:txBody>
      </p:sp>
      <p:sp>
        <p:nvSpPr>
          <p:cNvPr id="78" name="Oval 77"/>
          <p:cNvSpPr/>
          <p:nvPr/>
        </p:nvSpPr>
        <p:spPr>
          <a:xfrm>
            <a:off x="11538584" y="12670509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(i)</a:t>
            </a:r>
          </a:p>
        </p:txBody>
      </p:sp>
      <p:sp>
        <p:nvSpPr>
          <p:cNvPr id="80" name="Oval 79"/>
          <p:cNvSpPr/>
          <p:nvPr/>
        </p:nvSpPr>
        <p:spPr>
          <a:xfrm>
            <a:off x="17217390" y="407661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(b)</a:t>
            </a:r>
          </a:p>
        </p:txBody>
      </p:sp>
      <p:sp>
        <p:nvSpPr>
          <p:cNvPr id="81" name="Oval 80"/>
          <p:cNvSpPr/>
          <p:nvPr/>
        </p:nvSpPr>
        <p:spPr>
          <a:xfrm>
            <a:off x="17217390" y="6544783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(f)</a:t>
            </a:r>
          </a:p>
        </p:txBody>
      </p:sp>
      <p:sp>
        <p:nvSpPr>
          <p:cNvPr id="82" name="Oval 81"/>
          <p:cNvSpPr/>
          <p:nvPr/>
        </p:nvSpPr>
        <p:spPr>
          <a:xfrm>
            <a:off x="15097189" y="12317446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(j)</a:t>
            </a:r>
          </a:p>
        </p:txBody>
      </p:sp>
      <p:sp>
        <p:nvSpPr>
          <p:cNvPr id="3" name="Left Brace 2"/>
          <p:cNvSpPr/>
          <p:nvPr/>
        </p:nvSpPr>
        <p:spPr>
          <a:xfrm>
            <a:off x="13181234" y="8692733"/>
            <a:ext cx="387129" cy="2338715"/>
          </a:xfrm>
          <a:prstGeom prst="leftBrace">
            <a:avLst>
              <a:gd name="adj1" fmla="val 69467"/>
              <a:gd name="adj2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13162614" y="11191034"/>
            <a:ext cx="387129" cy="1831545"/>
          </a:xfrm>
          <a:prstGeom prst="leftBrace">
            <a:avLst>
              <a:gd name="adj1" fmla="val 69467"/>
              <a:gd name="adj2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12267682" y="9602048"/>
            <a:ext cx="14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Nested loop</a:t>
            </a:r>
            <a:endParaRPr lang="en-US" sz="2000" i="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12258259" y="11867243"/>
            <a:ext cx="14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Nested loop</a:t>
            </a:r>
            <a:endParaRPr lang="en-US" sz="2000" i="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Left Brace 47"/>
          <p:cNvSpPr/>
          <p:nvPr/>
        </p:nvSpPr>
        <p:spPr>
          <a:xfrm rot="10800000">
            <a:off x="17367918" y="8666876"/>
            <a:ext cx="387129" cy="4355702"/>
          </a:xfrm>
          <a:prstGeom prst="leftBrace">
            <a:avLst>
              <a:gd name="adj1" fmla="val 69467"/>
              <a:gd name="adj2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16903007" y="10608234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Two nested loops</a:t>
            </a:r>
            <a:endParaRPr lang="en-US" sz="2000" i="1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3303567" y="954873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2400" kern="0" smtClean="0">
                <a:solidFill>
                  <a:prstClr val="white"/>
                </a:solidFill>
              </a:rPr>
              <a:t>(a)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4041850" y="9912993"/>
            <a:ext cx="1311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inner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loop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503132" y="9088605"/>
            <a:ext cx="1317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outer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24968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Initialization of the score matrix.</a:t>
            </a:r>
            <a:r>
              <a:rPr lang="en-US" sz="3200"/>
              <a:t> (</a:t>
            </a:r>
            <a:r>
              <a:rPr lang="en-US" sz="3200" b="1"/>
              <a:t>a</a:t>
            </a:r>
            <a:r>
              <a:rPr lang="en-US" sz="3200"/>
              <a:t>) Shows the values of the parameters used in the experiments from this chapter. (</a:t>
            </a:r>
            <a:r>
              <a:rPr lang="en-US" sz="3200" b="1"/>
              <a:t>b</a:t>
            </a:r>
            <a:r>
              <a:rPr lang="en-US" sz="3200"/>
              <a:t>) Shows the main expressions that compete in the maximization function in the case of global alignment. (</a:t>
            </a:r>
            <a:r>
              <a:rPr lang="en-US" sz="3200" b="1"/>
              <a:t>c</a:t>
            </a:r>
            <a:r>
              <a:rPr lang="en-US" sz="3200"/>
              <a:t>, </a:t>
            </a:r>
            <a:r>
              <a:rPr lang="en-US" sz="3200" b="1"/>
              <a:t>d</a:t>
            </a:r>
            <a:r>
              <a:rPr lang="en-US" sz="3200"/>
              <a:t>, </a:t>
            </a:r>
            <a:r>
              <a:rPr lang="en-US" sz="3200" b="1"/>
              <a:t>e</a:t>
            </a:r>
            <a:r>
              <a:rPr lang="en-US" sz="3200"/>
              <a:t>) Shows the first three steps in the score matrix initialisation for global alignment. (</a:t>
            </a:r>
            <a:r>
              <a:rPr lang="en-US" sz="3200" b="1"/>
              <a:t>f</a:t>
            </a:r>
            <a:r>
              <a:rPr lang="en-US" sz="3200"/>
              <a:t>) Show the expressions that compete in the maximization function in case of local alignment. (</a:t>
            </a:r>
            <a:r>
              <a:rPr lang="en-US" sz="3200" b="1"/>
              <a:t>g</a:t>
            </a:r>
            <a:r>
              <a:rPr lang="en-US" sz="3200"/>
              <a:t>, </a:t>
            </a:r>
            <a:r>
              <a:rPr lang="en-US" sz="3200" b="1"/>
              <a:t>h</a:t>
            </a:r>
            <a:r>
              <a:rPr lang="en-US" sz="3200"/>
              <a:t>, </a:t>
            </a:r>
            <a:r>
              <a:rPr lang="en-US" sz="3200" b="1"/>
              <a:t>i</a:t>
            </a:r>
            <a:r>
              <a:rPr lang="en-US" sz="3200"/>
              <a:t>) Shows the first three steps in the score matrix initialisation for local alignment. (</a:t>
            </a:r>
            <a:r>
              <a:rPr lang="en-US" sz="3200" b="1"/>
              <a:t>j</a:t>
            </a:r>
            <a:r>
              <a:rPr lang="en-US" sz="3200"/>
              <a:t>) Shows what a nested loop means.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/>
          </a:bodyPr>
          <a:lstStyle/>
          <a:p>
            <a:r>
              <a:rPr lang="en-US"/>
              <a:t>Initialization of the score matrix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8FD46DB-7A62-4A40-96CD-A1CE18E82BEA}"/>
</file>

<file path=customXml/itemProps2.xml><?xml version="1.0" encoding="utf-8"?>
<ds:datastoreItem xmlns:ds="http://schemas.openxmlformats.org/officeDocument/2006/customXml" ds:itemID="{71C5C5D6-A7F6-46E2-BBAD-B1B1B94A7990}"/>
</file>

<file path=customXml/itemProps3.xml><?xml version="1.0" encoding="utf-8"?>
<ds:datastoreItem xmlns:ds="http://schemas.openxmlformats.org/officeDocument/2006/customXml" ds:itemID="{F1874D38-3FDE-4D93-B420-D685663EBE35}"/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608</Words>
  <Application>Microsoft Office PowerPoint</Application>
  <PresentationFormat>Custom</PresentationFormat>
  <Paragraphs>306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</vt:lpstr>
      <vt:lpstr>Cambria Math</vt:lpstr>
      <vt:lpstr>Consolas</vt:lpstr>
      <vt:lpstr>Courier New</vt:lpstr>
      <vt:lpstr>Times New Roman</vt:lpstr>
      <vt:lpstr>Office Theme</vt:lpstr>
      <vt:lpstr>PowerPoint Presentation</vt:lpstr>
      <vt:lpstr>Initialization of the score matrix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507</cp:revision>
  <dcterms:created xsi:type="dcterms:W3CDTF">2015-10-28T14:31:42Z</dcterms:created>
  <dcterms:modified xsi:type="dcterms:W3CDTF">2021-07-15T14:27:55Z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