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4636813" y="445280"/>
            <a:ext cx="8836742" cy="10937920"/>
          </a:xfrm>
          <a:prstGeom prst="rect">
            <a:avLst/>
          </a:prstGeom>
          <a:solidFill>
            <a:schemeClr val="bg2">
              <a:lumMod val="75000"/>
              <a:alpha val="15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636813" y="11937130"/>
            <a:ext cx="8828992" cy="10799871"/>
          </a:xfrm>
          <a:prstGeom prst="rect">
            <a:avLst/>
          </a:prstGeom>
          <a:solidFill>
            <a:schemeClr val="bg2">
              <a:lumMod val="75000"/>
              <a:alpha val="15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119019" y="11987006"/>
            <a:ext cx="7791552" cy="10678729"/>
          </a:xfrm>
          <a:prstGeom prst="rect">
            <a:avLst/>
          </a:prstGeom>
          <a:solidFill>
            <a:schemeClr val="bg2">
              <a:lumMod val="75000"/>
              <a:alpha val="15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800599" y="445281"/>
            <a:ext cx="8109972" cy="10924572"/>
          </a:xfrm>
          <a:prstGeom prst="rect">
            <a:avLst/>
          </a:prstGeom>
          <a:solidFill>
            <a:schemeClr val="bg2">
              <a:lumMod val="75000"/>
              <a:alpha val="15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6579850" y="23347136"/>
            <a:ext cx="15300614" cy="3466247"/>
          </a:xfrm>
          <a:prstGeom prst="rect">
            <a:avLst/>
          </a:prstGeom>
          <a:solidFill>
            <a:schemeClr val="bg2">
              <a:lumMod val="90000"/>
              <a:alpha val="6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3143" y="23347135"/>
            <a:ext cx="15625707" cy="3466247"/>
          </a:xfrm>
          <a:prstGeom prst="rect">
            <a:avLst/>
          </a:prstGeom>
          <a:solidFill>
            <a:schemeClr val="bg2">
              <a:lumMod val="90000"/>
              <a:alpha val="6000"/>
            </a:schemeClr>
          </a:solidFill>
          <a:ln w="76200">
            <a:solidFill>
              <a:schemeClr val="tx1">
                <a:alpha val="2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99" y="450825"/>
            <a:ext cx="13335000" cy="13335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27236736"/>
            <a:ext cx="15365268" cy="1540211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0782" y="27236737"/>
            <a:ext cx="15365268" cy="15402115"/>
          </a:xfrm>
          <a:prstGeom prst="rect">
            <a:avLst/>
          </a:prstGeom>
        </p:spPr>
      </p:pic>
      <p:sp>
        <p:nvSpPr>
          <p:cNvPr id="17" name="Oval 16"/>
          <p:cNvSpPr/>
          <p:nvPr/>
        </p:nvSpPr>
        <p:spPr>
          <a:xfrm>
            <a:off x="1260763" y="101679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a:t>(a)</a:t>
            </a:r>
          </a:p>
        </p:txBody>
      </p:sp>
      <p:sp>
        <p:nvSpPr>
          <p:cNvPr id="18" name="Oval 17"/>
          <p:cNvSpPr/>
          <p:nvPr/>
        </p:nvSpPr>
        <p:spPr>
          <a:xfrm>
            <a:off x="2175163" y="385905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smtClean="0"/>
              <a:t>(g)</a:t>
            </a:r>
            <a:endParaRPr lang="en-US" sz="7200"/>
          </a:p>
        </p:txBody>
      </p:sp>
      <p:sp>
        <p:nvSpPr>
          <p:cNvPr id="19" name="Oval 18"/>
          <p:cNvSpPr/>
          <p:nvPr/>
        </p:nvSpPr>
        <p:spPr>
          <a:xfrm>
            <a:off x="18180050" y="385905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smtClean="0"/>
              <a:t>(h)</a:t>
            </a:r>
            <a:endParaRPr lang="en-US" sz="7200"/>
          </a:p>
        </p:txBody>
      </p:sp>
      <p:sp>
        <p:nvSpPr>
          <p:cNvPr id="23" name="Rectangle 22"/>
          <p:cNvSpPr/>
          <p:nvPr/>
        </p:nvSpPr>
        <p:spPr>
          <a:xfrm>
            <a:off x="17536969" y="23347136"/>
            <a:ext cx="14240597" cy="3477875"/>
          </a:xfrm>
          <a:prstGeom prst="rect">
            <a:avLst/>
          </a:prstGeom>
        </p:spPr>
        <p:txBody>
          <a:bodyPr wrap="square">
            <a:spAutoFit/>
          </a:bodyPr>
          <a:lstStyle/>
          <a:p>
            <a:r>
              <a:rPr lang="en-US" sz="4400" smtClean="0">
                <a:solidFill>
                  <a:srgbClr val="505050"/>
                </a:solidFill>
                <a:latin typeface="Consolas" panose="020B0609020204030204" pitchFamily="49" charset="0"/>
              </a:rPr>
              <a:t>               ┏ 15b</a:t>
            </a:r>
            <a:endParaRPr lang="en-US" sz="4400">
              <a:solidFill>
                <a:srgbClr val="505050"/>
              </a:solidFill>
              <a:latin typeface="Consolas" panose="020B0609020204030204" pitchFamily="49" charset="0"/>
            </a:endParaRPr>
          </a:p>
          <a:p>
            <a:r>
              <a:rPr lang="en-US" sz="4400" smtClean="0">
                <a:solidFill>
                  <a:srgbClr val="505050"/>
                </a:solidFill>
                <a:latin typeface="Consolas" panose="020B0609020204030204" pitchFamily="49" charset="0"/>
              </a:rPr>
              <a:t>AGCCCTCCAGGA</a:t>
            </a:r>
            <a:r>
              <a:rPr lang="en-US" sz="4400">
                <a:solidFill>
                  <a:srgbClr val="505050"/>
                </a:solidFill>
                <a:latin typeface="Consolas" panose="020B0609020204030204" pitchFamily="49" charset="0"/>
              </a:rPr>
              <a:t>─</a:t>
            </a:r>
            <a:r>
              <a:rPr lang="en-US" sz="4400" smtClean="0">
                <a:solidFill>
                  <a:srgbClr val="505050"/>
                </a:solidFill>
                <a:latin typeface="Consolas" panose="020B0609020204030204" pitchFamily="49" charset="0"/>
              </a:rPr>
              <a:t>CAAAAAGAGGCCATCAAGCAGGTCTGTT</a:t>
            </a:r>
            <a:endParaRPr lang="en-US" sz="4400">
              <a:solidFill>
                <a:srgbClr val="505050"/>
              </a:solidFill>
              <a:latin typeface="Consolas" panose="020B0609020204030204" pitchFamily="49" charset="0"/>
            </a:endParaRPr>
          </a:p>
          <a:p>
            <a:r>
              <a:rPr lang="en-US" sz="4400">
                <a:solidFill>
                  <a:srgbClr val="505050"/>
                </a:solidFill>
                <a:latin typeface="Consolas" panose="020B0609020204030204" pitchFamily="49" charset="0"/>
              </a:rPr>
              <a:t>        █ ██ █ █</a:t>
            </a:r>
          </a:p>
          <a:p>
            <a:r>
              <a:rPr lang="en-US" sz="4400">
                <a:solidFill>
                  <a:srgbClr val="505050"/>
                </a:solidFill>
                <a:latin typeface="Consolas" panose="020B0609020204030204" pitchFamily="49" charset="0"/>
              </a:rPr>
              <a:t>     </a:t>
            </a:r>
            <a:r>
              <a:rPr lang="en-US" sz="4400" smtClean="0">
                <a:solidFill>
                  <a:srgbClr val="505050"/>
                </a:solidFill>
                <a:latin typeface="Consolas" panose="020B0609020204030204" pitchFamily="49" charset="0"/>
              </a:rPr>
              <a:t>GAAATGACCCAGCCATCTGCTAACCCC</a:t>
            </a:r>
            <a:endParaRPr lang="en-US" sz="4400">
              <a:solidFill>
                <a:srgbClr val="505050"/>
              </a:solidFill>
              <a:latin typeface="Consolas" panose="020B0609020204030204" pitchFamily="49" charset="0"/>
            </a:endParaRPr>
          </a:p>
          <a:p>
            <a:r>
              <a:rPr lang="en-US" sz="4400">
                <a:solidFill>
                  <a:srgbClr val="505050"/>
                </a:solidFill>
                <a:latin typeface="Consolas" panose="020B0609020204030204" pitchFamily="49" charset="0"/>
              </a:rPr>
              <a:t>               </a:t>
            </a:r>
            <a:r>
              <a:rPr lang="en-US" sz="4400" smtClean="0">
                <a:solidFill>
                  <a:srgbClr val="505050"/>
                </a:solidFill>
                <a:latin typeface="Consolas" panose="020B0609020204030204" pitchFamily="49" charset="0"/>
              </a:rPr>
              <a:t>┗ </a:t>
            </a:r>
            <a:r>
              <a:rPr lang="en-US" sz="4400">
                <a:solidFill>
                  <a:srgbClr val="505050"/>
                </a:solidFill>
                <a:latin typeface="Consolas" panose="020B0609020204030204" pitchFamily="49" charset="0"/>
              </a:rPr>
              <a:t>11b</a:t>
            </a:r>
          </a:p>
        </p:txBody>
      </p:sp>
      <p:sp>
        <p:nvSpPr>
          <p:cNvPr id="24" name="Rectangle 23"/>
          <p:cNvSpPr/>
          <p:nvPr/>
        </p:nvSpPr>
        <p:spPr>
          <a:xfrm>
            <a:off x="944330" y="23347136"/>
            <a:ext cx="14913242" cy="3600986"/>
          </a:xfrm>
          <a:prstGeom prst="rect">
            <a:avLst/>
          </a:prstGeom>
        </p:spPr>
        <p:txBody>
          <a:bodyPr wrap="square">
            <a:spAutoFit/>
          </a:bodyPr>
          <a:lstStyle/>
          <a:p>
            <a:r>
              <a:rPr lang="en-US" sz="4400">
                <a:solidFill>
                  <a:srgbClr val="505050"/>
                </a:solidFill>
                <a:latin typeface="Consolas" panose="020B0609020204030204" pitchFamily="49" charset="0"/>
              </a:rPr>
              <a:t>              </a:t>
            </a:r>
            <a:r>
              <a:rPr lang="en-US" sz="4400" smtClean="0">
                <a:solidFill>
                  <a:srgbClr val="505050"/>
                </a:solidFill>
                <a:latin typeface="Consolas" panose="020B0609020204030204" pitchFamily="49" charset="0"/>
              </a:rPr>
              <a:t>                          ┏ 40b</a:t>
            </a:r>
            <a:endParaRPr lang="en-US" sz="4400">
              <a:solidFill>
                <a:srgbClr val="505050"/>
              </a:solidFill>
              <a:latin typeface="Consolas" panose="020B0609020204030204" pitchFamily="49" charset="0"/>
            </a:endParaRPr>
          </a:p>
          <a:p>
            <a:r>
              <a:rPr lang="en-US" sz="4400" smtClean="0">
                <a:solidFill>
                  <a:srgbClr val="505050"/>
                </a:solidFill>
                <a:latin typeface="Consolas" panose="020B0609020204030204" pitchFamily="49" charset="0"/>
              </a:rPr>
              <a:t>AGCCCTCCAGGACAAAAAGAGGCCATCAAG</a:t>
            </a:r>
            <a:r>
              <a:rPr lang="en-US" sz="4400">
                <a:solidFill>
                  <a:srgbClr val="505050"/>
                </a:solidFill>
                <a:latin typeface="Consolas" panose="020B0609020204030204" pitchFamily="49" charset="0"/>
              </a:rPr>
              <a:t>─</a:t>
            </a:r>
            <a:r>
              <a:rPr lang="en-US" sz="4400" smtClean="0">
                <a:solidFill>
                  <a:srgbClr val="505050"/>
                </a:solidFill>
                <a:latin typeface="Consolas" panose="020B0609020204030204" pitchFamily="49" charset="0"/>
              </a:rPr>
              <a:t>CAGGTCTGTT</a:t>
            </a:r>
            <a:endParaRPr lang="en-US" sz="4400">
              <a:solidFill>
                <a:srgbClr val="505050"/>
              </a:solidFill>
              <a:latin typeface="Consolas" panose="020B0609020204030204" pitchFamily="49" charset="0"/>
            </a:endParaRPr>
          </a:p>
          <a:p>
            <a:r>
              <a:rPr lang="en-US" sz="4400">
                <a:solidFill>
                  <a:srgbClr val="505050"/>
                </a:solidFill>
                <a:latin typeface="Consolas" panose="020B0609020204030204" pitchFamily="49" charset="0"/>
              </a:rPr>
              <a:t>              ███ ██  ██  █ ██ ██  ████ █</a:t>
            </a:r>
          </a:p>
          <a:p>
            <a:r>
              <a:rPr lang="en-US" sz="4400">
                <a:solidFill>
                  <a:srgbClr val="505050"/>
                </a:solidFill>
                <a:latin typeface="Consolas" panose="020B0609020204030204" pitchFamily="49" charset="0"/>
              </a:rPr>
              <a:t>             GAAATGA──CC──C─AGCCA──</a:t>
            </a:r>
            <a:r>
              <a:rPr lang="en-US" sz="4400" smtClean="0">
                <a:solidFill>
                  <a:srgbClr val="505050"/>
                </a:solidFill>
                <a:latin typeface="Consolas" panose="020B0609020204030204" pitchFamily="49" charset="0"/>
              </a:rPr>
              <a:t>TCTGCTAACCCC</a:t>
            </a:r>
            <a:endParaRPr lang="en-US" sz="4400">
              <a:solidFill>
                <a:srgbClr val="505050"/>
              </a:solidFill>
              <a:latin typeface="Consolas" panose="020B0609020204030204" pitchFamily="49" charset="0"/>
            </a:endParaRPr>
          </a:p>
          <a:p>
            <a:r>
              <a:rPr lang="en-US" sz="4400">
                <a:solidFill>
                  <a:srgbClr val="505050"/>
                </a:solidFill>
                <a:latin typeface="Consolas" panose="020B0609020204030204" pitchFamily="49" charset="0"/>
              </a:rPr>
              <a:t>                         </a:t>
            </a:r>
            <a:r>
              <a:rPr lang="en-US" sz="4400" smtClean="0">
                <a:solidFill>
                  <a:srgbClr val="505050"/>
                </a:solidFill>
                <a:latin typeface="Consolas" panose="020B0609020204030204" pitchFamily="49" charset="0"/>
              </a:rPr>
              <a:t>               ┗ 21b</a:t>
            </a:r>
            <a:endParaRPr lang="en-US" sz="4400">
              <a:solidFill>
                <a:srgbClr val="505050"/>
              </a:solidFill>
              <a:latin typeface="Consolas" panose="020B0609020204030204" pitchFamily="49" charset="0"/>
            </a:endParaRPr>
          </a:p>
        </p:txBody>
      </p:sp>
      <p:pic>
        <p:nvPicPr>
          <p:cNvPr id="26" name="Picture 25"/>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15424747" y="12360994"/>
            <a:ext cx="7251103" cy="7255743"/>
          </a:xfrm>
          <a:prstGeom prst="rect">
            <a:avLst/>
          </a:prstGeom>
        </p:spPr>
      </p:pic>
      <p:sp>
        <p:nvSpPr>
          <p:cNvPr id="27" name="Rectangle 26"/>
          <p:cNvSpPr/>
          <p:nvPr/>
        </p:nvSpPr>
        <p:spPr>
          <a:xfrm>
            <a:off x="14788658" y="19997737"/>
            <a:ext cx="8877792" cy="2308324"/>
          </a:xfrm>
          <a:prstGeom prst="rect">
            <a:avLst/>
          </a:prstGeom>
          <a:noFill/>
        </p:spPr>
        <p:txBody>
          <a:bodyPr wrap="square">
            <a:spAutoFit/>
          </a:bodyPr>
          <a:lstStyle/>
          <a:p>
            <a:r>
              <a:rPr lang="en-US" sz="4800" smtClean="0">
                <a:solidFill>
                  <a:srgbClr val="505050"/>
                </a:solidFill>
                <a:latin typeface="Consolas" panose="020B0609020204030204" pitchFamily="49" charset="0"/>
              </a:rPr>
              <a:t>[──</a:t>
            </a:r>
            <a:r>
              <a:rPr lang="el-GR" sz="4800">
                <a:solidFill>
                  <a:srgbClr val="505050"/>
                </a:solidFill>
                <a:latin typeface="Consolas" panose="020B0609020204030204" pitchFamily="49" charset="0"/>
              </a:rPr>
              <a:t>Ελλ─────ηνικά </a:t>
            </a:r>
            <a:r>
              <a:rPr lang="el-GR" sz="4800" smtClean="0">
                <a:solidFill>
                  <a:srgbClr val="505050"/>
                </a:solidFill>
                <a:latin typeface="Consolas" panose="020B0609020204030204" pitchFamily="49" charset="0"/>
              </a:rPr>
              <a:t>σύμβολα]</a:t>
            </a:r>
            <a:r>
              <a:rPr lang="el-GR" sz="4800">
                <a:solidFill>
                  <a:srgbClr val="505050"/>
                </a:solidFill>
                <a:latin typeface="Consolas" panose="020B0609020204030204" pitchFamily="49" charset="0"/>
              </a:rPr>
              <a:t>  </a:t>
            </a:r>
          </a:p>
          <a:p>
            <a:r>
              <a:rPr lang="el-GR" sz="4800">
                <a:solidFill>
                  <a:srgbClr val="505050"/>
                </a:solidFill>
                <a:latin typeface="Consolas" panose="020B0609020204030204" pitchFamily="49" charset="0"/>
              </a:rPr>
              <a:t>  </a:t>
            </a:r>
            <a:r>
              <a:rPr lang="el-GR" sz="4800" smtClean="0">
                <a:solidFill>
                  <a:srgbClr val="505050"/>
                </a:solidFill>
                <a:latin typeface="Consolas" panose="020B0609020204030204" pitchFamily="49" charset="0"/>
              </a:rPr>
              <a:t> ███</a:t>
            </a:r>
            <a:r>
              <a:rPr lang="el-GR" sz="4800">
                <a:solidFill>
                  <a:srgbClr val="505050"/>
                </a:solidFill>
                <a:latin typeface="Consolas" panose="020B0609020204030204" pitchFamily="49" charset="0"/>
              </a:rPr>
              <a:t>       █  ████████</a:t>
            </a:r>
          </a:p>
          <a:p>
            <a:r>
              <a:rPr lang="el-GR" sz="4800" smtClean="0">
                <a:solidFill>
                  <a:srgbClr val="505050"/>
                </a:solidFill>
                <a:latin typeface="Consolas" panose="020B0609020204030204" pitchFamily="49" charset="0"/>
              </a:rPr>
              <a:t>[Η </a:t>
            </a:r>
            <a:r>
              <a:rPr lang="el-GR" sz="4800">
                <a:solidFill>
                  <a:srgbClr val="505050"/>
                </a:solidFill>
                <a:latin typeface="Consolas" panose="020B0609020204030204" pitchFamily="49" charset="0"/>
              </a:rPr>
              <a:t>Ελλάδα έχει── σύμβολα</a:t>
            </a:r>
            <a:r>
              <a:rPr lang="el-GR" sz="4800" smtClean="0">
                <a:solidFill>
                  <a:srgbClr val="505050"/>
                </a:solidFill>
                <a:latin typeface="Consolas" panose="020B0609020204030204" pitchFamily="49" charset="0"/>
              </a:rPr>
              <a:t>]</a:t>
            </a:r>
            <a:endParaRPr lang="el-GR" sz="4800">
              <a:solidFill>
                <a:srgbClr val="505050"/>
              </a:solidFill>
              <a:latin typeface="Consolas" panose="020B0609020204030204" pitchFamily="49" charset="0"/>
            </a:endParaRPr>
          </a:p>
        </p:txBody>
      </p:sp>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281288" y="910598"/>
            <a:ext cx="7473969" cy="7512223"/>
          </a:xfrm>
          <a:prstGeom prst="rect">
            <a:avLst/>
          </a:prstGeom>
        </p:spPr>
      </p:pic>
      <p:sp>
        <p:nvSpPr>
          <p:cNvPr id="29" name="Rectangle 28"/>
          <p:cNvSpPr/>
          <p:nvPr/>
        </p:nvSpPr>
        <p:spPr>
          <a:xfrm>
            <a:off x="15281288" y="8774013"/>
            <a:ext cx="8184517" cy="2308324"/>
          </a:xfrm>
          <a:prstGeom prst="rect">
            <a:avLst/>
          </a:prstGeom>
        </p:spPr>
        <p:txBody>
          <a:bodyPr wrap="square">
            <a:spAutoFit/>
          </a:bodyPr>
          <a:lstStyle/>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a:t>
            </a:r>
            <a:r>
              <a:rPr lang="az-Cyrl-AZ" sz="4800">
                <a:solidFill>
                  <a:srgbClr val="505050"/>
                </a:solidFill>
                <a:latin typeface="Consolas" panose="020B0609020204030204" pitchFamily="49" charset="0"/>
              </a:rPr>
              <a:t>Русски─е─── символы]  </a:t>
            </a:r>
          </a:p>
          <a:p>
            <a:r>
              <a:rPr lang="az-Cyrl-AZ" sz="4800">
                <a:solidFill>
                  <a:srgbClr val="505050"/>
                </a:solidFill>
                <a:latin typeface="Consolas" panose="020B0609020204030204" pitchFamily="49" charset="0"/>
              </a:rPr>
              <a:t>     ██ █ █   </a:t>
            </a:r>
            <a:r>
              <a:rPr lang="az-Cyrl-AZ" sz="4800" smtClean="0">
                <a:solidFill>
                  <a:srgbClr val="505050"/>
                </a:solidFill>
                <a:latin typeface="Consolas" panose="020B0609020204030204" pitchFamily="49" charset="0"/>
              </a:rPr>
              <a:t>████████</a:t>
            </a:r>
          </a:p>
          <a:p>
            <a:r>
              <a:rPr lang="az-Cyrl-AZ" sz="4800" smtClean="0">
                <a:solidFill>
                  <a:srgbClr val="505050"/>
                </a:solidFill>
                <a:latin typeface="Consolas" panose="020B0609020204030204" pitchFamily="49" charset="0"/>
              </a:rPr>
              <a:t>[В россии есть символы]</a:t>
            </a:r>
            <a:endParaRPr lang="az-Cyrl-AZ" sz="4800">
              <a:solidFill>
                <a:srgbClr val="505050"/>
              </a:solidFill>
              <a:latin typeface="Consolas" panose="020B0609020204030204" pitchFamily="49" charset="0"/>
            </a:endParaRPr>
          </a:p>
        </p:txBody>
      </p:sp>
      <p:sp>
        <p:nvSpPr>
          <p:cNvPr id="30" name="Rectangle 29"/>
          <p:cNvSpPr/>
          <p:nvPr/>
        </p:nvSpPr>
        <p:spPr>
          <a:xfrm>
            <a:off x="24143559" y="8734213"/>
            <a:ext cx="7742471" cy="2308324"/>
          </a:xfrm>
          <a:prstGeom prst="rect">
            <a:avLst/>
          </a:prstGeom>
        </p:spPr>
        <p:txBody>
          <a:bodyPr wrap="square">
            <a:spAutoFit/>
          </a:bodyPr>
          <a:lstStyle/>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──@!@#$%^&amp;&amp;~@*^#@$%]  </a:t>
            </a:r>
          </a:p>
          <a:p>
            <a:r>
              <a:rPr lang="en-US" sz="4800" smtClean="0">
                <a:solidFill>
                  <a:srgbClr val="505050"/>
                </a:solidFill>
                <a:latin typeface="Consolas" panose="020B0609020204030204" pitchFamily="49" charset="0"/>
              </a:rPr>
              <a:t>    </a:t>
            </a:r>
            <a:r>
              <a:rPr lang="en-US" sz="4800">
                <a:solidFill>
                  <a:srgbClr val="505050"/>
                </a:solidFill>
                <a:latin typeface="Consolas" panose="020B0609020204030204" pitchFamily="49" charset="0"/>
              </a:rPr>
              <a:t> ████  █ ██  ███</a:t>
            </a:r>
          </a:p>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Y^$#@#$%─$&amp;#@*─@@$%] </a:t>
            </a:r>
            <a:endParaRPr lang="el-GR" sz="4800">
              <a:solidFill>
                <a:srgbClr val="505050"/>
              </a:solidFill>
              <a:latin typeface="Consolas" panose="020B0609020204030204" pitchFamily="49" charset="0"/>
            </a:endParaRPr>
          </a:p>
        </p:txBody>
      </p:sp>
      <p:pic>
        <p:nvPicPr>
          <p:cNvPr id="31" name="Picture 3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4047450" y="910599"/>
            <a:ext cx="7485516" cy="7485516"/>
          </a:xfrm>
          <a:prstGeom prst="rect">
            <a:avLst/>
          </a:prstGeom>
        </p:spPr>
      </p:pic>
      <p:sp>
        <p:nvSpPr>
          <p:cNvPr id="32" name="Rectangle 31"/>
          <p:cNvSpPr/>
          <p:nvPr/>
        </p:nvSpPr>
        <p:spPr>
          <a:xfrm>
            <a:off x="24395269" y="19997737"/>
            <a:ext cx="7348381" cy="2308324"/>
          </a:xfrm>
          <a:prstGeom prst="rect">
            <a:avLst/>
          </a:prstGeom>
        </p:spPr>
        <p:txBody>
          <a:bodyPr wrap="square">
            <a:spAutoFit/>
          </a:bodyPr>
          <a:lstStyle/>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000000042000──00000]  </a:t>
            </a:r>
          </a:p>
          <a:p>
            <a:r>
              <a:rPr lang="en-US" sz="4800">
                <a:solidFill>
                  <a:srgbClr val="505050"/>
                </a:solidFill>
                <a:latin typeface="Consolas" panose="020B0609020204030204" pitchFamily="49" charset="0"/>
              </a:rPr>
              <a:t>  </a:t>
            </a:r>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  ████████    ███</a:t>
            </a:r>
          </a:p>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─022000420009999000] </a:t>
            </a:r>
            <a:endParaRPr lang="el-GR" sz="4800">
              <a:solidFill>
                <a:srgbClr val="505050"/>
              </a:solidFill>
              <a:latin typeface="Consolas" panose="020B0609020204030204" pitchFamily="49" charset="0"/>
            </a:endParaRPr>
          </a:p>
        </p:txBody>
      </p:sp>
      <p:pic>
        <p:nvPicPr>
          <p:cNvPr id="33" name="Picture 32"/>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a:off x="24458629" y="12471792"/>
            <a:ext cx="7208821" cy="7144945"/>
          </a:xfrm>
          <a:prstGeom prst="rect">
            <a:avLst/>
          </a:prstGeom>
        </p:spPr>
      </p:pic>
      <p:pic>
        <p:nvPicPr>
          <p:cNvPr id="34" name="Picture 33"/>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1404003" y="14598217"/>
            <a:ext cx="5437569" cy="5470129"/>
          </a:xfrm>
          <a:prstGeom prst="rect">
            <a:avLst/>
          </a:prstGeom>
        </p:spPr>
      </p:pic>
      <p:pic>
        <p:nvPicPr>
          <p:cNvPr id="35" name="Picture 34"/>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7609641" y="14473197"/>
            <a:ext cx="5649995" cy="5677028"/>
          </a:xfrm>
          <a:prstGeom prst="rect">
            <a:avLst/>
          </a:prstGeom>
        </p:spPr>
      </p:pic>
      <p:sp>
        <p:nvSpPr>
          <p:cNvPr id="36" name="Oval 35"/>
          <p:cNvSpPr/>
          <p:nvPr/>
        </p:nvSpPr>
        <p:spPr>
          <a:xfrm>
            <a:off x="19780250" y="2144613"/>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a:t>(b)</a:t>
            </a:r>
          </a:p>
        </p:txBody>
      </p:sp>
      <p:sp>
        <p:nvSpPr>
          <p:cNvPr id="37" name="Rectangle 36"/>
          <p:cNvSpPr/>
          <p:nvPr/>
        </p:nvSpPr>
        <p:spPr>
          <a:xfrm>
            <a:off x="2448213" y="20357411"/>
            <a:ext cx="4073237" cy="2308324"/>
          </a:xfrm>
          <a:prstGeom prst="rect">
            <a:avLst/>
          </a:prstGeom>
        </p:spPr>
        <p:txBody>
          <a:bodyPr wrap="square">
            <a:spAutoFit/>
          </a:bodyPr>
          <a:lstStyle/>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John─ Doe]  </a:t>
            </a:r>
            <a:br>
              <a:rPr lang="en-US" sz="4800">
                <a:solidFill>
                  <a:srgbClr val="505050"/>
                </a:solidFill>
                <a:latin typeface="Consolas" panose="020B0609020204030204" pitchFamily="49" charset="0"/>
              </a:rPr>
            </a:br>
            <a:r>
              <a:rPr lang="en-US" sz="4800">
                <a:solidFill>
                  <a:srgbClr val="505050"/>
                </a:solidFill>
                <a:latin typeface="Consolas" panose="020B0609020204030204" pitchFamily="49" charset="0"/>
              </a:rPr>
              <a:t> </a:t>
            </a:r>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  █ ████</a:t>
            </a:r>
            <a:br>
              <a:rPr lang="en-US" sz="4800">
                <a:solidFill>
                  <a:srgbClr val="505050"/>
                </a:solidFill>
                <a:latin typeface="Consolas" panose="020B0609020204030204" pitchFamily="49" charset="0"/>
              </a:rPr>
            </a:br>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J─ane Doe</a:t>
            </a:r>
            <a:r>
              <a:rPr lang="en-US" sz="4800" smtClean="0">
                <a:solidFill>
                  <a:srgbClr val="505050"/>
                </a:solidFill>
                <a:latin typeface="Consolas" panose="020B0609020204030204" pitchFamily="49" charset="0"/>
              </a:rPr>
              <a:t>]</a:t>
            </a:r>
            <a:endParaRPr lang="en-US" sz="4800">
              <a:solidFill>
                <a:srgbClr val="505050"/>
              </a:solidFill>
              <a:latin typeface="Consolas" panose="020B0609020204030204" pitchFamily="49" charset="0"/>
            </a:endParaRPr>
          </a:p>
        </p:txBody>
      </p:sp>
      <p:sp>
        <p:nvSpPr>
          <p:cNvPr id="38" name="Rectangle 37"/>
          <p:cNvSpPr/>
          <p:nvPr/>
        </p:nvSpPr>
        <p:spPr>
          <a:xfrm>
            <a:off x="8838410" y="20432613"/>
            <a:ext cx="4312440" cy="2308324"/>
          </a:xfrm>
          <a:prstGeom prst="rect">
            <a:avLst/>
          </a:prstGeom>
        </p:spPr>
        <p:txBody>
          <a:bodyPr wrap="square">
            <a:spAutoFit/>
          </a:bodyPr>
          <a:lstStyle/>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Jhon─ DOE]  </a:t>
            </a:r>
          </a:p>
          <a:p>
            <a:r>
              <a:rPr lang="en-US" sz="4800">
                <a:solidFill>
                  <a:srgbClr val="505050"/>
                </a:solidFill>
                <a:latin typeface="Consolas" panose="020B0609020204030204" pitchFamily="49" charset="0"/>
              </a:rPr>
              <a:t> </a:t>
            </a:r>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 ██ ██ █</a:t>
            </a:r>
          </a:p>
          <a:p>
            <a:r>
              <a:rPr lang="en-US" sz="4800" smtClean="0">
                <a:solidFill>
                  <a:srgbClr val="505050"/>
                </a:solidFill>
                <a:latin typeface="Consolas" panose="020B0609020204030204" pitchFamily="49" charset="0"/>
              </a:rPr>
              <a:t>[</a:t>
            </a:r>
            <a:r>
              <a:rPr lang="en-US" sz="4800">
                <a:solidFill>
                  <a:srgbClr val="505050"/>
                </a:solidFill>
                <a:latin typeface="Consolas" panose="020B0609020204030204" pitchFamily="49" charset="0"/>
              </a:rPr>
              <a:t>J─ony D─E</a:t>
            </a:r>
            <a:r>
              <a:rPr lang="en-US" sz="4800" smtClean="0">
                <a:solidFill>
                  <a:srgbClr val="505050"/>
                </a:solidFill>
                <a:latin typeface="Consolas" panose="020B0609020204030204" pitchFamily="49" charset="0"/>
              </a:rPr>
              <a:t>]</a:t>
            </a:r>
            <a:endParaRPr lang="en-US" sz="4800">
              <a:solidFill>
                <a:srgbClr val="505050"/>
              </a:solidFill>
              <a:latin typeface="Consolas" panose="020B0609020204030204" pitchFamily="49" charset="0"/>
            </a:endParaRPr>
          </a:p>
        </p:txBody>
      </p:sp>
      <p:sp>
        <p:nvSpPr>
          <p:cNvPr id="39" name="Oval 38"/>
          <p:cNvSpPr/>
          <p:nvPr/>
        </p:nvSpPr>
        <p:spPr>
          <a:xfrm>
            <a:off x="28619450" y="2144613"/>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a:t>(c)</a:t>
            </a:r>
          </a:p>
        </p:txBody>
      </p:sp>
      <p:sp>
        <p:nvSpPr>
          <p:cNvPr id="41" name="Oval 40"/>
          <p:cNvSpPr/>
          <p:nvPr/>
        </p:nvSpPr>
        <p:spPr>
          <a:xfrm>
            <a:off x="6750050" y="206835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smtClean="0"/>
              <a:t>(f)</a:t>
            </a:r>
            <a:endParaRPr lang="en-US" sz="7200"/>
          </a:p>
        </p:txBody>
      </p:sp>
      <p:sp>
        <p:nvSpPr>
          <p:cNvPr id="43" name="Oval 42"/>
          <p:cNvSpPr/>
          <p:nvPr/>
        </p:nvSpPr>
        <p:spPr>
          <a:xfrm>
            <a:off x="16381204" y="167211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smtClean="0"/>
              <a:t>(d)</a:t>
            </a:r>
            <a:endParaRPr lang="en-US" sz="7200"/>
          </a:p>
        </p:txBody>
      </p:sp>
      <p:sp>
        <p:nvSpPr>
          <p:cNvPr id="44" name="Oval 43"/>
          <p:cNvSpPr/>
          <p:nvPr/>
        </p:nvSpPr>
        <p:spPr>
          <a:xfrm>
            <a:off x="25495250" y="16721137"/>
            <a:ext cx="1828800" cy="1828800"/>
          </a:xfrm>
          <a:prstGeom prst="ellipse">
            <a:avLst/>
          </a:prstGeom>
          <a:solidFill>
            <a:schemeClr val="dk1">
              <a:alpha val="3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smtClean="0"/>
              <a:t>(e)</a:t>
            </a:r>
            <a:endParaRPr lang="en-US" sz="7200"/>
          </a:p>
        </p:txBody>
      </p:sp>
      <p:sp>
        <p:nvSpPr>
          <p:cNvPr id="5" name="Rounded Rectangular Callout 4"/>
          <p:cNvSpPr/>
          <p:nvPr/>
        </p:nvSpPr>
        <p:spPr>
          <a:xfrm>
            <a:off x="4464050" y="3108126"/>
            <a:ext cx="5233299" cy="952500"/>
          </a:xfrm>
          <a:prstGeom prst="wedgeRoundRectCallout">
            <a:avLst>
              <a:gd name="adj1" fmla="val 98416"/>
              <a:gd name="adj2" fmla="val 176500"/>
              <a:gd name="adj3" fmla="val 16667"/>
            </a:avLst>
          </a:prstGeom>
          <a:solidFill>
            <a:schemeClr val="tx1">
              <a:alpha val="22000"/>
            </a:schemeClr>
          </a:solidFill>
          <a:ln>
            <a:solidFill>
              <a:schemeClr val="accent1">
                <a:shade val="50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significant alignment</a:t>
            </a:r>
          </a:p>
        </p:txBody>
      </p:sp>
      <p:sp>
        <p:nvSpPr>
          <p:cNvPr id="40" name="Rounded Rectangular Callout 39"/>
          <p:cNvSpPr/>
          <p:nvPr/>
        </p:nvSpPr>
        <p:spPr>
          <a:xfrm>
            <a:off x="1260763" y="8052292"/>
            <a:ext cx="4762500" cy="952500"/>
          </a:xfrm>
          <a:prstGeom prst="wedgeRoundRectCallout">
            <a:avLst>
              <a:gd name="adj1" fmla="val 75664"/>
              <a:gd name="adj2" fmla="val 12500"/>
              <a:gd name="adj3" fmla="val 16667"/>
            </a:avLst>
          </a:prstGeom>
          <a:solidFill>
            <a:schemeClr val="tx1">
              <a:alpha val="26000"/>
            </a:schemeClr>
          </a:solidFill>
          <a:ln>
            <a:solidFill>
              <a:schemeClr val="accent1">
                <a:shade val="50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t>best </a:t>
            </a:r>
            <a:r>
              <a:rPr lang="en-US" sz="4400"/>
              <a:t>alignment</a:t>
            </a:r>
          </a:p>
        </p:txBody>
      </p:sp>
    </p:spTree>
    <p:extLst>
      <p:ext uri="{BB962C8B-B14F-4D97-AF65-F5344CB8AC3E}">
        <p14:creationId xmlns:p14="http://schemas.microsoft.com/office/powerpoint/2010/main" val="32144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4247" y="338138"/>
            <a:ext cx="31770958" cy="425957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2314193">
              <a:defRPr/>
            </a:pPr>
            <a:endParaRPr lang="en-US" sz="18215" kern="0">
              <a:solidFill>
                <a:prstClr val="white"/>
              </a:solidFill>
              <a:latin typeface="Calibri" panose="020F0502020204030204"/>
            </a:endParaRPr>
          </a:p>
        </p:txBody>
      </p:sp>
      <p:sp>
        <p:nvSpPr>
          <p:cNvPr id="7" name="Rectangle 6"/>
          <p:cNvSpPr/>
          <p:nvPr/>
        </p:nvSpPr>
        <p:spPr>
          <a:xfrm>
            <a:off x="1986931" y="16521916"/>
            <a:ext cx="27291205" cy="18374261"/>
          </a:xfrm>
          <a:prstGeom prst="rect">
            <a:avLst/>
          </a:prstGeom>
        </p:spPr>
        <p:txBody>
          <a:bodyPr wrap="square">
            <a:spAutoFit/>
          </a:bodyPr>
          <a:lstStyle/>
          <a:p>
            <a:r>
              <a:rPr lang="en-US" sz="6600" b="1"/>
              <a:t>Local alignment regime and symbols.</a:t>
            </a:r>
            <a:r>
              <a:rPr lang="en-US" sz="6600"/>
              <a:t> (</a:t>
            </a:r>
            <a:r>
              <a:rPr lang="en-US" sz="6600" b="1"/>
              <a:t>a</a:t>
            </a:r>
            <a:r>
              <a:rPr lang="en-US" sz="6600"/>
              <a:t>) A higher resolution of the heatmap, based on an alignment of the first 300b from of the insulin (INS) gene from Homo sapiens and Macaca mulatta. The heatmap shows that the optimal alignment area does not follow the main diagonal. In this specific case the optimal alignment can be made by changing the traceback location from the element with the maximum value to one of the elements at the base of the top right spike. (</a:t>
            </a:r>
            <a:r>
              <a:rPr lang="en-US" sz="6600" b="1"/>
              <a:t>b</a:t>
            </a:r>
            <a:r>
              <a:rPr lang="en-US" sz="6600"/>
              <a:t>-</a:t>
            </a:r>
            <a:r>
              <a:rPr lang="en-US" sz="6600" b="1"/>
              <a:t>e</a:t>
            </a:r>
            <a:r>
              <a:rPr lang="en-US" sz="6600"/>
              <a:t>) Indicates the possibility of using any symbols outside the English alphabet. (</a:t>
            </a:r>
            <a:r>
              <a:rPr lang="en-US" sz="6600" b="1"/>
              <a:t>b</a:t>
            </a:r>
            <a:r>
              <a:rPr lang="en-US" sz="6600"/>
              <a:t>) shows an alignment based on Cyrillic letters, (</a:t>
            </a:r>
            <a:r>
              <a:rPr lang="en-US" sz="6600" b="1"/>
              <a:t>c</a:t>
            </a:r>
            <a:r>
              <a:rPr lang="en-US" sz="6600"/>
              <a:t>) shows an alignment based on Greek letters (</a:t>
            </a:r>
            <a:r>
              <a:rPr lang="en-US" sz="6600" b="1"/>
              <a:t>d</a:t>
            </a:r>
            <a:r>
              <a:rPr lang="en-US" sz="6600"/>
              <a:t>) shows an alignment based on special characters (</a:t>
            </a:r>
            <a:r>
              <a:rPr lang="en-US" sz="6600" b="1"/>
              <a:t>e</a:t>
            </a:r>
            <a:r>
              <a:rPr lang="en-US" sz="6600"/>
              <a:t>) shows the alignment of digits. (</a:t>
            </a:r>
            <a:r>
              <a:rPr lang="en-US" sz="6600" b="1"/>
              <a:t>f</a:t>
            </a:r>
            <a:r>
              <a:rPr lang="en-US" sz="6600"/>
              <a:t>) shows the alignment of two names and demonstrates a semi-global alignment achieved by the local alignment algorithm. (</a:t>
            </a:r>
            <a:r>
              <a:rPr lang="en-US" sz="6600" b="1"/>
              <a:t>g</a:t>
            </a:r>
            <a:r>
              <a:rPr lang="en-US" sz="6600"/>
              <a:t>,</a:t>
            </a:r>
            <a:r>
              <a:rPr lang="en-US" sz="6600" b="1"/>
              <a:t>h</a:t>
            </a:r>
            <a:r>
              <a:rPr lang="en-US" sz="6600"/>
              <a:t>) It shows the forced sequence alignment regime which consists of changing the traceback from one initial cell to another arbitrary cell. The alignment results are presented above the heatmaps. The regime change leads to different alignment configurations. Notice that the markers above or below each sequence correspond to the position of the cross marker over the heatmap, and the aligned sequences are positioned relative to each other.</a:t>
            </a:r>
            <a:endParaRPr lang="en-US" sz="5399"/>
          </a:p>
        </p:txBody>
      </p:sp>
      <p:sp>
        <p:nvSpPr>
          <p:cNvPr id="8" name="Title 1"/>
          <p:cNvSpPr>
            <a:spLocks noGrp="1"/>
          </p:cNvSpPr>
          <p:nvPr>
            <p:ph type="title"/>
          </p:nvPr>
        </p:nvSpPr>
        <p:spPr>
          <a:xfrm>
            <a:off x="2185559" y="1328737"/>
            <a:ext cx="26612396" cy="13210329"/>
          </a:xfrm>
        </p:spPr>
        <p:txBody>
          <a:bodyPr>
            <a:normAutofit/>
          </a:bodyPr>
          <a:lstStyle/>
          <a:p>
            <a:r>
              <a:rPr lang="en-US"/>
              <a:t>Local alignment regime and symbols</a:t>
            </a:r>
          </a:p>
        </p:txBody>
      </p:sp>
      <p:sp>
        <p:nvSpPr>
          <p:cNvPr id="5" name="Rectangle 4"/>
          <p:cNvSpPr/>
          <p:nvPr/>
        </p:nvSpPr>
        <p:spPr>
          <a:xfrm>
            <a:off x="343902" y="41391504"/>
            <a:ext cx="31721303" cy="1494383"/>
          </a:xfrm>
          <a:prstGeom prst="rect">
            <a:avLst/>
          </a:prstGeom>
          <a:solidFill>
            <a:schemeClr val="bg2">
              <a:alpha val="29000"/>
            </a:schemeClr>
          </a:solidFill>
        </p:spPr>
        <p:txBody>
          <a:bodyPr wrap="square">
            <a:spAutoFit/>
          </a:bodyPr>
          <a:lstStyle/>
          <a:p>
            <a:r>
              <a:rPr lang="en-US" sz="3543"/>
              <a:t>Cite this work as:</a:t>
            </a:r>
          </a:p>
          <a:p>
            <a:endParaRPr lang="en-US" sz="2025"/>
          </a:p>
          <a:p>
            <a:r>
              <a:rPr lang="en-US" sz="3543"/>
              <a:t>Paul A. Gagniuc. </a:t>
            </a:r>
            <a:r>
              <a:rPr lang="en-US" sz="3543" i="1"/>
              <a:t>Algorithms in Bioinformatics: Theory and Implementation</a:t>
            </a:r>
            <a:r>
              <a:rPr lang="en-US" sz="3543"/>
              <a:t>. John Wiley &amp; Sons, </a:t>
            </a:r>
            <a:r>
              <a:rPr lang="en-US" sz="3543"/>
              <a:t>Hoboken, NJ, USA</a:t>
            </a:r>
            <a:r>
              <a:rPr lang="en-US" sz="3543"/>
              <a:t>, 2021, ISBN: 9781119697961.</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40895" y="39123937"/>
            <a:ext cx="3274482" cy="32744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50" y="40063154"/>
            <a:ext cx="4651021" cy="1160177"/>
          </a:xfrm>
          <a:prstGeom prst="rect">
            <a:avLst/>
          </a:prstGeom>
        </p:spPr>
      </p:pic>
    </p:spTree>
    <p:extLst>
      <p:ext uri="{BB962C8B-B14F-4D97-AF65-F5344CB8AC3E}">
        <p14:creationId xmlns:p14="http://schemas.microsoft.com/office/powerpoint/2010/main" val="1003284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F497BC5-643D-43FC-A717-C2CF873AF925}"/>
</file>

<file path=customXml/itemProps2.xml><?xml version="1.0" encoding="utf-8"?>
<ds:datastoreItem xmlns:ds="http://schemas.openxmlformats.org/officeDocument/2006/customXml" ds:itemID="{34045391-7501-4F2B-974A-46291FA491C4}"/>
</file>

<file path=customXml/itemProps3.xml><?xml version="1.0" encoding="utf-8"?>
<ds:datastoreItem xmlns:ds="http://schemas.openxmlformats.org/officeDocument/2006/customXml" ds:itemID="{BA7A6E95-F392-4B2E-B594-C29848DA91C8}"/>
</file>

<file path=docProps/app.xml><?xml version="1.0" encoding="utf-8"?>
<Properties xmlns="http://schemas.openxmlformats.org/officeDocument/2006/extended-properties" xmlns:vt="http://schemas.openxmlformats.org/officeDocument/2006/docPropsVTypes">
  <TotalTime>1108</TotalTime>
  <Words>348</Words>
  <Application>Microsoft Office PowerPoint</Application>
  <PresentationFormat>Custom</PresentationFormat>
  <Paragraphs>41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Consolas</vt:lpstr>
      <vt:lpstr>Office Theme</vt:lpstr>
      <vt:lpstr>PowerPoint Presentation</vt:lpstr>
      <vt:lpstr>Local alignment regime and symbols</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176</cp:revision>
  <dcterms:created xsi:type="dcterms:W3CDTF">2015-10-28T14:31:42Z</dcterms:created>
  <dcterms:modified xsi:type="dcterms:W3CDTF">2021-07-15T14:29:58Z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