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302" r:id="rId3"/>
    <p:sldId id="301" r:id="rId4"/>
    <p:sldId id="300" r:id="rId5"/>
    <p:sldId id="299" r:id="rId6"/>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2" autoAdjust="0"/>
    <p:restoredTop sz="97478" autoAdjust="0"/>
  </p:normalViewPr>
  <p:slideViewPr>
    <p:cSldViewPr>
      <p:cViewPr varScale="1">
        <p:scale>
          <a:sx n="83" d="100"/>
          <a:sy n="83" d="100"/>
        </p:scale>
        <p:origin x="1800" y="90"/>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1" y="6534535"/>
            <a:ext cx="8181716" cy="7115502"/>
          </a:xfrm>
          <a:prstGeom prst="rect">
            <a:avLst/>
          </a:prstGeom>
        </p:spPr>
      </p:pic>
      <p:pic>
        <p:nvPicPr>
          <p:cNvPr id="5" name="Picture 4"/>
          <p:cNvPicPr>
            <a:picLocks noChangeAspect="1"/>
          </p:cNvPicPr>
          <p:nvPr/>
        </p:nvPicPr>
        <p:blipFill>
          <a:blip r:embed="rId3"/>
          <a:stretch>
            <a:fillRect/>
          </a:stretch>
        </p:blipFill>
        <p:spPr>
          <a:xfrm>
            <a:off x="4577890" y="2795939"/>
            <a:ext cx="3527626" cy="33762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362866" y="408157"/>
            <a:ext cx="4039818" cy="3539402"/>
          </a:xfrm>
          <a:prstGeom prst="rect">
            <a:avLst/>
          </a:prstGeom>
        </p:spPr>
      </p:pic>
      <p:sp>
        <p:nvSpPr>
          <p:cNvPr id="7" name="Rectangle 6"/>
          <p:cNvSpPr/>
          <p:nvPr/>
        </p:nvSpPr>
        <p:spPr>
          <a:xfrm>
            <a:off x="2425551" y="6639483"/>
            <a:ext cx="927249" cy="859919"/>
          </a:xfrm>
          <a:prstGeom prst="rect">
            <a:avLst/>
          </a:prstGeom>
          <a:solidFill>
            <a:srgbClr val="E7E6E6">
              <a:lumMod val="75000"/>
              <a:alpha val="23000"/>
            </a:srgbClr>
          </a:solidFill>
          <a:ln w="76200" cap="flat" cmpd="sng" algn="ctr">
            <a:solidFill>
              <a:schemeClr val="tx1"/>
            </a:solidFill>
            <a:prstDash val="sysDash"/>
            <a:miter lim="800000"/>
          </a:ln>
          <a:effectLst/>
        </p:spPr>
        <p:txBody>
          <a:bodyPr rtlCol="0" anchor="ctr"/>
          <a:lstStyle/>
          <a:p>
            <a:pPr algn="ctr" defTabSz="914400">
              <a:defRPr/>
            </a:pPr>
            <a:endParaRPr lang="en-US" sz="7197" kern="0" smtClean="0">
              <a:solidFill>
                <a:prstClr val="white"/>
              </a:solidFill>
            </a:endParaRPr>
          </a:p>
        </p:txBody>
      </p:sp>
      <p:cxnSp>
        <p:nvCxnSpPr>
          <p:cNvPr id="8" name="Straight Connector 7"/>
          <p:cNvCxnSpPr/>
          <p:nvPr/>
        </p:nvCxnSpPr>
        <p:spPr>
          <a:xfrm flipV="1">
            <a:off x="3276600" y="6172200"/>
            <a:ext cx="4864072" cy="1327203"/>
          </a:xfrm>
          <a:prstGeom prst="line">
            <a:avLst/>
          </a:prstGeom>
          <a:ln>
            <a:solidFill>
              <a:schemeClr val="dk1">
                <a:alpha val="47000"/>
              </a:schemeClr>
            </a:solidFill>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2417931" y="2778369"/>
            <a:ext cx="2149045" cy="3861114"/>
          </a:xfrm>
          <a:prstGeom prst="line">
            <a:avLst/>
          </a:prstGeom>
          <a:ln>
            <a:solidFill>
              <a:schemeClr val="dk1">
                <a:alpha val="40000"/>
              </a:schemeClr>
            </a:solidFill>
          </a:ln>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5"/>
          <a:stretch>
            <a:fillRect/>
          </a:stretch>
        </p:blipFill>
        <p:spPr>
          <a:xfrm>
            <a:off x="8791317" y="1584064"/>
            <a:ext cx="4233357" cy="5063627"/>
          </a:xfrm>
          <a:prstGeom prst="rect">
            <a:avLst/>
          </a:prstGeom>
        </p:spPr>
      </p:pic>
      <p:pic>
        <p:nvPicPr>
          <p:cNvPr id="11" name="Picture 10"/>
          <p:cNvPicPr>
            <a:picLocks noChangeAspect="1"/>
          </p:cNvPicPr>
          <p:nvPr/>
        </p:nvPicPr>
        <p:blipFill>
          <a:blip r:embed="rId6"/>
          <a:stretch>
            <a:fillRect/>
          </a:stretch>
        </p:blipFill>
        <p:spPr>
          <a:xfrm>
            <a:off x="13128480" y="322863"/>
            <a:ext cx="4685510" cy="29756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11113899" y="2881851"/>
            <a:ext cx="1125456" cy="766621"/>
          </a:xfrm>
          <a:prstGeom prst="rect">
            <a:avLst/>
          </a:prstGeom>
          <a:solidFill>
            <a:srgbClr val="E7E6E6">
              <a:lumMod val="75000"/>
              <a:alpha val="39000"/>
            </a:srgbClr>
          </a:solidFill>
          <a:ln w="76200" cap="flat" cmpd="sng" algn="ctr">
            <a:solidFill>
              <a:sysClr val="windowText" lastClr="000000"/>
            </a:solidFill>
            <a:prstDash val="sysDash"/>
            <a:miter lim="800000"/>
          </a:ln>
          <a:effectLst/>
        </p:spPr>
        <p:txBody>
          <a:bodyPr rtlCol="0" anchor="ctr"/>
          <a:lstStyle/>
          <a:p>
            <a:pPr algn="ctr" defTabSz="914400">
              <a:defRPr/>
            </a:pPr>
            <a:endParaRPr lang="en-US" sz="7197" kern="0" smtClean="0">
              <a:solidFill>
                <a:prstClr val="white"/>
              </a:solidFill>
            </a:endParaRPr>
          </a:p>
        </p:txBody>
      </p:sp>
      <p:cxnSp>
        <p:nvCxnSpPr>
          <p:cNvPr id="13" name="Straight Connector 12"/>
          <p:cNvCxnSpPr/>
          <p:nvPr/>
        </p:nvCxnSpPr>
        <p:spPr>
          <a:xfrm flipV="1">
            <a:off x="11113899" y="322863"/>
            <a:ext cx="1992501" cy="254926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12239355" y="3321086"/>
            <a:ext cx="5574635" cy="337108"/>
          </a:xfrm>
          <a:prstGeom prst="line">
            <a:avLst/>
          </a:prstGeom>
        </p:spPr>
        <p:style>
          <a:lnRef idx="3">
            <a:schemeClr val="dk1"/>
          </a:lnRef>
          <a:fillRef idx="0">
            <a:schemeClr val="dk1"/>
          </a:fillRef>
          <a:effectRef idx="2">
            <a:schemeClr val="dk1"/>
          </a:effectRef>
          <a:fontRef idx="minor">
            <a:schemeClr val="tx1"/>
          </a:fontRef>
        </p:style>
      </p:cxnSp>
      <p:pic>
        <p:nvPicPr>
          <p:cNvPr id="17" name="Picture 16"/>
          <p:cNvPicPr>
            <a:picLocks noChangeAspect="1"/>
          </p:cNvPicPr>
          <p:nvPr/>
        </p:nvPicPr>
        <p:blipFill>
          <a:blip r:embed="rId7"/>
          <a:stretch>
            <a:fillRect/>
          </a:stretch>
        </p:blipFill>
        <p:spPr>
          <a:xfrm>
            <a:off x="12739860" y="6736080"/>
            <a:ext cx="5282446" cy="6948681"/>
          </a:xfrm>
          <a:prstGeom prst="rect">
            <a:avLst/>
          </a:prstGeom>
        </p:spPr>
      </p:pic>
      <p:pic>
        <p:nvPicPr>
          <p:cNvPr id="18" name="Picture 17"/>
          <p:cNvPicPr>
            <a:picLocks noChangeAspect="1"/>
          </p:cNvPicPr>
          <p:nvPr/>
        </p:nvPicPr>
        <p:blipFill>
          <a:blip r:embed="rId8"/>
          <a:stretch>
            <a:fillRect/>
          </a:stretch>
        </p:blipFill>
        <p:spPr>
          <a:xfrm>
            <a:off x="9345825" y="6978746"/>
            <a:ext cx="3463583" cy="6530428"/>
          </a:xfrm>
          <a:prstGeom prst="rect">
            <a:avLst/>
          </a:prstGeom>
        </p:spPr>
      </p:pic>
      <p:sp>
        <p:nvSpPr>
          <p:cNvPr id="21" name="Rectangle 20"/>
          <p:cNvSpPr/>
          <p:nvPr/>
        </p:nvSpPr>
        <p:spPr>
          <a:xfrm>
            <a:off x="8662136" y="7048278"/>
            <a:ext cx="9539479" cy="6576785"/>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22" name="Rectangle 21"/>
          <p:cNvSpPr/>
          <p:nvPr/>
        </p:nvSpPr>
        <p:spPr>
          <a:xfrm>
            <a:off x="8662136" y="86497"/>
            <a:ext cx="9539479" cy="6726722"/>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29" name="Rectangle 28"/>
          <p:cNvSpPr/>
          <p:nvPr/>
        </p:nvSpPr>
        <p:spPr>
          <a:xfrm>
            <a:off x="163476" y="86497"/>
            <a:ext cx="8331734" cy="13538567"/>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23" name="Oval 22"/>
          <p:cNvSpPr/>
          <p:nvPr/>
        </p:nvSpPr>
        <p:spPr>
          <a:xfrm>
            <a:off x="5925905" y="1002325"/>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(b)</a:t>
            </a:r>
          </a:p>
        </p:txBody>
      </p:sp>
      <p:sp>
        <p:nvSpPr>
          <p:cNvPr id="24" name="Oval 23"/>
          <p:cNvSpPr/>
          <p:nvPr/>
        </p:nvSpPr>
        <p:spPr>
          <a:xfrm>
            <a:off x="10429172" y="564844"/>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(c)</a:t>
            </a:r>
          </a:p>
        </p:txBody>
      </p:sp>
      <p:sp>
        <p:nvSpPr>
          <p:cNvPr id="25" name="Oval 24"/>
          <p:cNvSpPr/>
          <p:nvPr/>
        </p:nvSpPr>
        <p:spPr>
          <a:xfrm>
            <a:off x="12739860" y="7703842"/>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(a)</a:t>
            </a:r>
          </a:p>
        </p:txBody>
      </p:sp>
      <p:sp>
        <p:nvSpPr>
          <p:cNvPr id="2" name="Rectangle 1"/>
          <p:cNvSpPr/>
          <p:nvPr/>
        </p:nvSpPr>
        <p:spPr>
          <a:xfrm>
            <a:off x="9323842" y="1400402"/>
            <a:ext cx="1047082" cy="584775"/>
          </a:xfrm>
          <a:prstGeom prst="rect">
            <a:avLst/>
          </a:prstGeom>
        </p:spPr>
        <p:txBody>
          <a:bodyPr wrap="none">
            <a:spAutoFit/>
          </a:bodyPr>
          <a:lstStyle/>
          <a:p>
            <a:r>
              <a:rPr lang="en-US" sz="3200" smtClean="0"/>
              <a:t>tRNA</a:t>
            </a:r>
            <a:endParaRPr lang="en-US" sz="3200"/>
          </a:p>
        </p:txBody>
      </p:sp>
      <p:sp>
        <p:nvSpPr>
          <p:cNvPr id="31" name="Rectangle 30"/>
          <p:cNvSpPr/>
          <p:nvPr/>
        </p:nvSpPr>
        <p:spPr>
          <a:xfrm rot="17750549">
            <a:off x="11043846" y="4616083"/>
            <a:ext cx="2623282" cy="523220"/>
          </a:xfrm>
          <a:prstGeom prst="rect">
            <a:avLst/>
          </a:prstGeom>
        </p:spPr>
        <p:txBody>
          <a:bodyPr wrap="none">
            <a:spAutoFit/>
          </a:bodyPr>
          <a:lstStyle/>
          <a:p>
            <a:r>
              <a:rPr lang="en-US" sz="2800" smtClean="0"/>
              <a:t>tRNA Synthetase</a:t>
            </a:r>
            <a:endParaRPr lang="en-US" sz="2800"/>
          </a:p>
        </p:txBody>
      </p:sp>
      <p:sp>
        <p:nvSpPr>
          <p:cNvPr id="34" name="Rectangle 33"/>
          <p:cNvSpPr/>
          <p:nvPr/>
        </p:nvSpPr>
        <p:spPr>
          <a:xfrm>
            <a:off x="304800" y="12919732"/>
            <a:ext cx="1843774" cy="584775"/>
          </a:xfrm>
          <a:prstGeom prst="rect">
            <a:avLst/>
          </a:prstGeom>
        </p:spPr>
        <p:txBody>
          <a:bodyPr wrap="none">
            <a:spAutoFit/>
          </a:bodyPr>
          <a:lstStyle/>
          <a:p>
            <a:r>
              <a:rPr lang="en-US" sz="3200" smtClean="0"/>
              <a:t>Ribosome</a:t>
            </a:r>
            <a:endParaRPr lang="en-US" sz="3200"/>
          </a:p>
        </p:txBody>
      </p:sp>
      <p:sp>
        <p:nvSpPr>
          <p:cNvPr id="35" name="Rectangle 34"/>
          <p:cNvSpPr/>
          <p:nvPr/>
        </p:nvSpPr>
        <p:spPr>
          <a:xfrm rot="19704421">
            <a:off x="1079314" y="7326137"/>
            <a:ext cx="1047082" cy="584775"/>
          </a:xfrm>
          <a:prstGeom prst="rect">
            <a:avLst/>
          </a:prstGeom>
        </p:spPr>
        <p:txBody>
          <a:bodyPr wrap="none">
            <a:spAutoFit/>
          </a:bodyPr>
          <a:lstStyle/>
          <a:p>
            <a:r>
              <a:rPr lang="en-US" sz="3200" smtClean="0"/>
              <a:t>tRNA</a:t>
            </a:r>
            <a:endParaRPr lang="en-US" sz="3200"/>
          </a:p>
        </p:txBody>
      </p:sp>
      <p:sp>
        <p:nvSpPr>
          <p:cNvPr id="36" name="Rectangle 35"/>
          <p:cNvSpPr/>
          <p:nvPr/>
        </p:nvSpPr>
        <p:spPr>
          <a:xfrm rot="20393726">
            <a:off x="2844202" y="7474684"/>
            <a:ext cx="1047082" cy="584775"/>
          </a:xfrm>
          <a:prstGeom prst="rect">
            <a:avLst/>
          </a:prstGeom>
        </p:spPr>
        <p:txBody>
          <a:bodyPr wrap="none">
            <a:spAutoFit/>
          </a:bodyPr>
          <a:lstStyle/>
          <a:p>
            <a:r>
              <a:rPr lang="en-US" sz="3200" smtClean="0"/>
              <a:t>tRNA</a:t>
            </a:r>
            <a:endParaRPr lang="en-US" sz="3200"/>
          </a:p>
        </p:txBody>
      </p:sp>
      <p:sp>
        <p:nvSpPr>
          <p:cNvPr id="37" name="Rectangle 36"/>
          <p:cNvSpPr/>
          <p:nvPr/>
        </p:nvSpPr>
        <p:spPr>
          <a:xfrm>
            <a:off x="4878823" y="7756905"/>
            <a:ext cx="1047082" cy="584775"/>
          </a:xfrm>
          <a:prstGeom prst="rect">
            <a:avLst/>
          </a:prstGeom>
        </p:spPr>
        <p:txBody>
          <a:bodyPr wrap="none">
            <a:spAutoFit/>
          </a:bodyPr>
          <a:lstStyle/>
          <a:p>
            <a:r>
              <a:rPr lang="en-US" sz="3200" smtClean="0"/>
              <a:t>tRNA</a:t>
            </a:r>
            <a:endParaRPr lang="en-US" sz="3200"/>
          </a:p>
        </p:txBody>
      </p:sp>
      <p:sp>
        <p:nvSpPr>
          <p:cNvPr id="38" name="Rectangle 37"/>
          <p:cNvSpPr/>
          <p:nvPr/>
        </p:nvSpPr>
        <p:spPr>
          <a:xfrm>
            <a:off x="12478587" y="12919731"/>
            <a:ext cx="2262158" cy="584775"/>
          </a:xfrm>
          <a:prstGeom prst="rect">
            <a:avLst/>
          </a:prstGeom>
        </p:spPr>
        <p:txBody>
          <a:bodyPr wrap="none">
            <a:spAutoFit/>
          </a:bodyPr>
          <a:lstStyle/>
          <a:p>
            <a:r>
              <a:rPr lang="en-US" sz="3200" smtClean="0"/>
              <a:t>Nucleosome</a:t>
            </a:r>
            <a:endParaRPr lang="en-US" sz="3200"/>
          </a:p>
        </p:txBody>
      </p:sp>
      <p:sp>
        <p:nvSpPr>
          <p:cNvPr id="39" name="Rectangle 38"/>
          <p:cNvSpPr/>
          <p:nvPr/>
        </p:nvSpPr>
        <p:spPr>
          <a:xfrm>
            <a:off x="16231746" y="7213368"/>
            <a:ext cx="1597873" cy="461665"/>
          </a:xfrm>
          <a:prstGeom prst="rect">
            <a:avLst/>
          </a:prstGeom>
        </p:spPr>
        <p:txBody>
          <a:bodyPr wrap="none">
            <a:spAutoFit/>
          </a:bodyPr>
          <a:lstStyle/>
          <a:p>
            <a:r>
              <a:rPr lang="en-US" sz="2400" smtClean="0"/>
              <a:t>Histone tail</a:t>
            </a:r>
            <a:endParaRPr lang="en-US" sz="2400"/>
          </a:p>
        </p:txBody>
      </p:sp>
      <p:sp>
        <p:nvSpPr>
          <p:cNvPr id="40" name="Rectangle 39"/>
          <p:cNvSpPr/>
          <p:nvPr/>
        </p:nvSpPr>
        <p:spPr>
          <a:xfrm>
            <a:off x="9407442" y="7210124"/>
            <a:ext cx="1597873" cy="461665"/>
          </a:xfrm>
          <a:prstGeom prst="rect">
            <a:avLst/>
          </a:prstGeom>
        </p:spPr>
        <p:txBody>
          <a:bodyPr wrap="none">
            <a:spAutoFit/>
          </a:bodyPr>
          <a:lstStyle/>
          <a:p>
            <a:r>
              <a:rPr lang="en-US" sz="2400" smtClean="0"/>
              <a:t>Histone tail</a:t>
            </a:r>
            <a:endParaRPr lang="en-US" sz="2400"/>
          </a:p>
        </p:txBody>
      </p:sp>
      <p:sp>
        <p:nvSpPr>
          <p:cNvPr id="41" name="Rectangle 40"/>
          <p:cNvSpPr/>
          <p:nvPr/>
        </p:nvSpPr>
        <p:spPr>
          <a:xfrm>
            <a:off x="15942170" y="12981286"/>
            <a:ext cx="1597873" cy="461665"/>
          </a:xfrm>
          <a:prstGeom prst="rect">
            <a:avLst/>
          </a:prstGeom>
        </p:spPr>
        <p:txBody>
          <a:bodyPr wrap="none">
            <a:spAutoFit/>
          </a:bodyPr>
          <a:lstStyle/>
          <a:p>
            <a:r>
              <a:rPr lang="en-US" sz="2400" smtClean="0"/>
              <a:t>Histone tail</a:t>
            </a:r>
            <a:endParaRPr lang="en-US" sz="2400"/>
          </a:p>
        </p:txBody>
      </p:sp>
      <p:sp>
        <p:nvSpPr>
          <p:cNvPr id="42" name="Rectangle 41"/>
          <p:cNvSpPr/>
          <p:nvPr/>
        </p:nvSpPr>
        <p:spPr>
          <a:xfrm>
            <a:off x="8800011" y="12886793"/>
            <a:ext cx="1597873" cy="461665"/>
          </a:xfrm>
          <a:prstGeom prst="rect">
            <a:avLst/>
          </a:prstGeom>
        </p:spPr>
        <p:txBody>
          <a:bodyPr wrap="none">
            <a:spAutoFit/>
          </a:bodyPr>
          <a:lstStyle/>
          <a:p>
            <a:r>
              <a:rPr lang="en-US" sz="2400" smtClean="0"/>
              <a:t>Histone tail</a:t>
            </a:r>
            <a:endParaRPr lang="en-US" sz="2400"/>
          </a:p>
        </p:txBody>
      </p:sp>
      <p:sp>
        <p:nvSpPr>
          <p:cNvPr id="3" name="Rectangle 2"/>
          <p:cNvSpPr/>
          <p:nvPr/>
        </p:nvSpPr>
        <p:spPr>
          <a:xfrm>
            <a:off x="13431875" y="3823284"/>
            <a:ext cx="4343155" cy="2554545"/>
          </a:xfrm>
          <a:prstGeom prst="rect">
            <a:avLst/>
          </a:prstGeom>
        </p:spPr>
        <p:txBody>
          <a:bodyPr wrap="square">
            <a:spAutoFit/>
          </a:bodyPr>
          <a:lstStyle/>
          <a:p>
            <a:pPr algn="just"/>
            <a:r>
              <a:rPr lang="en-US" sz="3200">
                <a:solidFill>
                  <a:srgbClr val="008080"/>
                </a:solidFill>
              </a:rPr>
              <a:t>GGGGUAUCGCCAAGCGGUAAGGCACCGGAUUCUGAUUCCGGCAUUCCGAGGUUCGAAUCCUCGUACCCCAGCCA</a:t>
            </a:r>
          </a:p>
        </p:txBody>
      </p:sp>
      <p:sp>
        <p:nvSpPr>
          <p:cNvPr id="15" name="Pentagon 14"/>
          <p:cNvSpPr/>
          <p:nvPr/>
        </p:nvSpPr>
        <p:spPr>
          <a:xfrm rot="19254398">
            <a:off x="8787864" y="5808269"/>
            <a:ext cx="1620010" cy="457972"/>
          </a:xfrm>
          <a:prstGeom prst="homePlate">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anticodon</a:t>
            </a:r>
            <a:endParaRPr lang="en-US" sz="2400">
              <a:solidFill>
                <a:schemeClr val="tx1"/>
              </a:solidFill>
            </a:endParaRPr>
          </a:p>
        </p:txBody>
      </p:sp>
    </p:spTree>
    <p:extLst>
      <p:ext uri="{BB962C8B-B14F-4D97-AF65-F5344CB8AC3E}">
        <p14:creationId xmlns:p14="http://schemas.microsoft.com/office/powerpoint/2010/main" val="248254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7848600" y="182600"/>
            <a:ext cx="10122881" cy="13315928"/>
          </a:xfrm>
          <a:prstGeom prst="rect">
            <a:avLst/>
          </a:prstGeom>
        </p:spPr>
      </p:pic>
      <p:pic>
        <p:nvPicPr>
          <p:cNvPr id="18" name="Picture 17"/>
          <p:cNvPicPr>
            <a:picLocks noChangeAspect="1"/>
          </p:cNvPicPr>
          <p:nvPr/>
        </p:nvPicPr>
        <p:blipFill>
          <a:blip r:embed="rId3"/>
          <a:stretch>
            <a:fillRect/>
          </a:stretch>
        </p:blipFill>
        <p:spPr>
          <a:xfrm>
            <a:off x="1039181" y="368833"/>
            <a:ext cx="6934200" cy="13074118"/>
          </a:xfrm>
          <a:prstGeom prst="rect">
            <a:avLst/>
          </a:prstGeom>
        </p:spPr>
      </p:pic>
      <p:sp>
        <p:nvSpPr>
          <p:cNvPr id="25" name="Oval 24"/>
          <p:cNvSpPr/>
          <p:nvPr/>
        </p:nvSpPr>
        <p:spPr>
          <a:xfrm>
            <a:off x="16764000" y="12310336"/>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(a)</a:t>
            </a:r>
          </a:p>
        </p:txBody>
      </p:sp>
      <p:sp>
        <p:nvSpPr>
          <p:cNvPr id="39" name="Rectangle 38"/>
          <p:cNvSpPr/>
          <p:nvPr/>
        </p:nvSpPr>
        <p:spPr>
          <a:xfrm>
            <a:off x="14872348" y="1455419"/>
            <a:ext cx="1597873" cy="461665"/>
          </a:xfrm>
          <a:prstGeom prst="rect">
            <a:avLst/>
          </a:prstGeom>
        </p:spPr>
        <p:txBody>
          <a:bodyPr wrap="none">
            <a:spAutoFit/>
          </a:bodyPr>
          <a:lstStyle/>
          <a:p>
            <a:r>
              <a:rPr lang="en-US" sz="2400" smtClean="0"/>
              <a:t>Histone tail</a:t>
            </a:r>
            <a:endParaRPr lang="en-US" sz="2400"/>
          </a:p>
        </p:txBody>
      </p:sp>
      <p:sp>
        <p:nvSpPr>
          <p:cNvPr id="40" name="Rectangle 39"/>
          <p:cNvSpPr/>
          <p:nvPr/>
        </p:nvSpPr>
        <p:spPr>
          <a:xfrm>
            <a:off x="2743200" y="1066800"/>
            <a:ext cx="1597873" cy="461665"/>
          </a:xfrm>
          <a:prstGeom prst="rect">
            <a:avLst/>
          </a:prstGeom>
        </p:spPr>
        <p:txBody>
          <a:bodyPr wrap="none">
            <a:spAutoFit/>
          </a:bodyPr>
          <a:lstStyle/>
          <a:p>
            <a:r>
              <a:rPr lang="en-US" sz="2400" smtClean="0"/>
              <a:t>Histone tail</a:t>
            </a:r>
            <a:endParaRPr lang="en-US" sz="2400"/>
          </a:p>
        </p:txBody>
      </p:sp>
      <p:sp>
        <p:nvSpPr>
          <p:cNvPr id="41" name="Rectangle 40"/>
          <p:cNvSpPr/>
          <p:nvPr/>
        </p:nvSpPr>
        <p:spPr>
          <a:xfrm>
            <a:off x="12217957" y="12919282"/>
            <a:ext cx="1597873" cy="461665"/>
          </a:xfrm>
          <a:prstGeom prst="rect">
            <a:avLst/>
          </a:prstGeom>
        </p:spPr>
        <p:txBody>
          <a:bodyPr wrap="none">
            <a:spAutoFit/>
          </a:bodyPr>
          <a:lstStyle/>
          <a:p>
            <a:r>
              <a:rPr lang="en-US" sz="2400" smtClean="0"/>
              <a:t>Histone tail</a:t>
            </a:r>
            <a:endParaRPr lang="en-US" sz="2400"/>
          </a:p>
        </p:txBody>
      </p:sp>
      <p:sp>
        <p:nvSpPr>
          <p:cNvPr id="42" name="Rectangle 41"/>
          <p:cNvSpPr/>
          <p:nvPr/>
        </p:nvSpPr>
        <p:spPr>
          <a:xfrm>
            <a:off x="1130087" y="12798376"/>
            <a:ext cx="1597873" cy="461665"/>
          </a:xfrm>
          <a:prstGeom prst="rect">
            <a:avLst/>
          </a:prstGeom>
        </p:spPr>
        <p:txBody>
          <a:bodyPr wrap="none">
            <a:spAutoFit/>
          </a:bodyPr>
          <a:lstStyle/>
          <a:p>
            <a:r>
              <a:rPr lang="en-US" sz="2400" smtClean="0"/>
              <a:t>Histone tail</a:t>
            </a:r>
            <a:endParaRPr lang="en-US" sz="2400"/>
          </a:p>
        </p:txBody>
      </p:sp>
      <p:sp>
        <p:nvSpPr>
          <p:cNvPr id="2" name="Trapezoid 1"/>
          <p:cNvSpPr/>
          <p:nvPr/>
        </p:nvSpPr>
        <p:spPr>
          <a:xfrm flipV="1">
            <a:off x="6014612" y="109680"/>
            <a:ext cx="5638800" cy="1364258"/>
          </a:xfrm>
          <a:prstGeom prst="trapezoid">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262551" y="374811"/>
            <a:ext cx="3042821" cy="769441"/>
          </a:xfrm>
          <a:prstGeom prst="rect">
            <a:avLst/>
          </a:prstGeom>
        </p:spPr>
        <p:txBody>
          <a:bodyPr wrap="none">
            <a:spAutoFit/>
          </a:bodyPr>
          <a:lstStyle/>
          <a:p>
            <a:r>
              <a:rPr lang="en-US" sz="4400" smtClean="0"/>
              <a:t>Nucleosome</a:t>
            </a:r>
            <a:endParaRPr lang="en-US" sz="4400"/>
          </a:p>
        </p:txBody>
      </p:sp>
      <p:sp>
        <p:nvSpPr>
          <p:cNvPr id="21" name="Rectangle 20"/>
          <p:cNvSpPr/>
          <p:nvPr/>
        </p:nvSpPr>
        <p:spPr>
          <a:xfrm>
            <a:off x="228600" y="133070"/>
            <a:ext cx="17896815" cy="13396463"/>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Tree>
    <p:extLst>
      <p:ext uri="{BB962C8B-B14F-4D97-AF65-F5344CB8AC3E}">
        <p14:creationId xmlns:p14="http://schemas.microsoft.com/office/powerpoint/2010/main" val="61594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1565" y="2710173"/>
            <a:ext cx="12278305" cy="10678237"/>
          </a:xfrm>
          <a:prstGeom prst="rect">
            <a:avLst/>
          </a:prstGeom>
        </p:spPr>
      </p:pic>
      <p:pic>
        <p:nvPicPr>
          <p:cNvPr id="5" name="Picture 4"/>
          <p:cNvPicPr>
            <a:picLocks noChangeAspect="1"/>
          </p:cNvPicPr>
          <p:nvPr/>
        </p:nvPicPr>
        <p:blipFill>
          <a:blip r:embed="rId3"/>
          <a:stretch>
            <a:fillRect/>
          </a:stretch>
        </p:blipFill>
        <p:spPr>
          <a:xfrm>
            <a:off x="13030200" y="571298"/>
            <a:ext cx="4518226" cy="4324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12850425" y="8861093"/>
            <a:ext cx="4966193" cy="4351026"/>
          </a:xfrm>
          <a:prstGeom prst="rect">
            <a:avLst/>
          </a:prstGeom>
        </p:spPr>
      </p:pic>
      <p:sp>
        <p:nvSpPr>
          <p:cNvPr id="7" name="Rectangle 6"/>
          <p:cNvSpPr/>
          <p:nvPr/>
        </p:nvSpPr>
        <p:spPr>
          <a:xfrm>
            <a:off x="3352800" y="3164102"/>
            <a:ext cx="927249" cy="859919"/>
          </a:xfrm>
          <a:prstGeom prst="rect">
            <a:avLst/>
          </a:prstGeom>
          <a:solidFill>
            <a:srgbClr val="E7E6E6">
              <a:lumMod val="75000"/>
              <a:alpha val="23000"/>
            </a:srgbClr>
          </a:solidFill>
          <a:ln w="76200" cap="flat" cmpd="sng" algn="ctr">
            <a:solidFill>
              <a:schemeClr val="tx1"/>
            </a:solidFill>
            <a:prstDash val="sysDash"/>
            <a:miter lim="800000"/>
          </a:ln>
          <a:effectLst/>
        </p:spPr>
        <p:txBody>
          <a:bodyPr rtlCol="0" anchor="ctr"/>
          <a:lstStyle/>
          <a:p>
            <a:pPr algn="ctr" defTabSz="914400">
              <a:defRPr/>
            </a:pPr>
            <a:endParaRPr lang="en-US" sz="7197" kern="0" smtClean="0">
              <a:solidFill>
                <a:prstClr val="white"/>
              </a:solidFill>
            </a:endParaRPr>
          </a:p>
        </p:txBody>
      </p:sp>
      <p:cxnSp>
        <p:nvCxnSpPr>
          <p:cNvPr id="8" name="Straight Connector 7"/>
          <p:cNvCxnSpPr/>
          <p:nvPr/>
        </p:nvCxnSpPr>
        <p:spPr>
          <a:xfrm>
            <a:off x="4280049" y="4057742"/>
            <a:ext cx="8750151" cy="837911"/>
          </a:xfrm>
          <a:prstGeom prst="line">
            <a:avLst/>
          </a:prstGeom>
          <a:ln>
            <a:solidFill>
              <a:schemeClr val="dk1">
                <a:alpha val="47000"/>
              </a:schemeClr>
            </a:solidFill>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3352800" y="548640"/>
            <a:ext cx="9665970" cy="2615462"/>
          </a:xfrm>
          <a:prstGeom prst="line">
            <a:avLst/>
          </a:prstGeom>
          <a:ln>
            <a:solidFill>
              <a:schemeClr val="dk1">
                <a:alpha val="40000"/>
              </a:schemeClr>
            </a:solidFill>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789999" y="12496008"/>
            <a:ext cx="1843774" cy="584775"/>
          </a:xfrm>
          <a:prstGeom prst="rect">
            <a:avLst/>
          </a:prstGeom>
        </p:spPr>
        <p:txBody>
          <a:bodyPr wrap="none">
            <a:spAutoFit/>
          </a:bodyPr>
          <a:lstStyle/>
          <a:p>
            <a:r>
              <a:rPr lang="en-US" sz="3200" smtClean="0"/>
              <a:t>Ribosome</a:t>
            </a:r>
            <a:endParaRPr lang="en-US" sz="3200"/>
          </a:p>
        </p:txBody>
      </p:sp>
      <p:sp>
        <p:nvSpPr>
          <p:cNvPr id="35" name="Rectangle 34"/>
          <p:cNvSpPr/>
          <p:nvPr/>
        </p:nvSpPr>
        <p:spPr>
          <a:xfrm rot="19704421">
            <a:off x="1787468" y="3998523"/>
            <a:ext cx="1047082" cy="584775"/>
          </a:xfrm>
          <a:prstGeom prst="rect">
            <a:avLst/>
          </a:prstGeom>
        </p:spPr>
        <p:txBody>
          <a:bodyPr wrap="none">
            <a:spAutoFit/>
          </a:bodyPr>
          <a:lstStyle/>
          <a:p>
            <a:r>
              <a:rPr lang="en-US" sz="3200" smtClean="0"/>
              <a:t>tRNA</a:t>
            </a:r>
            <a:endParaRPr lang="en-US" sz="3200"/>
          </a:p>
        </p:txBody>
      </p:sp>
      <p:sp>
        <p:nvSpPr>
          <p:cNvPr id="36" name="Rectangle 35"/>
          <p:cNvSpPr/>
          <p:nvPr/>
        </p:nvSpPr>
        <p:spPr>
          <a:xfrm rot="20393726">
            <a:off x="4018069" y="4219886"/>
            <a:ext cx="1047082" cy="584775"/>
          </a:xfrm>
          <a:prstGeom prst="rect">
            <a:avLst/>
          </a:prstGeom>
        </p:spPr>
        <p:txBody>
          <a:bodyPr wrap="none">
            <a:spAutoFit/>
          </a:bodyPr>
          <a:lstStyle/>
          <a:p>
            <a:r>
              <a:rPr lang="en-US" sz="3200" smtClean="0"/>
              <a:t>tRNA</a:t>
            </a:r>
            <a:endParaRPr lang="en-US" sz="3200"/>
          </a:p>
        </p:txBody>
      </p:sp>
      <p:sp>
        <p:nvSpPr>
          <p:cNvPr id="37" name="Rectangle 36"/>
          <p:cNvSpPr/>
          <p:nvPr/>
        </p:nvSpPr>
        <p:spPr>
          <a:xfrm>
            <a:off x="6979971" y="4603266"/>
            <a:ext cx="1047082" cy="584775"/>
          </a:xfrm>
          <a:prstGeom prst="rect">
            <a:avLst/>
          </a:prstGeom>
        </p:spPr>
        <p:txBody>
          <a:bodyPr wrap="none">
            <a:spAutoFit/>
          </a:bodyPr>
          <a:lstStyle/>
          <a:p>
            <a:r>
              <a:rPr lang="en-US" sz="3200" smtClean="0"/>
              <a:t>tRNA</a:t>
            </a:r>
            <a:endParaRPr lang="en-US" sz="3200"/>
          </a:p>
        </p:txBody>
      </p:sp>
      <p:sp>
        <p:nvSpPr>
          <p:cNvPr id="29" name="Rectangle 28"/>
          <p:cNvSpPr/>
          <p:nvPr/>
        </p:nvSpPr>
        <p:spPr>
          <a:xfrm>
            <a:off x="228600" y="152400"/>
            <a:ext cx="17895924" cy="13393037"/>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43" name="Oval 42"/>
          <p:cNvSpPr/>
          <p:nvPr/>
        </p:nvSpPr>
        <p:spPr>
          <a:xfrm>
            <a:off x="999206" y="971550"/>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(b)</a:t>
            </a:r>
          </a:p>
        </p:txBody>
      </p:sp>
    </p:spTree>
    <p:extLst>
      <p:ext uri="{BB962C8B-B14F-4D97-AF65-F5344CB8AC3E}">
        <p14:creationId xmlns:p14="http://schemas.microsoft.com/office/powerpoint/2010/main" val="4085218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52304" y="5246365"/>
            <a:ext cx="6510496" cy="7787372"/>
          </a:xfrm>
          <a:prstGeom prst="rect">
            <a:avLst/>
          </a:prstGeom>
        </p:spPr>
      </p:pic>
      <p:pic>
        <p:nvPicPr>
          <p:cNvPr id="11" name="Picture 10"/>
          <p:cNvPicPr>
            <a:picLocks noChangeAspect="1"/>
          </p:cNvPicPr>
          <p:nvPr/>
        </p:nvPicPr>
        <p:blipFill>
          <a:blip r:embed="rId3"/>
          <a:stretch>
            <a:fillRect/>
          </a:stretch>
        </p:blipFill>
        <p:spPr>
          <a:xfrm>
            <a:off x="7391400" y="990600"/>
            <a:ext cx="9958972" cy="632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4267200" y="7315200"/>
            <a:ext cx="1600200" cy="1159996"/>
          </a:xfrm>
          <a:prstGeom prst="rect">
            <a:avLst/>
          </a:prstGeom>
          <a:solidFill>
            <a:srgbClr val="E7E6E6">
              <a:lumMod val="75000"/>
              <a:alpha val="39000"/>
            </a:srgbClr>
          </a:solidFill>
          <a:ln w="76200" cap="flat" cmpd="sng" algn="ctr">
            <a:solidFill>
              <a:sysClr val="windowText" lastClr="000000"/>
            </a:solidFill>
            <a:prstDash val="sysDash"/>
            <a:miter lim="800000"/>
          </a:ln>
          <a:effectLst/>
        </p:spPr>
        <p:txBody>
          <a:bodyPr rtlCol="0" anchor="ctr"/>
          <a:lstStyle/>
          <a:p>
            <a:pPr algn="ctr" defTabSz="914400">
              <a:defRPr/>
            </a:pPr>
            <a:endParaRPr lang="en-US" sz="7197" kern="0" smtClean="0">
              <a:solidFill>
                <a:prstClr val="white"/>
              </a:solidFill>
            </a:endParaRPr>
          </a:p>
        </p:txBody>
      </p:sp>
      <p:cxnSp>
        <p:nvCxnSpPr>
          <p:cNvPr id="13" name="Straight Connector 12"/>
          <p:cNvCxnSpPr/>
          <p:nvPr/>
        </p:nvCxnSpPr>
        <p:spPr>
          <a:xfrm flipV="1">
            <a:off x="4267200" y="971550"/>
            <a:ext cx="3116580" cy="6353373"/>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5867400" y="7324923"/>
            <a:ext cx="11482972" cy="1150273"/>
          </a:xfrm>
          <a:prstGeom prst="line">
            <a:avLst/>
          </a:prstGeom>
        </p:spPr>
        <p:style>
          <a:lnRef idx="3">
            <a:schemeClr val="dk1"/>
          </a:lnRef>
          <a:fillRef idx="0">
            <a:schemeClr val="dk1"/>
          </a:fillRef>
          <a:effectRef idx="2">
            <a:schemeClr val="dk1"/>
          </a:effectRef>
          <a:fontRef idx="minor">
            <a:schemeClr val="tx1"/>
          </a:fontRef>
        </p:style>
      </p:cxnSp>
      <p:sp>
        <p:nvSpPr>
          <p:cNvPr id="2" name="Rectangle 1"/>
          <p:cNvSpPr/>
          <p:nvPr/>
        </p:nvSpPr>
        <p:spPr>
          <a:xfrm>
            <a:off x="1776446" y="5160683"/>
            <a:ext cx="1047082" cy="584775"/>
          </a:xfrm>
          <a:prstGeom prst="rect">
            <a:avLst/>
          </a:prstGeom>
        </p:spPr>
        <p:txBody>
          <a:bodyPr wrap="none">
            <a:spAutoFit/>
          </a:bodyPr>
          <a:lstStyle/>
          <a:p>
            <a:r>
              <a:rPr lang="en-US" sz="3200" smtClean="0"/>
              <a:t>tRNA</a:t>
            </a:r>
            <a:endParaRPr lang="en-US" sz="3200"/>
          </a:p>
        </p:txBody>
      </p:sp>
      <p:sp>
        <p:nvSpPr>
          <p:cNvPr id="31" name="Rectangle 30"/>
          <p:cNvSpPr/>
          <p:nvPr/>
        </p:nvSpPr>
        <p:spPr>
          <a:xfrm rot="17944401">
            <a:off x="4905749" y="10361939"/>
            <a:ext cx="2623282" cy="523220"/>
          </a:xfrm>
          <a:prstGeom prst="rect">
            <a:avLst/>
          </a:prstGeom>
        </p:spPr>
        <p:txBody>
          <a:bodyPr wrap="none">
            <a:spAutoFit/>
          </a:bodyPr>
          <a:lstStyle/>
          <a:p>
            <a:r>
              <a:rPr lang="en-US" sz="2800" smtClean="0"/>
              <a:t>tRNA Synthetase</a:t>
            </a:r>
            <a:endParaRPr lang="en-US" sz="2800"/>
          </a:p>
        </p:txBody>
      </p:sp>
      <p:sp>
        <p:nvSpPr>
          <p:cNvPr id="3" name="Rectangle 2"/>
          <p:cNvSpPr/>
          <p:nvPr/>
        </p:nvSpPr>
        <p:spPr>
          <a:xfrm>
            <a:off x="9383434" y="9918434"/>
            <a:ext cx="6378761" cy="1569660"/>
          </a:xfrm>
          <a:prstGeom prst="rect">
            <a:avLst/>
          </a:prstGeom>
        </p:spPr>
        <p:txBody>
          <a:bodyPr wrap="square">
            <a:spAutoFit/>
          </a:bodyPr>
          <a:lstStyle/>
          <a:p>
            <a:pPr algn="just"/>
            <a:r>
              <a:rPr lang="en-US" sz="3200">
                <a:solidFill>
                  <a:srgbClr val="008080"/>
                </a:solidFill>
              </a:rPr>
              <a:t>GGGGUAUCGCCAAGCGGUAAGGCACCGGAUUCUGAUUCCGGCAUUCCGAGGUUCGAAUCCUCGUACCCCAGCCA</a:t>
            </a:r>
          </a:p>
        </p:txBody>
      </p:sp>
      <p:sp>
        <p:nvSpPr>
          <p:cNvPr id="15" name="Pentagon 14"/>
          <p:cNvSpPr/>
          <p:nvPr/>
        </p:nvSpPr>
        <p:spPr>
          <a:xfrm rot="19254398">
            <a:off x="1418781" y="11668059"/>
            <a:ext cx="1620010" cy="457972"/>
          </a:xfrm>
          <a:prstGeom prst="homePlate">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anticodon</a:t>
            </a:r>
            <a:endParaRPr lang="en-US" sz="2400">
              <a:solidFill>
                <a:schemeClr val="tx1"/>
              </a:solidFill>
            </a:endParaRPr>
          </a:p>
        </p:txBody>
      </p:sp>
      <p:sp>
        <p:nvSpPr>
          <p:cNvPr id="43" name="Rectangle 42"/>
          <p:cNvSpPr/>
          <p:nvPr/>
        </p:nvSpPr>
        <p:spPr>
          <a:xfrm>
            <a:off x="8915400" y="9680915"/>
            <a:ext cx="7162800" cy="2078522"/>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44" name="Rectangle 43"/>
          <p:cNvSpPr/>
          <p:nvPr/>
        </p:nvSpPr>
        <p:spPr>
          <a:xfrm>
            <a:off x="228600" y="152400"/>
            <a:ext cx="17895924" cy="13393037"/>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45" name="Oval 44"/>
          <p:cNvSpPr/>
          <p:nvPr/>
        </p:nvSpPr>
        <p:spPr>
          <a:xfrm>
            <a:off x="999206" y="971550"/>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(c)</a:t>
            </a:r>
          </a:p>
        </p:txBody>
      </p:sp>
    </p:spTree>
    <p:extLst>
      <p:ext uri="{BB962C8B-B14F-4D97-AF65-F5344CB8AC3E}">
        <p14:creationId xmlns:p14="http://schemas.microsoft.com/office/powerpoint/2010/main" val="283528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a:t>
            </a:r>
            <a:r>
              <a:rPr lang="en-US" sz="2100"/>
              <a:t>, </a:t>
            </a:r>
            <a:r>
              <a:rPr lang="en-US" sz="2100" smtClean="0"/>
              <a:t>NJ, USA</a:t>
            </a:r>
            <a:r>
              <a:rPr lang="en-US" sz="2100"/>
              <a:t>, 2021, ISBN: 9781119697961.</a:t>
            </a:r>
          </a:p>
        </p:txBody>
      </p:sp>
      <p:sp>
        <p:nvSpPr>
          <p:cNvPr id="7" name="Rectangle 6"/>
          <p:cNvSpPr/>
          <p:nvPr/>
        </p:nvSpPr>
        <p:spPr>
          <a:xfrm>
            <a:off x="720471" y="3280469"/>
            <a:ext cx="16175736" cy="4031873"/>
          </a:xfrm>
          <a:prstGeom prst="rect">
            <a:avLst/>
          </a:prstGeom>
        </p:spPr>
        <p:txBody>
          <a:bodyPr wrap="square">
            <a:spAutoFit/>
          </a:bodyPr>
          <a:lstStyle/>
          <a:p>
            <a:r>
              <a:rPr lang="en-US" sz="3200" b="1"/>
              <a:t>Molecular representations. </a:t>
            </a:r>
            <a:r>
              <a:rPr lang="en-US" sz="3200"/>
              <a:t>(</a:t>
            </a:r>
            <a:r>
              <a:rPr lang="en-US" sz="3200" b="1"/>
              <a:t>a</a:t>
            </a:r>
            <a:r>
              <a:rPr lang="en-US" sz="3200"/>
              <a:t>) Shows the structure of the nucleosome core particle [52, 53]. (</a:t>
            </a:r>
            <a:r>
              <a:rPr lang="en-US" sz="3200" b="1"/>
              <a:t>b</a:t>
            </a:r>
            <a:r>
              <a:rPr lang="en-US" sz="3200"/>
              <a:t>) Shows the path of mRNA through the ribosome by pointing out the collinearity between the tRNA anticodons [54, 53]. The window highlights the binding region between an amino acid and a tRNA. (</a:t>
            </a:r>
            <a:r>
              <a:rPr lang="en-US" sz="3200" b="1"/>
              <a:t>c</a:t>
            </a:r>
            <a:r>
              <a:rPr lang="en-US" sz="3200"/>
              <a:t>) Shows the Escherichia coli glutaminyl transfer RNA synthetase complexed with transfer RNA(Gln) and ATP [55, 53]. The tRNA sequence is presented next to this ribonucleoprotein particle. The last letters in the sequence correspond in reverse order to the region in the tRNA highlighted by the dotted line window (i.e. “ACCG …”). The position of the tRNA anticodon is also highlighted here..</a:t>
            </a:r>
          </a:p>
        </p:txBody>
      </p:sp>
      <p:sp>
        <p:nvSpPr>
          <p:cNvPr id="8" name="Title 1"/>
          <p:cNvSpPr>
            <a:spLocks noGrp="1"/>
          </p:cNvSpPr>
          <p:nvPr>
            <p:ph type="title"/>
          </p:nvPr>
        </p:nvSpPr>
        <p:spPr>
          <a:xfrm>
            <a:off x="838200" y="685800"/>
            <a:ext cx="15773400" cy="1988345"/>
          </a:xfrm>
        </p:spPr>
        <p:txBody>
          <a:bodyPr>
            <a:normAutofit/>
          </a:bodyPr>
          <a:lstStyle/>
          <a:p>
            <a:r>
              <a:rPr lang="en-US"/>
              <a:t>Molecular representations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2355321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E9E8233-2999-4D33-A9CC-75E101FC78AC}"/>
</file>

<file path=customXml/itemProps2.xml><?xml version="1.0" encoding="utf-8"?>
<ds:datastoreItem xmlns:ds="http://schemas.openxmlformats.org/officeDocument/2006/customXml" ds:itemID="{7E605CAF-F666-4F45-9229-D7780FA9C992}"/>
</file>

<file path=customXml/itemProps3.xml><?xml version="1.0" encoding="utf-8"?>
<ds:datastoreItem xmlns:ds="http://schemas.openxmlformats.org/officeDocument/2006/customXml" ds:itemID="{1FE5617F-1D80-42ED-96DF-6704F5FA928D}"/>
</file>

<file path=docProps/app.xml><?xml version="1.0" encoding="utf-8"?>
<Properties xmlns="http://schemas.openxmlformats.org/officeDocument/2006/extended-properties" xmlns:vt="http://schemas.openxmlformats.org/officeDocument/2006/docPropsVTypes">
  <TotalTime>3341</TotalTime>
  <Words>222</Words>
  <Application>Microsoft Office PowerPoint</Application>
  <PresentationFormat>Custom</PresentationFormat>
  <Paragraphs>37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PowerPoint Presentation</vt:lpstr>
      <vt:lpstr>PowerPoint Presentation</vt:lpstr>
      <vt:lpstr>PowerPoint Presentation</vt:lpstr>
      <vt:lpstr>Molecular representations</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428</cp:revision>
  <dcterms:created xsi:type="dcterms:W3CDTF">2015-10-28T14:31:42Z</dcterms:created>
  <dcterms:modified xsi:type="dcterms:W3CDTF">2021-07-15T14:25:30Z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