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8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EAFF-2193-49DA-BF8A-68934117DBF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24AB-CE5F-4669-A8B0-F0A35896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390" y="117510"/>
            <a:ext cx="11940498" cy="6563706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440409" y="2293258"/>
            <a:ext cx="2860516" cy="1377879"/>
          </a:xfrm>
          <a:prstGeom prst="wedgeRectCallout">
            <a:avLst>
              <a:gd name="adj1" fmla="val 150729"/>
              <a:gd name="adj2" fmla="val 5497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17542" y="1482243"/>
                <a:ext cx="6096000" cy="36762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sz="24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C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C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solidFill>
                                                    <a:srgbClr val="C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rgbClr val="C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sz="2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2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en-US" sz="2400" i="1" smtClean="0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4">
                                                      <a:lumMod val="75000"/>
                                                    </a:schemeClr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)×100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+1,  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0,  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542" y="1482243"/>
                <a:ext cx="6096000" cy="36762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1244701" y="4129832"/>
            <a:ext cx="1625966" cy="973606"/>
          </a:xfrm>
          <a:prstGeom prst="wedgeRectCallout">
            <a:avLst>
              <a:gd name="adj1" fmla="val 223132"/>
              <a:gd name="adj2" fmla="val -1013"/>
            </a:avLst>
          </a:prstGeom>
          <a:solidFill>
            <a:schemeClr val="accent1">
              <a:alpha val="2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1689293" y="2579923"/>
            <a:ext cx="2480064" cy="571227"/>
          </a:xfrm>
          <a:prstGeom prst="wedgeRectCallout">
            <a:avLst>
              <a:gd name="adj1" fmla="val 210930"/>
              <a:gd name="adj2" fmla="val -6435"/>
            </a:avLst>
          </a:prstGeom>
          <a:solidFill>
            <a:schemeClr val="accent1">
              <a:alpha val="1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886645" y="3710607"/>
            <a:ext cx="2282712" cy="247195"/>
          </a:xfrm>
          <a:prstGeom prst="wedgeRectCallout">
            <a:avLst>
              <a:gd name="adj1" fmla="val 88550"/>
              <a:gd name="adj2" fmla="val -63128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2551066" y="3736921"/>
            <a:ext cx="802567" cy="170748"/>
          </a:xfrm>
          <a:prstGeom prst="wedgeRectCallout">
            <a:avLst>
              <a:gd name="adj1" fmla="val 658692"/>
              <a:gd name="adj2" fmla="val -32306"/>
            </a:avLst>
          </a:prstGeom>
          <a:solidFill>
            <a:schemeClr val="accent1">
              <a:alpha val="2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445811" y="1236176"/>
            <a:ext cx="1256478" cy="246067"/>
          </a:xfrm>
          <a:prstGeom prst="wedgeRectCallout">
            <a:avLst>
              <a:gd name="adj1" fmla="val 301142"/>
              <a:gd name="adj2" fmla="val 162066"/>
            </a:avLst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2014377" y="3227676"/>
            <a:ext cx="1391884" cy="170748"/>
          </a:xfrm>
          <a:prstGeom prst="wedgeRectCallout">
            <a:avLst>
              <a:gd name="adj1" fmla="val 377952"/>
              <a:gd name="adj2" fmla="val -16895"/>
            </a:avLst>
          </a:pr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1394" y="981753"/>
            <a:ext cx="3749040" cy="45702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document.write(Sigma("AAAAAASDAAAAAAAAAAAA"));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Sigma(s)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t = 0;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 = 0;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(var u=1; u&lt;=(s.length - 1); u++)</a:t>
            </a:r>
            <a:endParaRPr lang="en-US" sz="800" smtClean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800" smtClean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(var i=0; i&lt;=(s.length-u); i++)</a:t>
            </a:r>
            <a:endParaRPr lang="en-US" sz="800" smtClean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800" smtClean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 += </a:t>
            </a: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f(s.substr(i,1),s.substr(u+i,1));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sz="800" smtClean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+= (</a:t>
            </a:r>
            <a:r>
              <a:rPr lang="en-US" sz="800" smtClean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" smtClean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(s.length-u) * 100</a:t>
            </a: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0;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800" smtClean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(100 - (</a:t>
            </a:r>
            <a:r>
              <a:rPr lang="en-US" sz="80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800" smtClean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(s.length - 1)</a:t>
            </a: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)).toFixed(2);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f(x,y){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(x == y) {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0;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800" smtClean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8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910" y="93975"/>
            <a:ext cx="11976369" cy="6670050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19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072" y="5960471"/>
            <a:ext cx="1188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Cite this work as</a:t>
            </a:r>
            <a:r>
              <a:rPr lang="en-US" sz="1400" smtClean="0"/>
              <a:t>:</a:t>
            </a:r>
          </a:p>
          <a:p>
            <a:endParaRPr lang="en-US" sz="800"/>
          </a:p>
          <a:p>
            <a:r>
              <a:rPr lang="en-US" sz="1400" smtClean="0"/>
              <a:t>Paul </a:t>
            </a:r>
            <a:r>
              <a:rPr lang="en-US" sz="1400"/>
              <a:t>A. Gagniuc. </a:t>
            </a:r>
            <a:r>
              <a:rPr lang="en-US" sz="1400" i="1"/>
              <a:t>Algorithms in Bioinformatics: Theory and Implementation</a:t>
            </a:r>
            <a:r>
              <a:rPr lang="en-US" sz="1400"/>
              <a:t>. John Wiley &amp; Sons, </a:t>
            </a:r>
            <a:r>
              <a:rPr lang="en-US" sz="1400"/>
              <a:t>Hoboken, NJ, USA</a:t>
            </a:r>
            <a:r>
              <a:rPr lang="en-US" sz="14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3712" y="2150060"/>
            <a:ext cx="10783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Self-Sequence Alignment - Implementation vs model.</a:t>
            </a:r>
            <a:r>
              <a:rPr lang="en-US"/>
              <a:t> The figure shows the connection between the equation and the JavaScript implementation. Note that each part of the equation shows a modular correspondence in the main implementation.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Self-Sequence Alignment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Implementation </a:t>
            </a:r>
            <a:r>
              <a:rPr lang="en-US"/>
              <a:t>vs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80" y="5261486"/>
            <a:ext cx="1293876" cy="1293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7" y="5002812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E28DEE5-D70F-4248-9852-3ECFC9DD4F2D}"/>
</file>

<file path=customXml/itemProps2.xml><?xml version="1.0" encoding="utf-8"?>
<ds:datastoreItem xmlns:ds="http://schemas.openxmlformats.org/officeDocument/2006/customXml" ds:itemID="{98A2DB1E-3990-4B8C-A387-910F71B8174D}"/>
</file>

<file path=customXml/itemProps3.xml><?xml version="1.0" encoding="utf-8"?>
<ds:datastoreItem xmlns:ds="http://schemas.openxmlformats.org/officeDocument/2006/customXml" ds:itemID="{ACCA2B90-3803-4260-A185-DA98246B542A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Self-Sequence Alignment  Implementation vs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23</cp:revision>
  <dcterms:created xsi:type="dcterms:W3CDTF">2020-03-21T16:00:58Z</dcterms:created>
  <dcterms:modified xsi:type="dcterms:W3CDTF">2021-07-15T14:30:43Z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0x0101002322D335FCCC4C4BB928D417B8BF84D4</vt:lpwstr>
  </property>
</Properties>
</file>