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7478" autoAdjust="0"/>
  </p:normalViewPr>
  <p:slideViewPr>
    <p:cSldViewPr>
      <p:cViewPr varScale="1">
        <p:scale>
          <a:sx n="81" d="100"/>
          <a:sy n="81" d="100"/>
        </p:scale>
        <p:origin x="192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Right-Up Arrow 1"/>
          <p:cNvSpPr/>
          <p:nvPr/>
        </p:nvSpPr>
        <p:spPr>
          <a:xfrm flipV="1">
            <a:off x="7100366" y="4681220"/>
            <a:ext cx="3657600" cy="5156141"/>
          </a:xfrm>
          <a:prstGeom prst="leftRightUpArrow">
            <a:avLst>
              <a:gd name="adj1" fmla="val 25000"/>
              <a:gd name="adj2" fmla="val 18403"/>
              <a:gd name="adj3" fmla="val 25000"/>
            </a:avLst>
          </a:prstGeom>
          <a:solidFill>
            <a:schemeClr val="bg2">
              <a:lumMod val="75000"/>
              <a:alpha val="34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ectangle 33"/>
          <p:cNvSpPr/>
          <p:nvPr/>
        </p:nvSpPr>
        <p:spPr>
          <a:xfrm>
            <a:off x="185214" y="7247603"/>
            <a:ext cx="17841371" cy="618344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3" name="Rectangle 32"/>
          <p:cNvSpPr/>
          <p:nvPr/>
        </p:nvSpPr>
        <p:spPr>
          <a:xfrm>
            <a:off x="9123476" y="228600"/>
            <a:ext cx="8903110" cy="662940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2" name="Rectangle 31"/>
          <p:cNvSpPr/>
          <p:nvPr/>
        </p:nvSpPr>
        <p:spPr>
          <a:xfrm>
            <a:off x="185214" y="228600"/>
            <a:ext cx="8549641" cy="6629400"/>
          </a:xfrm>
          <a:prstGeom prst="rect">
            <a:avLst/>
          </a:prstGeom>
          <a:solidFill>
            <a:schemeClr val="accent2">
              <a:lumMod val="20000"/>
              <a:lumOff val="80000"/>
              <a:alpha val="5000"/>
            </a:scheme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1130886150"/>
              </p:ext>
            </p:extLst>
          </p:nvPr>
        </p:nvGraphicFramePr>
        <p:xfrm>
          <a:off x="4864100" y="3863202"/>
          <a:ext cx="3429000" cy="2413275"/>
        </p:xfrm>
        <a:graphic>
          <a:graphicData uri="http://schemas.openxmlformats.org/drawingml/2006/table">
            <a:tbl>
              <a:tblPr firstRow="1" firstCol="1" bandRow="1">
                <a:tableStyleId>{21E4AEA4-8DFA-4A89-87EB-49C32662AFE0}</a:tableStyleId>
              </a:tblPr>
              <a:tblGrid>
                <a:gridCol w="685800"/>
                <a:gridCol w="685800"/>
                <a:gridCol w="685800"/>
                <a:gridCol w="685800"/>
                <a:gridCol w="685800"/>
              </a:tblGrid>
              <a:tr h="482655">
                <a:tc>
                  <a:txBody>
                    <a:bodyPr/>
                    <a:lstStyle/>
                    <a:p>
                      <a:pPr marL="0" marR="0" algn="ctr">
                        <a:spcBef>
                          <a:spcPts val="0"/>
                        </a:spcBef>
                        <a:spcAft>
                          <a:spcPts val="0"/>
                        </a:spcAft>
                      </a:pPr>
                      <a:r>
                        <a:rPr lang="en-US"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82655">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0.67</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r>
              <a:tr h="482655">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0.67</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r>
              <a:tr h="482655">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0.50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0.50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r>
              <a:tr h="482655">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0.50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0.38</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93008990"/>
              </p:ext>
            </p:extLst>
          </p:nvPr>
        </p:nvGraphicFramePr>
        <p:xfrm>
          <a:off x="10157399" y="3830784"/>
          <a:ext cx="3429000" cy="2413275"/>
        </p:xfrm>
        <a:graphic>
          <a:graphicData uri="http://schemas.openxmlformats.org/drawingml/2006/table">
            <a:tbl>
              <a:tblPr firstRow="1" firstCol="1" bandRow="1">
                <a:tableStyleId>{5C22544A-7EE6-4342-B048-85BDC9FD1C3A}</a:tableStyleId>
              </a:tblPr>
              <a:tblGrid>
                <a:gridCol w="685800"/>
                <a:gridCol w="685800"/>
                <a:gridCol w="685800"/>
                <a:gridCol w="685800"/>
                <a:gridCol w="685800"/>
              </a:tblGrid>
              <a:tr h="482655">
                <a:tc>
                  <a:txBody>
                    <a:bodyPr/>
                    <a:lstStyle/>
                    <a:p>
                      <a:pPr marL="0" marR="0" algn="ctr">
                        <a:spcBef>
                          <a:spcPts val="0"/>
                        </a:spcBef>
                        <a:spcAft>
                          <a:spcPts val="0"/>
                        </a:spcAft>
                      </a:pPr>
                      <a:r>
                        <a:rPr lang="en-US"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482655">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0.38</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0.38</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r>
              <a:tr h="482655">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0.30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0.50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r>
              <a:tr h="482655">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1.00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r>
              <a:tr h="482655">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0.42</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0.42</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0.00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spcBef>
                          <a:spcPts val="0"/>
                        </a:spcBef>
                        <a:spcAft>
                          <a:spcPts val="0"/>
                        </a:spcAft>
                      </a:pPr>
                      <a:r>
                        <a:rPr lang="en-US" sz="2400">
                          <a:effectLst/>
                          <a:latin typeface="+mn-lt"/>
                          <a:ea typeface="Calibri" panose="020F0502020204030204" pitchFamily="34" charset="0"/>
                          <a:cs typeface="Times New Roman" panose="02020603050405020304" pitchFamily="18" charset="0"/>
                        </a:rPr>
                        <a:t>0.17</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nchor="ctr">
                    <a:solidFill>
                      <a:schemeClr val="accent1">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6535508"/>
              </p:ext>
            </p:extLst>
          </p:nvPr>
        </p:nvGraphicFramePr>
        <p:xfrm>
          <a:off x="6172200" y="9982200"/>
          <a:ext cx="5664990" cy="2743200"/>
        </p:xfrm>
        <a:graphic>
          <a:graphicData uri="http://schemas.openxmlformats.org/drawingml/2006/table">
            <a:tbl>
              <a:tblPr firstRow="1" firstCol="1" bandRow="1">
                <a:tableStyleId>{073A0DAA-6AF3-43AB-8588-CEC1D06C72B9}</a:tableStyleId>
              </a:tblPr>
              <a:tblGrid>
                <a:gridCol w="1132998"/>
                <a:gridCol w="1132998"/>
                <a:gridCol w="1132998"/>
                <a:gridCol w="1132998"/>
                <a:gridCol w="1132998"/>
              </a:tblGrid>
              <a:tr h="548640">
                <a:tc>
                  <a:txBody>
                    <a:bodyPr/>
                    <a:lstStyle/>
                    <a:p>
                      <a:pPr marL="0" marR="0" algn="ctr">
                        <a:spcBef>
                          <a:spcPts val="0"/>
                        </a:spcBef>
                        <a:spcAft>
                          <a:spcPts val="0"/>
                        </a:spcAft>
                      </a:pPr>
                      <a:r>
                        <a:rPr lang="en-US" sz="240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548640">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-56.85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-0.20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-56.85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0.82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1.72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-58.06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2.74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-58.79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58.79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0.25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-0.39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8" name="Rectangle 7"/>
          <p:cNvSpPr/>
          <p:nvPr/>
        </p:nvSpPr>
        <p:spPr>
          <a:xfrm>
            <a:off x="381000" y="459678"/>
            <a:ext cx="8240722" cy="584775"/>
          </a:xfrm>
          <a:prstGeom prst="rect">
            <a:avLst/>
          </a:prstGeom>
          <a:solidFill>
            <a:schemeClr val="accent2">
              <a:lumMod val="20000"/>
              <a:lumOff val="80000"/>
            </a:schemeClr>
          </a:solidFill>
        </p:spPr>
        <p:txBody>
          <a:bodyPr wrap="square">
            <a:spAutoFit/>
          </a:bodyPr>
          <a:lstStyle/>
          <a:p>
            <a:r>
              <a:rPr lang="en-US" sz="3200" i="1" smtClean="0">
                <a:solidFill>
                  <a:srgbClr val="000000"/>
                </a:solidFill>
                <a:latin typeface="Calibri" panose="020F0502020204030204" pitchFamily="34" charset="0"/>
                <a:ea typeface="Times New Roman" panose="02020603050405020304" pitchFamily="18" charset="0"/>
              </a:rPr>
              <a:t>s0</a:t>
            </a:r>
            <a:r>
              <a:rPr lang="en-US" sz="3200" smtClean="0">
                <a:solidFill>
                  <a:srgbClr val="000000"/>
                </a:solidFill>
                <a:latin typeface="Calibri" panose="020F0502020204030204" pitchFamily="34" charset="0"/>
                <a:ea typeface="Times New Roman" panose="02020603050405020304" pitchFamily="18" charset="0"/>
              </a:rPr>
              <a:t>=</a:t>
            </a:r>
            <a:r>
              <a:rPr lang="en-US" sz="3200" b="1" u="sng" smtClean="0">
                <a:solidFill>
                  <a:srgbClr val="000000"/>
                </a:solidFill>
                <a:latin typeface="Calibri" panose="020F0502020204030204" pitchFamily="34" charset="0"/>
                <a:ea typeface="Times New Roman" panose="02020603050405020304" pitchFamily="18" charset="0"/>
              </a:rPr>
              <a:t>ACGT</a:t>
            </a:r>
            <a:r>
              <a:rPr lang="en-US" sz="3200">
                <a:solidFill>
                  <a:srgbClr val="000000"/>
                </a:solidFill>
                <a:latin typeface="Calibri" panose="020F0502020204030204" pitchFamily="34" charset="0"/>
                <a:ea typeface="Times New Roman" panose="02020603050405020304" pitchFamily="18" charset="0"/>
              </a:rPr>
              <a:t>ATCGATTCGATATCATACACGTAT</a:t>
            </a:r>
          </a:p>
        </p:txBody>
      </p:sp>
      <p:sp>
        <p:nvSpPr>
          <p:cNvPr id="24" name="Rectangle 23"/>
          <p:cNvSpPr/>
          <p:nvPr/>
        </p:nvSpPr>
        <p:spPr>
          <a:xfrm>
            <a:off x="9296400" y="459678"/>
            <a:ext cx="8534401" cy="584775"/>
          </a:xfrm>
          <a:prstGeom prst="rect">
            <a:avLst/>
          </a:prstGeom>
          <a:solidFill>
            <a:schemeClr val="accent1">
              <a:lumMod val="20000"/>
              <a:lumOff val="80000"/>
            </a:schemeClr>
          </a:solidFill>
        </p:spPr>
        <p:txBody>
          <a:bodyPr wrap="square">
            <a:spAutoFit/>
          </a:bodyPr>
          <a:lstStyle/>
          <a:p>
            <a:r>
              <a:rPr lang="en-US" sz="3200" i="1" smtClean="0">
                <a:solidFill>
                  <a:srgbClr val="000000"/>
                </a:solidFill>
                <a:latin typeface="Calibri" panose="020F0502020204030204" pitchFamily="34" charset="0"/>
                <a:ea typeface="Times New Roman" panose="02020603050405020304" pitchFamily="18" charset="0"/>
              </a:rPr>
              <a:t>s1</a:t>
            </a:r>
            <a:r>
              <a:rPr lang="en-US" sz="3200" smtClean="0">
                <a:solidFill>
                  <a:srgbClr val="000000"/>
                </a:solidFill>
                <a:latin typeface="Calibri" panose="020F0502020204030204" pitchFamily="34" charset="0"/>
                <a:ea typeface="Times New Roman" panose="02020603050405020304" pitchFamily="18" charset="0"/>
              </a:rPr>
              <a:t>=</a:t>
            </a:r>
            <a:r>
              <a:rPr lang="en-US" sz="3200" b="1" u="sng">
                <a:solidFill>
                  <a:srgbClr val="000000"/>
                </a:solidFill>
                <a:latin typeface="Calibri" panose="020F0502020204030204" pitchFamily="34" charset="0"/>
                <a:ea typeface="Times New Roman" panose="02020603050405020304" pitchFamily="18" charset="0"/>
              </a:rPr>
              <a:t>ACGT</a:t>
            </a:r>
            <a:r>
              <a:rPr lang="en-US" sz="3200">
                <a:solidFill>
                  <a:srgbClr val="000000"/>
                </a:solidFill>
                <a:latin typeface="Calibri" panose="020F0502020204030204" pitchFamily="34" charset="0"/>
                <a:ea typeface="Times New Roman" panose="02020603050405020304" pitchFamily="18" charset="0"/>
              </a:rPr>
              <a:t>AATCCTATCTTACTATTCTACTCAGTCCC</a:t>
            </a:r>
            <a:endParaRPr lang="en-US" sz="3200"/>
          </a:p>
        </p:txBody>
      </p:sp>
      <mc:AlternateContent xmlns:mc="http://schemas.openxmlformats.org/markup-compatibility/2006" xmlns:a14="http://schemas.microsoft.com/office/drawing/2010/main">
        <mc:Choice Requires="a14">
          <p:sp>
            <p:nvSpPr>
              <p:cNvPr id="30" name="Rectangle 29"/>
              <p:cNvSpPr/>
              <p:nvPr/>
            </p:nvSpPr>
            <p:spPr>
              <a:xfrm>
                <a:off x="5261507" y="1676400"/>
                <a:ext cx="3360215" cy="1204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𝑇𝑟</m:t>
                          </m:r>
                        </m:e>
                        <m:sub>
                          <m:r>
                            <a:rPr lang="en-US" sz="2800" b="0" i="1" smtClean="0">
                              <a:latin typeface="Cambria Math" panose="02040503050406030204" pitchFamily="18" charset="0"/>
                            </a:rPr>
                            <m:t>𝑓𝑡</m:t>
                          </m:r>
                        </m:sub>
                        <m:sup>
                          <m:r>
                            <a:rPr lang="en-US" sz="2800" b="0" i="1" smtClean="0">
                              <a:latin typeface="Cambria Math" panose="02040503050406030204" pitchFamily="18" charset="0"/>
                            </a:rPr>
                            <m:t>+</m:t>
                          </m:r>
                        </m:sup>
                      </m:sSubSup>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𝑐𝑜𝑢𝑛𝑡𝑠</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𝐷</m:t>
                                  </m:r>
                                </m:e>
                                <m:sub>
                                  <m:r>
                                    <a:rPr lang="en-US" sz="2800" i="1">
                                      <a:latin typeface="Cambria Math" panose="02040503050406030204" pitchFamily="18" charset="0"/>
                                    </a:rPr>
                                    <m:t>𝑓𝑡</m:t>
                                  </m:r>
                                </m:sub>
                                <m:sup>
                                  <m:r>
                                    <a:rPr lang="en-US" sz="2800" i="1">
                                      <a:latin typeface="Cambria Math" panose="02040503050406030204" pitchFamily="18" charset="0"/>
                                    </a:rPr>
                                    <m:t>+</m:t>
                                  </m:r>
                                </m:sup>
                              </m:sSubSup>
                            </m:e>
                          </m:d>
                        </m:num>
                        <m:den>
                          <m:r>
                            <a:rPr lang="en-US" sz="2800" i="1">
                              <a:latin typeface="Cambria Math" panose="02040503050406030204" pitchFamily="18" charset="0"/>
                            </a:rPr>
                            <m:t>𝑐𝑜𝑢𝑛𝑡𝑠</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𝑁</m:t>
                                  </m:r>
                                </m:e>
                                <m:sub>
                                  <m:r>
                                    <a:rPr lang="en-US" sz="2800" i="1">
                                      <a:latin typeface="Cambria Math" panose="02040503050406030204" pitchFamily="18" charset="0"/>
                                    </a:rPr>
                                    <m:t>𝑓</m:t>
                                  </m:r>
                                </m:sub>
                                <m:sup>
                                  <m:r>
                                    <a:rPr lang="en-US" sz="2800" i="1">
                                      <a:latin typeface="Cambria Math" panose="02040503050406030204" pitchFamily="18" charset="0"/>
                                    </a:rPr>
                                    <m:t>+</m:t>
                                  </m:r>
                                </m:sup>
                              </m:sSubSup>
                            </m:e>
                          </m:d>
                        </m:den>
                      </m:f>
                    </m:oMath>
                  </m:oMathPara>
                </a14:m>
                <a:endParaRPr lang="en-US" sz="2800"/>
              </a:p>
            </p:txBody>
          </p:sp>
        </mc:Choice>
        <mc:Fallback xmlns="">
          <p:sp>
            <p:nvSpPr>
              <p:cNvPr id="30" name="Rectangle 29"/>
              <p:cNvSpPr>
                <a:spLocks noRot="1" noChangeAspect="1" noMove="1" noResize="1" noEditPoints="1" noAdjustHandles="1" noChangeArrowheads="1" noChangeShapeType="1" noTextEdit="1"/>
              </p:cNvSpPr>
              <p:nvPr/>
            </p:nvSpPr>
            <p:spPr>
              <a:xfrm>
                <a:off x="5261507" y="1676400"/>
                <a:ext cx="3360215" cy="12042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590776" y="1643982"/>
                <a:ext cx="3360215" cy="1204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𝑇𝑟</m:t>
                          </m:r>
                        </m:e>
                        <m:sub>
                          <m:r>
                            <a:rPr lang="en-US" sz="2800" b="0" i="1" smtClean="0">
                              <a:latin typeface="Cambria Math" panose="02040503050406030204" pitchFamily="18" charset="0"/>
                            </a:rPr>
                            <m:t>𝑓𝑡</m:t>
                          </m:r>
                        </m:sub>
                        <m:sup>
                          <m:r>
                            <a:rPr lang="en-US" sz="2800" b="0" i="1" smtClean="0">
                              <a:latin typeface="Cambria Math" panose="02040503050406030204" pitchFamily="18" charset="0"/>
                            </a:rPr>
                            <m:t>−</m:t>
                          </m:r>
                        </m:sup>
                      </m:sSubSup>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𝑐𝑜𝑢𝑛𝑡𝑠</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𝐷</m:t>
                                  </m:r>
                                </m:e>
                                <m:sub>
                                  <m:r>
                                    <a:rPr lang="en-US" sz="2800" i="1">
                                      <a:latin typeface="Cambria Math" panose="02040503050406030204" pitchFamily="18" charset="0"/>
                                    </a:rPr>
                                    <m:t>𝑓𝑡</m:t>
                                  </m:r>
                                </m:sub>
                                <m:sup>
                                  <m:r>
                                    <a:rPr lang="en-US" sz="2800" b="0" i="1" smtClean="0">
                                      <a:latin typeface="Cambria Math" panose="02040503050406030204" pitchFamily="18" charset="0"/>
                                    </a:rPr>
                                    <m:t>−</m:t>
                                  </m:r>
                                </m:sup>
                              </m:sSubSup>
                            </m:e>
                          </m:d>
                        </m:num>
                        <m:den>
                          <m:r>
                            <a:rPr lang="en-US" sz="2800" i="1">
                              <a:latin typeface="Cambria Math" panose="02040503050406030204" pitchFamily="18" charset="0"/>
                            </a:rPr>
                            <m:t>𝑐𝑜𝑢𝑛𝑡𝑠</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𝑁</m:t>
                                  </m:r>
                                </m:e>
                                <m:sub>
                                  <m:r>
                                    <a:rPr lang="en-US" sz="2800" i="1">
                                      <a:latin typeface="Cambria Math" panose="02040503050406030204" pitchFamily="18" charset="0"/>
                                    </a:rPr>
                                    <m:t>𝑓</m:t>
                                  </m:r>
                                </m:sub>
                                <m:sup>
                                  <m:r>
                                    <a:rPr lang="en-US" sz="2800" b="0" i="1" smtClean="0">
                                      <a:latin typeface="Cambria Math" panose="02040503050406030204" pitchFamily="18" charset="0"/>
                                    </a:rPr>
                                    <m:t>−</m:t>
                                  </m:r>
                                </m:sup>
                              </m:sSubSup>
                            </m:e>
                          </m:d>
                        </m:den>
                      </m:f>
                    </m:oMath>
                  </m:oMathPara>
                </a14:m>
                <a:endParaRPr lang="en-US" sz="2800"/>
              </a:p>
            </p:txBody>
          </p:sp>
        </mc:Choice>
        <mc:Fallback xmlns="">
          <p:sp>
            <p:nvSpPr>
              <p:cNvPr id="31" name="Rectangle 30"/>
              <p:cNvSpPr>
                <a:spLocks noRot="1" noChangeAspect="1" noMove="1" noResize="1" noEditPoints="1" noAdjustHandles="1" noChangeArrowheads="1" noChangeShapeType="1" noTextEdit="1"/>
              </p:cNvSpPr>
              <p:nvPr/>
            </p:nvSpPr>
            <p:spPr>
              <a:xfrm>
                <a:off x="10590776" y="1643982"/>
                <a:ext cx="3360215" cy="1204240"/>
              </a:xfrm>
              <a:prstGeom prst="rect">
                <a:avLst/>
              </a:prstGeom>
              <a:blipFill rotWithShape="0">
                <a:blip r:embed="rId3"/>
                <a:stretch>
                  <a:fillRect/>
                </a:stretch>
              </a:blipFill>
            </p:spPr>
            <p:txBody>
              <a:bodyPr/>
              <a:lstStyle/>
              <a:p>
                <a:r>
                  <a:rPr lang="en-US">
                    <a:noFill/>
                  </a:rPr>
                  <a:t> </a:t>
                </a:r>
              </a:p>
            </p:txBody>
          </p:sp>
        </mc:Fallback>
      </mc:AlternateContent>
      <p:sp>
        <p:nvSpPr>
          <p:cNvPr id="35" name="Oval 34"/>
          <p:cNvSpPr/>
          <p:nvPr/>
        </p:nvSpPr>
        <p:spPr>
          <a:xfrm>
            <a:off x="990600" y="4681220"/>
            <a:ext cx="777240" cy="77724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G</a:t>
            </a:r>
          </a:p>
        </p:txBody>
      </p:sp>
      <p:sp>
        <p:nvSpPr>
          <p:cNvPr id="36" name="Oval 35"/>
          <p:cNvSpPr/>
          <p:nvPr/>
        </p:nvSpPr>
        <p:spPr>
          <a:xfrm>
            <a:off x="2961846" y="4681220"/>
            <a:ext cx="777240" cy="77724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C</a:t>
            </a:r>
          </a:p>
        </p:txBody>
      </p:sp>
      <p:sp>
        <p:nvSpPr>
          <p:cNvPr id="37" name="Oval 36"/>
          <p:cNvSpPr/>
          <p:nvPr/>
        </p:nvSpPr>
        <p:spPr>
          <a:xfrm>
            <a:off x="990600" y="2887980"/>
            <a:ext cx="777240" cy="77724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A</a:t>
            </a:r>
          </a:p>
        </p:txBody>
      </p:sp>
      <p:sp>
        <p:nvSpPr>
          <p:cNvPr id="38" name="Oval 37"/>
          <p:cNvSpPr/>
          <p:nvPr/>
        </p:nvSpPr>
        <p:spPr>
          <a:xfrm>
            <a:off x="2961846" y="2887980"/>
            <a:ext cx="777240" cy="77724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T</a:t>
            </a:r>
          </a:p>
        </p:txBody>
      </p:sp>
      <p:cxnSp>
        <p:nvCxnSpPr>
          <p:cNvPr id="49" name="Straight Arrow Connector 48"/>
          <p:cNvCxnSpPr>
            <a:stCxn id="38" idx="2"/>
            <a:endCxn id="37" idx="6"/>
          </p:cNvCxnSpPr>
          <p:nvPr/>
        </p:nvCxnSpPr>
        <p:spPr>
          <a:xfrm flipH="1">
            <a:off x="1767840" y="3276600"/>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38" idx="4"/>
            <a:endCxn id="36" idx="0"/>
          </p:cNvCxnSpPr>
          <p:nvPr/>
        </p:nvCxnSpPr>
        <p:spPr>
          <a:xfrm>
            <a:off x="3350466" y="3665220"/>
            <a:ext cx="0" cy="10160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a:stCxn id="35" idx="0"/>
            <a:endCxn id="37" idx="4"/>
          </p:cNvCxnSpPr>
          <p:nvPr/>
        </p:nvCxnSpPr>
        <p:spPr>
          <a:xfrm flipV="1">
            <a:off x="1379220" y="3665220"/>
            <a:ext cx="0" cy="10160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36" idx="2"/>
            <a:endCxn id="35" idx="6"/>
          </p:cNvCxnSpPr>
          <p:nvPr/>
        </p:nvCxnSpPr>
        <p:spPr>
          <a:xfrm flipH="1">
            <a:off x="1767840" y="5069840"/>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a:off x="1767840" y="3429000"/>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35" idx="7"/>
            <a:endCxn id="38" idx="3"/>
          </p:cNvCxnSpPr>
          <p:nvPr/>
        </p:nvCxnSpPr>
        <p:spPr>
          <a:xfrm flipV="1">
            <a:off x="1654016" y="3551396"/>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1692862" y="3540125"/>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a:off x="1579116" y="3619500"/>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4" name="Curved Connector 93"/>
          <p:cNvCxnSpPr>
            <a:stCxn id="38" idx="6"/>
            <a:endCxn id="38" idx="0"/>
          </p:cNvCxnSpPr>
          <p:nvPr/>
        </p:nvCxnSpPr>
        <p:spPr>
          <a:xfrm flipH="1" flipV="1">
            <a:off x="3350466" y="2887980"/>
            <a:ext cx="388620" cy="388620"/>
          </a:xfrm>
          <a:prstGeom prst="curvedConnector4">
            <a:avLst>
              <a:gd name="adj1" fmla="val -58824"/>
              <a:gd name="adj2" fmla="val 158824"/>
            </a:avLst>
          </a:prstGeom>
          <a:ln w="57150">
            <a:tailEnd type="triangle"/>
          </a:ln>
        </p:spPr>
        <p:style>
          <a:lnRef idx="3">
            <a:schemeClr val="dk1"/>
          </a:lnRef>
          <a:fillRef idx="0">
            <a:schemeClr val="dk1"/>
          </a:fillRef>
          <a:effectRef idx="2">
            <a:schemeClr val="dk1"/>
          </a:effectRef>
          <a:fontRef idx="minor">
            <a:schemeClr val="tx1"/>
          </a:fontRef>
        </p:style>
      </p:cxnSp>
      <p:sp>
        <p:nvSpPr>
          <p:cNvPr id="98" name="Oval 97"/>
          <p:cNvSpPr/>
          <p:nvPr/>
        </p:nvSpPr>
        <p:spPr>
          <a:xfrm>
            <a:off x="14564154" y="4795044"/>
            <a:ext cx="777240" cy="77724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G</a:t>
            </a:r>
          </a:p>
        </p:txBody>
      </p:sp>
      <p:sp>
        <p:nvSpPr>
          <p:cNvPr id="99" name="Oval 98"/>
          <p:cNvSpPr/>
          <p:nvPr/>
        </p:nvSpPr>
        <p:spPr>
          <a:xfrm>
            <a:off x="16535400" y="4795044"/>
            <a:ext cx="777240" cy="77724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C</a:t>
            </a:r>
          </a:p>
        </p:txBody>
      </p:sp>
      <p:sp>
        <p:nvSpPr>
          <p:cNvPr id="100" name="Oval 99"/>
          <p:cNvSpPr/>
          <p:nvPr/>
        </p:nvSpPr>
        <p:spPr>
          <a:xfrm>
            <a:off x="14564154" y="3001804"/>
            <a:ext cx="777240" cy="77724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A</a:t>
            </a:r>
          </a:p>
        </p:txBody>
      </p:sp>
      <p:sp>
        <p:nvSpPr>
          <p:cNvPr id="101" name="Oval 100"/>
          <p:cNvSpPr/>
          <p:nvPr/>
        </p:nvSpPr>
        <p:spPr>
          <a:xfrm>
            <a:off x="16535400" y="3001804"/>
            <a:ext cx="777240" cy="77724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smtClean="0">
                <a:ln>
                  <a:noFill/>
                </a:ln>
                <a:solidFill>
                  <a:prstClr val="white"/>
                </a:solidFill>
                <a:effectLst/>
                <a:uLnTx/>
                <a:uFillTx/>
                <a:latin typeface="Calibri" panose="020F0502020204030204"/>
              </a:rPr>
              <a:t>T</a:t>
            </a:r>
          </a:p>
        </p:txBody>
      </p:sp>
      <p:cxnSp>
        <p:nvCxnSpPr>
          <p:cNvPr id="102" name="Straight Arrow Connector 101"/>
          <p:cNvCxnSpPr>
            <a:stCxn id="101" idx="2"/>
            <a:endCxn id="100" idx="6"/>
          </p:cNvCxnSpPr>
          <p:nvPr/>
        </p:nvCxnSpPr>
        <p:spPr>
          <a:xfrm flipH="1">
            <a:off x="15341394" y="3390424"/>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p:cNvCxnSpPr>
            <a:stCxn id="101" idx="4"/>
            <a:endCxn id="99" idx="0"/>
          </p:cNvCxnSpPr>
          <p:nvPr/>
        </p:nvCxnSpPr>
        <p:spPr>
          <a:xfrm>
            <a:off x="16924020" y="3779044"/>
            <a:ext cx="0" cy="10160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stCxn id="99" idx="2"/>
            <a:endCxn id="98" idx="6"/>
          </p:cNvCxnSpPr>
          <p:nvPr/>
        </p:nvCxnSpPr>
        <p:spPr>
          <a:xfrm flipH="1">
            <a:off x="15341394" y="5183664"/>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p:cNvCxnSpPr/>
          <p:nvPr/>
        </p:nvCxnSpPr>
        <p:spPr>
          <a:xfrm>
            <a:off x="15341394" y="3542824"/>
            <a:ext cx="1194006"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flipV="1">
            <a:off x="17078754" y="3779044"/>
            <a:ext cx="0" cy="10160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a:stCxn id="98" idx="7"/>
            <a:endCxn id="101" idx="3"/>
          </p:cNvCxnSpPr>
          <p:nvPr/>
        </p:nvCxnSpPr>
        <p:spPr>
          <a:xfrm flipV="1">
            <a:off x="15227570" y="3665220"/>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flipH="1" flipV="1">
            <a:off x="15266416" y="3653949"/>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15152670" y="3733324"/>
            <a:ext cx="1421654" cy="12436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5" name="Curved Connector 114"/>
          <p:cNvCxnSpPr>
            <a:stCxn id="101" idx="6"/>
            <a:endCxn id="101" idx="0"/>
          </p:cNvCxnSpPr>
          <p:nvPr/>
        </p:nvCxnSpPr>
        <p:spPr>
          <a:xfrm flipH="1" flipV="1">
            <a:off x="16924020" y="3001804"/>
            <a:ext cx="388620" cy="388620"/>
          </a:xfrm>
          <a:prstGeom prst="curvedConnector4">
            <a:avLst>
              <a:gd name="adj1" fmla="val -58824"/>
              <a:gd name="adj2" fmla="val 158824"/>
            </a:avLst>
          </a:prstGeom>
          <a:ln w="57150">
            <a:tailEnd type="triangle"/>
          </a:ln>
        </p:spPr>
        <p:style>
          <a:lnRef idx="3">
            <a:schemeClr val="dk1"/>
          </a:lnRef>
          <a:fillRef idx="0">
            <a:schemeClr val="dk1"/>
          </a:fillRef>
          <a:effectRef idx="2">
            <a:schemeClr val="dk1"/>
          </a:effectRef>
          <a:fontRef idx="minor">
            <a:schemeClr val="tx1"/>
          </a:fontRef>
        </p:style>
      </p:cxnSp>
      <p:cxnSp>
        <p:nvCxnSpPr>
          <p:cNvPr id="116" name="Curved Connector 115"/>
          <p:cNvCxnSpPr>
            <a:stCxn id="100" idx="2"/>
            <a:endCxn id="100" idx="0"/>
          </p:cNvCxnSpPr>
          <p:nvPr/>
        </p:nvCxnSpPr>
        <p:spPr>
          <a:xfrm rot="10800000" flipH="1">
            <a:off x="14564154" y="3001804"/>
            <a:ext cx="388620" cy="388620"/>
          </a:xfrm>
          <a:prstGeom prst="curvedConnector4">
            <a:avLst>
              <a:gd name="adj1" fmla="val -58824"/>
              <a:gd name="adj2" fmla="val 158824"/>
            </a:avLst>
          </a:prstGeom>
          <a:ln w="57150">
            <a:tailEnd type="triangle"/>
          </a:ln>
        </p:spPr>
        <p:style>
          <a:lnRef idx="3">
            <a:schemeClr val="dk1"/>
          </a:lnRef>
          <a:fillRef idx="0">
            <a:schemeClr val="dk1"/>
          </a:fillRef>
          <a:effectRef idx="2">
            <a:schemeClr val="dk1"/>
          </a:effectRef>
          <a:fontRef idx="minor">
            <a:schemeClr val="tx1"/>
          </a:fontRef>
        </p:style>
      </p:cxnSp>
      <p:sp>
        <p:nvSpPr>
          <p:cNvPr id="119" name="Oval 118"/>
          <p:cNvSpPr/>
          <p:nvPr/>
        </p:nvSpPr>
        <p:spPr>
          <a:xfrm>
            <a:off x="1976223" y="1576357"/>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(a)</a:t>
            </a:r>
          </a:p>
        </p:txBody>
      </p:sp>
      <p:sp>
        <p:nvSpPr>
          <p:cNvPr id="120" name="Oval 119"/>
          <p:cNvSpPr/>
          <p:nvPr/>
        </p:nvSpPr>
        <p:spPr>
          <a:xfrm>
            <a:off x="15588623" y="1634333"/>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(b)</a:t>
            </a:r>
          </a:p>
        </p:txBody>
      </p:sp>
      <p:sp>
        <p:nvSpPr>
          <p:cNvPr id="121" name="Oval 120"/>
          <p:cNvSpPr/>
          <p:nvPr/>
        </p:nvSpPr>
        <p:spPr>
          <a:xfrm>
            <a:off x="16729710" y="1219200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(c)</a:t>
            </a:r>
          </a:p>
        </p:txBody>
      </p:sp>
      <mc:AlternateContent xmlns:mc="http://schemas.openxmlformats.org/markup-compatibility/2006" xmlns:a14="http://schemas.microsoft.com/office/drawing/2010/main">
        <mc:Choice Requires="a14">
          <p:sp>
            <p:nvSpPr>
              <p:cNvPr id="123" name="Rectangle 122"/>
              <p:cNvSpPr/>
              <p:nvPr/>
            </p:nvSpPr>
            <p:spPr>
              <a:xfrm>
                <a:off x="7698883" y="7934566"/>
                <a:ext cx="9144000" cy="120943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𝐿𝐿</m:t>
                      </m:r>
                      <m:r>
                        <a:rPr lang="en-US" sz="3200" b="0" i="1" smtClean="0">
                          <a:latin typeface="Cambria Math" panose="02040503050406030204" pitchFamily="18" charset="0"/>
                        </a:rPr>
                        <m:t>𝑀</m:t>
                      </m:r>
                      <m:r>
                        <a:rPr lang="en-US" sz="3200" i="0">
                          <a:latin typeface="Cambria Math" panose="02040503050406030204" pitchFamily="18" charset="0"/>
                        </a:rPr>
                        <m:t>=</m:t>
                      </m:r>
                      <m:func>
                        <m:funcPr>
                          <m:ctrlPr>
                            <a:rPr lang="en-US" sz="3200" i="1">
                              <a:latin typeface="Cambria Math" panose="02040503050406030204" pitchFamily="18" charset="0"/>
                            </a:rPr>
                          </m:ctrlPr>
                        </m:funcPr>
                        <m:fName>
                          <m:sSub>
                            <m:sSubPr>
                              <m:ctrlPr>
                                <a:rPr lang="en-US" sz="3200" i="1">
                                  <a:latin typeface="Cambria Math" panose="02040503050406030204" pitchFamily="18" charset="0"/>
                                </a:rPr>
                              </m:ctrlPr>
                            </m:sSubPr>
                            <m:e>
                              <m:r>
                                <m:rPr>
                                  <m:sty m:val="p"/>
                                </m:rPr>
                                <a:rPr lang="en-US" sz="3200" i="0">
                                  <a:latin typeface="Cambria Math" panose="02040503050406030204" pitchFamily="18" charset="0"/>
                                </a:rPr>
                                <m:t>log</m:t>
                              </m:r>
                            </m:e>
                            <m:sub>
                              <m:r>
                                <a:rPr lang="en-US" sz="3200" i="0">
                                  <a:latin typeface="Cambria Math" panose="02040503050406030204" pitchFamily="18" charset="0"/>
                                </a:rPr>
                                <m:t>2</m:t>
                              </m:r>
                            </m:sub>
                          </m:sSub>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𝑜𝑏𝑠𝑒𝑟𝑣𝑒𝑑</m:t>
                                  </m:r>
                                </m:num>
                                <m:den>
                                  <m:r>
                                    <a:rPr lang="en-US" sz="3200" i="1">
                                      <a:latin typeface="Cambria Math" panose="02040503050406030204" pitchFamily="18" charset="0"/>
                                    </a:rPr>
                                    <m:t>𝑒𝑥𝑝𝑒𝑐𝑡𝑒𝑑</m:t>
                                  </m:r>
                                </m:den>
                              </m:f>
                            </m:e>
                          </m:d>
                        </m:e>
                      </m:func>
                      <m:r>
                        <a:rPr lang="en-US" sz="3200" i="0">
                          <a:latin typeface="Cambria Math" panose="02040503050406030204" pitchFamily="18" charset="0"/>
                        </a:rPr>
                        <m:t>=</m:t>
                      </m:r>
                      <m:func>
                        <m:funcPr>
                          <m:ctrlPr>
                            <a:rPr lang="en-US" sz="3200" i="1">
                              <a:latin typeface="Cambria Math" panose="02040503050406030204" pitchFamily="18" charset="0"/>
                            </a:rPr>
                          </m:ctrlPr>
                        </m:funcPr>
                        <m:fName>
                          <m:sSub>
                            <m:sSubPr>
                              <m:ctrlPr>
                                <a:rPr lang="en-US" sz="3200" i="1">
                                  <a:latin typeface="Cambria Math" panose="02040503050406030204" pitchFamily="18" charset="0"/>
                                </a:rPr>
                              </m:ctrlPr>
                            </m:sSubPr>
                            <m:e>
                              <m:r>
                                <m:rPr>
                                  <m:sty m:val="p"/>
                                </m:rPr>
                                <a:rPr lang="en-US" sz="3200" i="0">
                                  <a:latin typeface="Cambria Math" panose="02040503050406030204" pitchFamily="18" charset="0"/>
                                </a:rPr>
                                <m:t>log</m:t>
                              </m:r>
                            </m:e>
                            <m:sub>
                              <m:r>
                                <a:rPr lang="en-US" sz="3200" i="0">
                                  <a:latin typeface="Cambria Math" panose="02040503050406030204" pitchFamily="18" charset="0"/>
                                </a:rPr>
                                <m:t>2</m:t>
                              </m:r>
                            </m:sub>
                          </m:sSub>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𝑖</m:t>
                                      </m:r>
                                      <m:r>
                                        <a:rPr lang="en-US" sz="3200" i="0">
                                          <a:latin typeface="Cambria Math" panose="02040503050406030204" pitchFamily="18" charset="0"/>
                                        </a:rPr>
                                        <m:t>+1,</m:t>
                                      </m:r>
                                      <m:r>
                                        <a:rPr lang="en-US" sz="3200" i="1">
                                          <a:latin typeface="Cambria Math" panose="02040503050406030204" pitchFamily="18" charset="0"/>
                                        </a:rPr>
                                        <m:t>𝑗</m:t>
                                      </m:r>
                                      <m:r>
                                        <a:rPr lang="en-US" sz="3200" i="0">
                                          <a:latin typeface="Cambria Math" panose="02040503050406030204" pitchFamily="18" charset="0"/>
                                        </a:rPr>
                                        <m:t>+1</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𝑖</m:t>
                                      </m:r>
                                      <m:r>
                                        <a:rPr lang="en-US" sz="3200" i="0">
                                          <a:latin typeface="Cambria Math" panose="02040503050406030204" pitchFamily="18" charset="0"/>
                                        </a:rPr>
                                        <m:t>+1,</m:t>
                                      </m:r>
                                      <m:r>
                                        <a:rPr lang="en-US" sz="3200" i="1">
                                          <a:latin typeface="Cambria Math" panose="02040503050406030204" pitchFamily="18" charset="0"/>
                                        </a:rPr>
                                        <m:t>𝑗</m:t>
                                      </m:r>
                                      <m:r>
                                        <a:rPr lang="en-US" sz="3200" i="0">
                                          <a:latin typeface="Cambria Math" panose="02040503050406030204" pitchFamily="18" charset="0"/>
                                        </a:rPr>
                                        <m:t>+1</m:t>
                                      </m:r>
                                    </m:sub>
                                  </m:sSub>
                                </m:den>
                              </m:f>
                            </m:e>
                          </m:d>
                        </m:e>
                      </m:func>
                    </m:oMath>
                  </m:oMathPara>
                </a14:m>
                <a:endParaRPr lang="en-US" sz="3200"/>
              </a:p>
            </p:txBody>
          </p:sp>
        </mc:Choice>
        <mc:Fallback xmlns="">
          <p:sp>
            <p:nvSpPr>
              <p:cNvPr id="123" name="Rectangle 122"/>
              <p:cNvSpPr>
                <a:spLocks noRot="1" noChangeAspect="1" noMove="1" noResize="1" noEditPoints="1" noAdjustHandles="1" noChangeArrowheads="1" noChangeShapeType="1" noTextEdit="1"/>
              </p:cNvSpPr>
              <p:nvPr/>
            </p:nvSpPr>
            <p:spPr>
              <a:xfrm>
                <a:off x="7698883" y="7934566"/>
                <a:ext cx="9144000" cy="1209434"/>
              </a:xfrm>
              <a:prstGeom prst="rect">
                <a:avLst/>
              </a:prstGeom>
              <a:blipFill rotWithShape="0">
                <a:blip r:embed="rId4"/>
                <a:stretch>
                  <a:fillRect/>
                </a:stretch>
              </a:blipFill>
            </p:spPr>
            <p:txBody>
              <a:bodyPr/>
              <a:lstStyle/>
              <a:p>
                <a:r>
                  <a:rPr lang="en-US">
                    <a:noFill/>
                  </a:rPr>
                  <a:t> </a:t>
                </a:r>
              </a:p>
            </p:txBody>
          </p:sp>
        </mc:Fallback>
      </mc:AlternateContent>
      <p:sp>
        <p:nvSpPr>
          <p:cNvPr id="124" name="Rectangle 123"/>
          <p:cNvSpPr/>
          <p:nvPr/>
        </p:nvSpPr>
        <p:spPr>
          <a:xfrm rot="16200000">
            <a:off x="3379569" y="4808229"/>
            <a:ext cx="2419285" cy="523220"/>
          </a:xfrm>
          <a:prstGeom prst="rect">
            <a:avLst/>
          </a:prstGeom>
          <a:solidFill>
            <a:schemeClr val="accent2">
              <a:lumMod val="20000"/>
              <a:lumOff val="80000"/>
            </a:schemeClr>
          </a:solidFill>
        </p:spPr>
        <p:txBody>
          <a:bodyPr wrap="square">
            <a:spAutoFit/>
          </a:bodyPr>
          <a:lstStyle/>
          <a:p>
            <a:pPr algn="ctr"/>
            <a:r>
              <a:rPr lang="en-US" sz="2800" smtClean="0">
                <a:latin typeface="Arial" panose="020B0604020202020204" pitchFamily="34" charset="0"/>
                <a:ea typeface="Times New Roman" panose="02020603050405020304" pitchFamily="18" charset="0"/>
                <a:cs typeface="Arial" panose="020B0604020202020204" pitchFamily="34" charset="0"/>
              </a:rPr>
              <a:t>From </a:t>
            </a:r>
            <a:r>
              <a:rPr lang="en-US" sz="2800" i="1" smtClean="0">
                <a:latin typeface="Arial" panose="020B0604020202020204" pitchFamily="34" charset="0"/>
                <a:ea typeface="Times New Roman" panose="02020603050405020304" pitchFamily="18" charset="0"/>
                <a:cs typeface="Arial" panose="020B0604020202020204" pitchFamily="34" charset="0"/>
              </a:rPr>
              <a:t>f</a:t>
            </a:r>
            <a:endParaRPr lang="en-US" sz="2800" i="1">
              <a:latin typeface="Arial" panose="020B0604020202020204" pitchFamily="34" charset="0"/>
              <a:ea typeface="Times New Roman" panose="02020603050405020304" pitchFamily="18" charset="0"/>
              <a:cs typeface="Arial" panose="020B0604020202020204" pitchFamily="34" charset="0"/>
            </a:endParaRPr>
          </a:p>
        </p:txBody>
      </p:sp>
      <p:sp>
        <p:nvSpPr>
          <p:cNvPr id="125" name="Rectangle 124"/>
          <p:cNvSpPr/>
          <p:nvPr/>
        </p:nvSpPr>
        <p:spPr>
          <a:xfrm rot="16200000">
            <a:off x="8653469" y="4775810"/>
            <a:ext cx="2419285" cy="523220"/>
          </a:xfrm>
          <a:prstGeom prst="rect">
            <a:avLst/>
          </a:prstGeom>
          <a:solidFill>
            <a:schemeClr val="accent1">
              <a:lumMod val="20000"/>
              <a:lumOff val="80000"/>
            </a:schemeClr>
          </a:solidFill>
        </p:spPr>
        <p:txBody>
          <a:bodyPr wrap="square">
            <a:spAutoFit/>
          </a:bodyPr>
          <a:lstStyle/>
          <a:p>
            <a:pPr algn="ctr"/>
            <a:r>
              <a:rPr lang="en-US" sz="2800" smtClean="0">
                <a:latin typeface="Arial" panose="020B0604020202020204" pitchFamily="34" charset="0"/>
                <a:ea typeface="Times New Roman" panose="02020603050405020304" pitchFamily="18" charset="0"/>
                <a:cs typeface="Arial" panose="020B0604020202020204" pitchFamily="34" charset="0"/>
              </a:rPr>
              <a:t>From </a:t>
            </a:r>
            <a:r>
              <a:rPr lang="en-US" sz="2800" i="1" smtClean="0">
                <a:latin typeface="Arial" panose="020B0604020202020204" pitchFamily="34" charset="0"/>
                <a:ea typeface="Times New Roman" panose="02020603050405020304" pitchFamily="18" charset="0"/>
                <a:cs typeface="Arial" panose="020B0604020202020204" pitchFamily="34" charset="0"/>
              </a:rPr>
              <a:t>f</a:t>
            </a:r>
            <a:endParaRPr lang="en-US" sz="2800" i="1">
              <a:latin typeface="Arial" panose="020B0604020202020204" pitchFamily="34" charset="0"/>
              <a:ea typeface="Times New Roman" panose="02020603050405020304" pitchFamily="18" charset="0"/>
              <a:cs typeface="Arial" panose="020B0604020202020204" pitchFamily="34" charset="0"/>
            </a:endParaRPr>
          </a:p>
        </p:txBody>
      </p:sp>
      <p:sp>
        <p:nvSpPr>
          <p:cNvPr id="126" name="Rectangle 125"/>
          <p:cNvSpPr/>
          <p:nvPr/>
        </p:nvSpPr>
        <p:spPr>
          <a:xfrm>
            <a:off x="10124721" y="3280114"/>
            <a:ext cx="3466378" cy="523220"/>
          </a:xfrm>
          <a:prstGeom prst="rect">
            <a:avLst/>
          </a:prstGeom>
          <a:solidFill>
            <a:schemeClr val="accent1">
              <a:lumMod val="20000"/>
              <a:lumOff val="80000"/>
            </a:schemeClr>
          </a:solidFill>
        </p:spPr>
        <p:txBody>
          <a:bodyPr wrap="square">
            <a:spAutoFit/>
          </a:bodyPr>
          <a:lstStyle/>
          <a:p>
            <a:pPr algn="ctr"/>
            <a:r>
              <a:rPr lang="en-US" sz="2800" smtClean="0">
                <a:latin typeface="Arial" panose="020B0604020202020204" pitchFamily="34" charset="0"/>
                <a:ea typeface="Times New Roman" panose="02020603050405020304" pitchFamily="18" charset="0"/>
                <a:cs typeface="Arial" panose="020B0604020202020204" pitchFamily="34" charset="0"/>
              </a:rPr>
              <a:t>to </a:t>
            </a:r>
            <a:r>
              <a:rPr lang="en-US" sz="2800" i="1" smtClean="0">
                <a:latin typeface="Arial" panose="020B0604020202020204" pitchFamily="34" charset="0"/>
                <a:ea typeface="Times New Roman" panose="02020603050405020304" pitchFamily="18" charset="0"/>
                <a:cs typeface="Arial" panose="020B0604020202020204" pitchFamily="34" charset="0"/>
              </a:rPr>
              <a:t>t</a:t>
            </a:r>
            <a:endParaRPr lang="en-US" sz="2800" i="1">
              <a:latin typeface="Arial" panose="020B0604020202020204" pitchFamily="34" charset="0"/>
              <a:ea typeface="Times New Roman" panose="02020603050405020304" pitchFamily="18" charset="0"/>
              <a:cs typeface="Arial" panose="020B0604020202020204" pitchFamily="34" charset="0"/>
            </a:endParaRPr>
          </a:p>
        </p:txBody>
      </p:sp>
      <p:sp>
        <p:nvSpPr>
          <p:cNvPr id="127" name="Rectangle 126"/>
          <p:cNvSpPr/>
          <p:nvPr/>
        </p:nvSpPr>
        <p:spPr>
          <a:xfrm>
            <a:off x="4857688" y="3312532"/>
            <a:ext cx="3466378" cy="523220"/>
          </a:xfrm>
          <a:prstGeom prst="rect">
            <a:avLst/>
          </a:prstGeom>
          <a:solidFill>
            <a:schemeClr val="accent2">
              <a:lumMod val="20000"/>
              <a:lumOff val="80000"/>
            </a:schemeClr>
          </a:solidFill>
        </p:spPr>
        <p:txBody>
          <a:bodyPr wrap="square">
            <a:spAutoFit/>
          </a:bodyPr>
          <a:lstStyle/>
          <a:p>
            <a:pPr algn="ctr"/>
            <a:r>
              <a:rPr lang="en-US" sz="2800" smtClean="0">
                <a:latin typeface="Arial" panose="020B0604020202020204" pitchFamily="34" charset="0"/>
                <a:ea typeface="Times New Roman" panose="02020603050405020304" pitchFamily="18" charset="0"/>
                <a:cs typeface="Arial" panose="020B0604020202020204" pitchFamily="34" charset="0"/>
              </a:rPr>
              <a:t>to </a:t>
            </a:r>
            <a:r>
              <a:rPr lang="en-US" sz="2800" i="1" smtClean="0">
                <a:latin typeface="Arial" panose="020B0604020202020204" pitchFamily="34" charset="0"/>
                <a:ea typeface="Times New Roman" panose="02020603050405020304" pitchFamily="18" charset="0"/>
                <a:cs typeface="Arial" panose="020B0604020202020204" pitchFamily="34" charset="0"/>
              </a:rPr>
              <a:t>t</a:t>
            </a:r>
            <a:endParaRPr lang="en-US" sz="2800" i="1">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288391" y="6273223"/>
            <a:ext cx="1800493" cy="584775"/>
          </a:xfrm>
          <a:prstGeom prst="rect">
            <a:avLst/>
          </a:prstGeom>
        </p:spPr>
        <p:txBody>
          <a:bodyPr wrap="none">
            <a:spAutoFit/>
          </a:bodyPr>
          <a:lstStyle/>
          <a:p>
            <a:r>
              <a:rPr lang="en-US" sz="3200" smtClean="0">
                <a:solidFill>
                  <a:schemeClr val="tx1">
                    <a:lumMod val="50000"/>
                    <a:lumOff val="50000"/>
                  </a:schemeClr>
                </a:solidFill>
                <a:latin typeface="Cambria" panose="02040503050406030204" pitchFamily="18" charset="0"/>
                <a:ea typeface="Cambria" panose="02040503050406030204" pitchFamily="18" charset="0"/>
              </a:rPr>
              <a:t>observed</a:t>
            </a:r>
            <a:endParaRPr lang="en-US" sz="3200">
              <a:solidFill>
                <a:schemeClr val="tx1">
                  <a:lumMod val="50000"/>
                  <a:lumOff val="50000"/>
                </a:schemeClr>
              </a:solidFill>
              <a:latin typeface="Cambria" panose="02040503050406030204" pitchFamily="18" charset="0"/>
              <a:ea typeface="Cambria" panose="02040503050406030204" pitchFamily="18" charset="0"/>
            </a:endParaRPr>
          </a:p>
        </p:txBody>
      </p:sp>
      <p:sp>
        <p:nvSpPr>
          <p:cNvPr id="57" name="Rectangle 56"/>
          <p:cNvSpPr/>
          <p:nvPr/>
        </p:nvSpPr>
        <p:spPr>
          <a:xfrm>
            <a:off x="6941614" y="6266684"/>
            <a:ext cx="1463862" cy="523220"/>
          </a:xfrm>
          <a:prstGeom prst="rect">
            <a:avLst/>
          </a:prstGeom>
        </p:spPr>
        <p:txBody>
          <a:bodyPr wrap="none">
            <a:spAutoFit/>
          </a:bodyPr>
          <a:lstStyle/>
          <a:p>
            <a:r>
              <a:rPr lang="en-US" sz="2800" smtClean="0">
                <a:solidFill>
                  <a:schemeClr val="tx1">
                    <a:lumMod val="50000"/>
                    <a:lumOff val="50000"/>
                  </a:schemeClr>
                </a:solidFill>
                <a:latin typeface="Cambria" panose="02040503050406030204" pitchFamily="18" charset="0"/>
                <a:ea typeface="Cambria" panose="02040503050406030204" pitchFamily="18" charset="0"/>
              </a:rPr>
              <a:t>Matrix </a:t>
            </a:r>
            <a:r>
              <a:rPr lang="en-US" sz="2800" i="1" smtClean="0">
                <a:solidFill>
                  <a:schemeClr val="tx1">
                    <a:lumMod val="50000"/>
                    <a:lumOff val="50000"/>
                  </a:schemeClr>
                </a:solidFill>
                <a:latin typeface="Cambria" panose="02040503050406030204" pitchFamily="18" charset="0"/>
                <a:ea typeface="Cambria" panose="02040503050406030204" pitchFamily="18" charset="0"/>
              </a:rPr>
              <a:t>p</a:t>
            </a:r>
            <a:endParaRPr lang="en-US" sz="2800" i="1">
              <a:solidFill>
                <a:schemeClr val="tx1">
                  <a:lumMod val="50000"/>
                  <a:lumOff val="50000"/>
                </a:schemeClr>
              </a:solidFill>
              <a:latin typeface="Cambria" panose="02040503050406030204" pitchFamily="18" charset="0"/>
              <a:ea typeface="Cambria" panose="02040503050406030204" pitchFamily="18" charset="0"/>
            </a:endParaRPr>
          </a:p>
        </p:txBody>
      </p:sp>
      <p:sp>
        <p:nvSpPr>
          <p:cNvPr id="58" name="Rectangle 57"/>
          <p:cNvSpPr/>
          <p:nvPr/>
        </p:nvSpPr>
        <p:spPr>
          <a:xfrm>
            <a:off x="9528445" y="6266684"/>
            <a:ext cx="1462260" cy="523220"/>
          </a:xfrm>
          <a:prstGeom prst="rect">
            <a:avLst/>
          </a:prstGeom>
        </p:spPr>
        <p:txBody>
          <a:bodyPr wrap="none">
            <a:spAutoFit/>
          </a:bodyPr>
          <a:lstStyle/>
          <a:p>
            <a:r>
              <a:rPr lang="en-US" sz="2800" smtClean="0">
                <a:solidFill>
                  <a:schemeClr val="tx1">
                    <a:lumMod val="50000"/>
                    <a:lumOff val="50000"/>
                  </a:schemeClr>
                </a:solidFill>
                <a:latin typeface="Cambria" panose="02040503050406030204" pitchFamily="18" charset="0"/>
                <a:ea typeface="Cambria" panose="02040503050406030204" pitchFamily="18" charset="0"/>
              </a:rPr>
              <a:t>Matrix </a:t>
            </a:r>
            <a:r>
              <a:rPr lang="en-US" sz="2800" i="1" smtClean="0">
                <a:solidFill>
                  <a:schemeClr val="tx1">
                    <a:lumMod val="50000"/>
                    <a:lumOff val="50000"/>
                  </a:schemeClr>
                </a:solidFill>
                <a:latin typeface="Cambria" panose="02040503050406030204" pitchFamily="18" charset="0"/>
                <a:ea typeface="Cambria" panose="02040503050406030204" pitchFamily="18" charset="0"/>
              </a:rPr>
              <a:t>b</a:t>
            </a:r>
            <a:endParaRPr lang="en-US" sz="2800" i="1">
              <a:solidFill>
                <a:schemeClr val="tx1">
                  <a:lumMod val="50000"/>
                  <a:lumOff val="50000"/>
                </a:schemeClr>
              </a:solidFill>
              <a:latin typeface="Cambria" panose="02040503050406030204" pitchFamily="18" charset="0"/>
              <a:ea typeface="Cambria" panose="02040503050406030204" pitchFamily="18" charset="0"/>
            </a:endParaRPr>
          </a:p>
        </p:txBody>
      </p:sp>
      <p:sp>
        <p:nvSpPr>
          <p:cNvPr id="60" name="Rectangle 59"/>
          <p:cNvSpPr/>
          <p:nvPr/>
        </p:nvSpPr>
        <p:spPr>
          <a:xfrm>
            <a:off x="16265083" y="6273223"/>
            <a:ext cx="1752018" cy="584775"/>
          </a:xfrm>
          <a:prstGeom prst="rect">
            <a:avLst/>
          </a:prstGeom>
        </p:spPr>
        <p:txBody>
          <a:bodyPr wrap="none">
            <a:spAutoFit/>
          </a:bodyPr>
          <a:lstStyle/>
          <a:p>
            <a:r>
              <a:rPr lang="en-US" sz="3200" smtClean="0">
                <a:solidFill>
                  <a:schemeClr val="tx1">
                    <a:lumMod val="50000"/>
                    <a:lumOff val="50000"/>
                  </a:schemeClr>
                </a:solidFill>
                <a:latin typeface="Cambria" panose="02040503050406030204" pitchFamily="18" charset="0"/>
                <a:ea typeface="Cambria" panose="02040503050406030204" pitchFamily="18" charset="0"/>
              </a:rPr>
              <a:t>expected</a:t>
            </a:r>
            <a:endParaRPr lang="en-US" sz="3200">
              <a:solidFill>
                <a:schemeClr val="tx1">
                  <a:lumMod val="50000"/>
                  <a:lumOff val="50000"/>
                </a:schemeClr>
              </a:solidFill>
              <a:latin typeface="Cambria" panose="02040503050406030204" pitchFamily="18" charset="0"/>
              <a:ea typeface="Cambria" panose="02040503050406030204" pitchFamily="18" charset="0"/>
            </a:endParaRPr>
          </a:p>
        </p:txBody>
      </p:sp>
      <p:cxnSp>
        <p:nvCxnSpPr>
          <p:cNvPr id="63" name="Curved Connector 62"/>
          <p:cNvCxnSpPr>
            <a:stCxn id="99" idx="6"/>
            <a:endCxn id="99" idx="4"/>
          </p:cNvCxnSpPr>
          <p:nvPr/>
        </p:nvCxnSpPr>
        <p:spPr>
          <a:xfrm flipH="1">
            <a:off x="16924020" y="5183664"/>
            <a:ext cx="388620" cy="388620"/>
          </a:xfrm>
          <a:prstGeom prst="curvedConnector4">
            <a:avLst>
              <a:gd name="adj1" fmla="val -58824"/>
              <a:gd name="adj2" fmla="val 158824"/>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100" idx="4"/>
            <a:endCxn id="98" idx="0"/>
          </p:cNvCxnSpPr>
          <p:nvPr/>
        </p:nvCxnSpPr>
        <p:spPr>
          <a:xfrm>
            <a:off x="14952774" y="3779044"/>
            <a:ext cx="0" cy="10160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267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6001643"/>
          </a:xfrm>
          <a:prstGeom prst="rect">
            <a:avLst/>
          </a:prstGeom>
        </p:spPr>
        <p:txBody>
          <a:bodyPr wrap="square">
            <a:spAutoFit/>
          </a:bodyPr>
          <a:lstStyle/>
          <a:p>
            <a:r>
              <a:rPr lang="en-US" sz="3200" b="1"/>
              <a:t>The log likelihood matrix.</a:t>
            </a:r>
            <a:r>
              <a:rPr lang="en-US" sz="3200"/>
              <a:t> (</a:t>
            </a:r>
            <a:r>
              <a:rPr lang="en-US" sz="3200" b="1"/>
              <a:t>a</a:t>
            </a:r>
            <a:r>
              <a:rPr lang="en-US" sz="3200"/>
              <a:t>) The panel shows sequence s0, the equation by which the transition probabilities are computed, and also it shows the organization of these values in the transition matrix of the “+” model. (</a:t>
            </a:r>
            <a:r>
              <a:rPr lang="en-US" sz="3200" b="1"/>
              <a:t>b</a:t>
            </a:r>
            <a:r>
              <a:rPr lang="en-US" sz="3200"/>
              <a:t>) In contrast, panel b shows sequence s1, the equation by which the transition probabilities are computed, and the organization of these values in the transition matrix of the “-” model. The “+” and “-” signs in the superscript of the equations indicate the model to which the equation belongs. Although it is not relevant in this case, every transition matrix contains an associated Markov diagram for illustration. The arrows that are shown in each Markov diagram represent a transition probability value greater than zero. Note the presence of the "ACGT" sequence at the beginning of both s0 and s1 (bolded and underlined), which establishes the same order of states on the rows and columns of both transition matrices. (</a:t>
            </a:r>
            <a:r>
              <a:rPr lang="en-US" sz="3200" b="1"/>
              <a:t>c</a:t>
            </a:r>
            <a:r>
              <a:rPr lang="en-US" sz="3200"/>
              <a:t>) It shows the equation that combines the transition matrices from the “+” model and the “-” model, and the final result represented by the log likelihood matrix (LLM).</a:t>
            </a:r>
          </a:p>
        </p:txBody>
      </p:sp>
      <p:sp>
        <p:nvSpPr>
          <p:cNvPr id="8" name="Title 1"/>
          <p:cNvSpPr>
            <a:spLocks noGrp="1"/>
          </p:cNvSpPr>
          <p:nvPr>
            <p:ph type="title"/>
          </p:nvPr>
        </p:nvSpPr>
        <p:spPr>
          <a:xfrm>
            <a:off x="838200" y="685800"/>
            <a:ext cx="15773400" cy="1988345"/>
          </a:xfrm>
        </p:spPr>
        <p:txBody>
          <a:bodyPr>
            <a:normAutofit/>
          </a:bodyPr>
          <a:lstStyle/>
          <a:p>
            <a:r>
              <a:rPr lang="en-US"/>
              <a:t>The log likelihood matrix</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424194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E5831C8-CEBF-43AA-9163-B99DD2DFA719}"/>
</file>

<file path=customXml/itemProps2.xml><?xml version="1.0" encoding="utf-8"?>
<ds:datastoreItem xmlns:ds="http://schemas.openxmlformats.org/officeDocument/2006/customXml" ds:itemID="{E4D75F02-30AF-4C7B-B9A4-72B782A9E9C6}"/>
</file>

<file path=customXml/itemProps3.xml><?xml version="1.0" encoding="utf-8"?>
<ds:datastoreItem xmlns:ds="http://schemas.openxmlformats.org/officeDocument/2006/customXml" ds:itemID="{30D612BE-7485-4AE3-B9DC-793BBEF3A712}"/>
</file>

<file path=docProps/app.xml><?xml version="1.0" encoding="utf-8"?>
<Properties xmlns="http://schemas.openxmlformats.org/officeDocument/2006/extended-properties" xmlns:vt="http://schemas.openxmlformats.org/officeDocument/2006/docPropsVTypes">
  <TotalTime>4749</TotalTime>
  <Words>370</Words>
  <Application>Microsoft Office PowerPoint</Application>
  <PresentationFormat>Custom</PresentationFormat>
  <Paragraphs>104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vt:lpstr>
      <vt:lpstr>Cambria Math</vt:lpstr>
      <vt:lpstr>Times New Roman</vt:lpstr>
      <vt:lpstr>Office Theme</vt:lpstr>
      <vt:lpstr>PowerPoint Presentation</vt:lpstr>
      <vt:lpstr>The log likelihood matrix</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346</cp:revision>
  <dcterms:created xsi:type="dcterms:W3CDTF">2015-10-28T14:31:42Z</dcterms:created>
  <dcterms:modified xsi:type="dcterms:W3CDTF">2021-07-15T14:35:10Z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