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3C731-2C54-4B73-A52E-A128A459012F}"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3E0AE-92C4-4FBF-9E37-38C4AB5C04B0}" type="slidenum">
              <a:rPr lang="en-US" smtClean="0"/>
              <a:t>‹#›</a:t>
            </a:fld>
            <a:endParaRPr lang="en-US"/>
          </a:p>
        </p:txBody>
      </p:sp>
    </p:spTree>
    <p:extLst>
      <p:ext uri="{BB962C8B-B14F-4D97-AF65-F5344CB8AC3E}">
        <p14:creationId xmlns:p14="http://schemas.microsoft.com/office/powerpoint/2010/main" val="114026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73E0AE-92C4-4FBF-9E37-38C4AB5C04B0}" type="slidenum">
              <a:rPr lang="en-US" smtClean="0"/>
              <a:t>1</a:t>
            </a:fld>
            <a:endParaRPr lang="en-US"/>
          </a:p>
        </p:txBody>
      </p:sp>
    </p:spTree>
    <p:extLst>
      <p:ext uri="{BB962C8B-B14F-4D97-AF65-F5344CB8AC3E}">
        <p14:creationId xmlns:p14="http://schemas.microsoft.com/office/powerpoint/2010/main" val="234289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73E0AE-92C4-4FBF-9E37-38C4AB5C04B0}" type="slidenum">
              <a:rPr lang="en-US" smtClean="0"/>
              <a:t>2</a:t>
            </a:fld>
            <a:endParaRPr lang="en-US"/>
          </a:p>
        </p:txBody>
      </p:sp>
    </p:spTree>
    <p:extLst>
      <p:ext uri="{BB962C8B-B14F-4D97-AF65-F5344CB8AC3E}">
        <p14:creationId xmlns:p14="http://schemas.microsoft.com/office/powerpoint/2010/main" val="395976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4024C-0362-41A6-950B-AB8B642018B8}"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407931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024C-0362-41A6-950B-AB8B642018B8}"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218119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024C-0362-41A6-950B-AB8B642018B8}"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264238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024C-0362-41A6-950B-AB8B642018B8}"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29186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4024C-0362-41A6-950B-AB8B642018B8}"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39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4024C-0362-41A6-950B-AB8B642018B8}"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346798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4024C-0362-41A6-950B-AB8B642018B8}"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24213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4024C-0362-41A6-950B-AB8B642018B8}"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66922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4024C-0362-41A6-950B-AB8B642018B8}"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273158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4024C-0362-41A6-950B-AB8B642018B8}"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6713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4024C-0362-41A6-950B-AB8B642018B8}"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93DBC-71D8-4D8D-A69E-D1584B28697B}" type="slidenum">
              <a:rPr lang="en-US" smtClean="0"/>
              <a:t>‹#›</a:t>
            </a:fld>
            <a:endParaRPr lang="en-US"/>
          </a:p>
        </p:txBody>
      </p:sp>
    </p:spTree>
    <p:extLst>
      <p:ext uri="{BB962C8B-B14F-4D97-AF65-F5344CB8AC3E}">
        <p14:creationId xmlns:p14="http://schemas.microsoft.com/office/powerpoint/2010/main" val="360582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024C-0362-41A6-950B-AB8B642018B8}" type="datetimeFigureOut">
              <a:rPr lang="en-US" smtClean="0"/>
              <a:t>7/15/2021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93DBC-71D8-4D8D-A69E-D1584B28697B}" type="slidenum">
              <a:rPr lang="en-US" smtClean="0"/>
              <a:t>‹#›</a:t>
            </a:fld>
            <a:endParaRPr lang="en-US"/>
          </a:p>
        </p:txBody>
      </p:sp>
    </p:spTree>
    <p:extLst>
      <p:ext uri="{BB962C8B-B14F-4D97-AF65-F5344CB8AC3E}">
        <p14:creationId xmlns:p14="http://schemas.microsoft.com/office/powerpoint/2010/main" val="261654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05902" y="96510"/>
            <a:ext cx="11976369" cy="667005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57" name="Rounded Rectangle 56"/>
          <p:cNvSpPr/>
          <p:nvPr/>
        </p:nvSpPr>
        <p:spPr>
          <a:xfrm>
            <a:off x="247624" y="5367513"/>
            <a:ext cx="1619409"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Rounded Rectangle 50"/>
          <p:cNvSpPr/>
          <p:nvPr/>
        </p:nvSpPr>
        <p:spPr>
          <a:xfrm>
            <a:off x="2509238" y="5885791"/>
            <a:ext cx="1619409"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ounded Rectangle 29"/>
          <p:cNvSpPr/>
          <p:nvPr/>
        </p:nvSpPr>
        <p:spPr>
          <a:xfrm>
            <a:off x="596218" y="237744"/>
            <a:ext cx="5479934" cy="3362012"/>
          </a:xfrm>
          <a:prstGeom prst="roundRect">
            <a:avLst/>
          </a:prstGeom>
          <a:solidFill>
            <a:schemeClr val="accent3">
              <a:alpha val="1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ounded Rectangle 30"/>
          <p:cNvSpPr/>
          <p:nvPr/>
        </p:nvSpPr>
        <p:spPr>
          <a:xfrm>
            <a:off x="6312574" y="237744"/>
            <a:ext cx="5646989" cy="6443522"/>
          </a:xfrm>
          <a:prstGeom prst="roundRect">
            <a:avLst/>
          </a:prstGeom>
          <a:solidFill>
            <a:schemeClr val="accent3">
              <a:alpha val="1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 name="Straight Connector 9"/>
          <p:cNvCxnSpPr/>
          <p:nvPr/>
        </p:nvCxnSpPr>
        <p:spPr>
          <a:xfrm flipH="1">
            <a:off x="1852850" y="3828418"/>
            <a:ext cx="6932002" cy="1925698"/>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3137863" y="5391953"/>
            <a:ext cx="118454" cy="493838"/>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985893" y="454340"/>
            <a:ext cx="2415085" cy="646331"/>
          </a:xfrm>
          <a:prstGeom prst="rect">
            <a:avLst/>
          </a:prstGeom>
        </p:spPr>
        <p:txBody>
          <a:bodyPr wrap="none">
            <a:spAutoFit/>
          </a:bodyPr>
          <a:lstStyle/>
          <a:p>
            <a:r>
              <a:rPr lang="en-US" sz="3600" smtClean="0"/>
              <a:t>Prokaryotes</a:t>
            </a:r>
            <a:endParaRPr lang="en-US" sz="3600"/>
          </a:p>
        </p:txBody>
      </p:sp>
      <p:sp>
        <p:nvSpPr>
          <p:cNvPr id="69" name="Rectangle 68"/>
          <p:cNvSpPr/>
          <p:nvPr/>
        </p:nvSpPr>
        <p:spPr>
          <a:xfrm>
            <a:off x="480979" y="5558760"/>
            <a:ext cx="1264272" cy="400110"/>
          </a:xfrm>
          <a:prstGeom prst="rect">
            <a:avLst/>
          </a:prstGeom>
        </p:spPr>
        <p:txBody>
          <a:bodyPr wrap="square">
            <a:spAutoFit/>
          </a:bodyPr>
          <a:lstStyle/>
          <a:p>
            <a:r>
              <a:rPr lang="en-US" sz="2000" smtClean="0"/>
              <a:t>Prebiotic</a:t>
            </a:r>
            <a:endParaRPr lang="en-US" sz="2000"/>
          </a:p>
        </p:txBody>
      </p:sp>
      <p:sp>
        <p:nvSpPr>
          <p:cNvPr id="72" name="Rounded Rectangle 71"/>
          <p:cNvSpPr/>
          <p:nvPr/>
        </p:nvSpPr>
        <p:spPr>
          <a:xfrm>
            <a:off x="7232976" y="1920898"/>
            <a:ext cx="113013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Rounded Rectangle 72"/>
          <p:cNvSpPr/>
          <p:nvPr/>
        </p:nvSpPr>
        <p:spPr>
          <a:xfrm>
            <a:off x="9178053" y="1923411"/>
            <a:ext cx="113013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Rounded Rectangle 73"/>
          <p:cNvSpPr/>
          <p:nvPr/>
        </p:nvSpPr>
        <p:spPr>
          <a:xfrm>
            <a:off x="10165173" y="3971694"/>
            <a:ext cx="131244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Rounded Rectangle 74"/>
          <p:cNvSpPr/>
          <p:nvPr/>
        </p:nvSpPr>
        <p:spPr>
          <a:xfrm>
            <a:off x="7946904" y="5163394"/>
            <a:ext cx="131244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Rounded Rectangle 78"/>
          <p:cNvSpPr/>
          <p:nvPr/>
        </p:nvSpPr>
        <p:spPr>
          <a:xfrm>
            <a:off x="3637125" y="2419992"/>
            <a:ext cx="131244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Rounded Rectangle 81"/>
          <p:cNvSpPr/>
          <p:nvPr/>
        </p:nvSpPr>
        <p:spPr>
          <a:xfrm>
            <a:off x="1469749" y="2419992"/>
            <a:ext cx="1312441" cy="795476"/>
          </a:xfrm>
          <a:prstGeom prst="roundRect">
            <a:avLst/>
          </a:prstGeom>
          <a:solidFill>
            <a:schemeClr val="accent3">
              <a:alpha val="32000"/>
            </a:schemeClr>
          </a:solidFill>
          <a:ln w="285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 name="Straight Connector 15"/>
          <p:cNvCxnSpPr/>
          <p:nvPr/>
        </p:nvCxnSpPr>
        <p:spPr>
          <a:xfrm>
            <a:off x="7813001" y="2710547"/>
            <a:ext cx="971851" cy="1117870"/>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780832" y="2710433"/>
            <a:ext cx="942069" cy="1117984"/>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8785042" y="3828419"/>
            <a:ext cx="1380131" cy="542526"/>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82" idx="2"/>
          </p:cNvCxnSpPr>
          <p:nvPr/>
        </p:nvCxnSpPr>
        <p:spPr>
          <a:xfrm>
            <a:off x="2125970" y="3215468"/>
            <a:ext cx="1884000" cy="1943287"/>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9" idx="2"/>
          </p:cNvCxnSpPr>
          <p:nvPr/>
        </p:nvCxnSpPr>
        <p:spPr>
          <a:xfrm>
            <a:off x="4293346" y="3215468"/>
            <a:ext cx="791448" cy="1643044"/>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729037" y="5988796"/>
            <a:ext cx="1194494" cy="646331"/>
          </a:xfrm>
          <a:prstGeom prst="rect">
            <a:avLst/>
          </a:prstGeom>
        </p:spPr>
        <p:txBody>
          <a:bodyPr wrap="none">
            <a:spAutoFit/>
          </a:bodyPr>
          <a:lstStyle/>
          <a:p>
            <a:r>
              <a:rPr lang="en-US" sz="3600" b="1" smtClean="0">
                <a:solidFill>
                  <a:schemeClr val="tx1">
                    <a:lumMod val="50000"/>
                    <a:lumOff val="50000"/>
                  </a:schemeClr>
                </a:solidFill>
              </a:rPr>
              <a:t>LUCA</a:t>
            </a:r>
            <a:endParaRPr lang="en-US" sz="3600" b="1">
              <a:solidFill>
                <a:schemeClr val="tx1">
                  <a:lumMod val="50000"/>
                  <a:lumOff val="50000"/>
                </a:schemeClr>
              </a:solidFill>
            </a:endParaRPr>
          </a:p>
        </p:txBody>
      </p:sp>
      <p:sp>
        <p:nvSpPr>
          <p:cNvPr id="56" name="Rectangle 55"/>
          <p:cNvSpPr/>
          <p:nvPr/>
        </p:nvSpPr>
        <p:spPr>
          <a:xfrm>
            <a:off x="8918830" y="450420"/>
            <a:ext cx="2244589" cy="646331"/>
          </a:xfrm>
          <a:prstGeom prst="rect">
            <a:avLst/>
          </a:prstGeom>
        </p:spPr>
        <p:txBody>
          <a:bodyPr wrap="none">
            <a:spAutoFit/>
          </a:bodyPr>
          <a:lstStyle/>
          <a:p>
            <a:r>
              <a:rPr lang="en-US" sz="3600" smtClean="0"/>
              <a:t>Eukaryotes</a:t>
            </a:r>
            <a:endParaRPr lang="en-US" sz="3600"/>
          </a:p>
        </p:txBody>
      </p:sp>
      <p:sp>
        <p:nvSpPr>
          <p:cNvPr id="59" name="Rectangle 58"/>
          <p:cNvSpPr/>
          <p:nvPr/>
        </p:nvSpPr>
        <p:spPr>
          <a:xfrm>
            <a:off x="1650165" y="2458922"/>
            <a:ext cx="951607" cy="646331"/>
          </a:xfrm>
          <a:prstGeom prst="rect">
            <a:avLst/>
          </a:prstGeom>
        </p:spPr>
        <p:txBody>
          <a:bodyPr wrap="none">
            <a:spAutoFit/>
          </a:bodyPr>
          <a:lstStyle/>
          <a:p>
            <a:pPr algn="ctr"/>
            <a:r>
              <a:rPr lang="en-US" smtClean="0"/>
              <a:t>Bacteria</a:t>
            </a:r>
          </a:p>
          <a:p>
            <a:pPr algn="ctr"/>
            <a:r>
              <a:rPr lang="en-US" smtClean="0">
                <a:ea typeface="Cambria" panose="02040503050406030204" pitchFamily="18" charset="0"/>
              </a:rPr>
              <a:t>11k</a:t>
            </a:r>
            <a:endParaRPr lang="en-US">
              <a:ea typeface="Cambria" panose="02040503050406030204" pitchFamily="18" charset="0"/>
            </a:endParaRPr>
          </a:p>
        </p:txBody>
      </p:sp>
      <p:sp>
        <p:nvSpPr>
          <p:cNvPr id="63" name="Rectangle 62"/>
          <p:cNvSpPr/>
          <p:nvPr/>
        </p:nvSpPr>
        <p:spPr>
          <a:xfrm>
            <a:off x="3806035" y="2465963"/>
            <a:ext cx="950709" cy="646331"/>
          </a:xfrm>
          <a:prstGeom prst="rect">
            <a:avLst/>
          </a:prstGeom>
        </p:spPr>
        <p:txBody>
          <a:bodyPr wrap="none">
            <a:spAutoFit/>
          </a:bodyPr>
          <a:lstStyle/>
          <a:p>
            <a:pPr algn="ctr"/>
            <a:r>
              <a:rPr lang="en-US" smtClean="0"/>
              <a:t>Archaea</a:t>
            </a:r>
          </a:p>
          <a:p>
            <a:pPr algn="ctr"/>
            <a:r>
              <a:rPr lang="en-US" smtClean="0"/>
              <a:t>1k</a:t>
            </a:r>
            <a:endParaRPr lang="en-US"/>
          </a:p>
        </p:txBody>
      </p:sp>
      <p:sp>
        <p:nvSpPr>
          <p:cNvPr id="68" name="Rectangle 67"/>
          <p:cNvSpPr/>
          <p:nvPr/>
        </p:nvSpPr>
        <p:spPr>
          <a:xfrm>
            <a:off x="7353029" y="1980340"/>
            <a:ext cx="885307" cy="646331"/>
          </a:xfrm>
          <a:prstGeom prst="rect">
            <a:avLst/>
          </a:prstGeom>
        </p:spPr>
        <p:txBody>
          <a:bodyPr wrap="none">
            <a:spAutoFit/>
          </a:bodyPr>
          <a:lstStyle/>
          <a:p>
            <a:pPr algn="ctr"/>
            <a:r>
              <a:rPr lang="en-US" smtClean="0"/>
              <a:t>Protists</a:t>
            </a:r>
          </a:p>
          <a:p>
            <a:pPr algn="ctr"/>
            <a:r>
              <a:rPr lang="en-US" smtClean="0"/>
              <a:t>34k</a:t>
            </a:r>
            <a:endParaRPr lang="en-US"/>
          </a:p>
        </p:txBody>
      </p:sp>
      <p:sp>
        <p:nvSpPr>
          <p:cNvPr id="65" name="Rectangle 64"/>
          <p:cNvSpPr/>
          <p:nvPr/>
        </p:nvSpPr>
        <p:spPr>
          <a:xfrm>
            <a:off x="9395107" y="1979139"/>
            <a:ext cx="696024" cy="646331"/>
          </a:xfrm>
          <a:prstGeom prst="rect">
            <a:avLst/>
          </a:prstGeom>
        </p:spPr>
        <p:txBody>
          <a:bodyPr wrap="none">
            <a:spAutoFit/>
          </a:bodyPr>
          <a:lstStyle/>
          <a:p>
            <a:pPr algn="ctr"/>
            <a:r>
              <a:rPr lang="en-US" smtClean="0"/>
              <a:t>Fungi</a:t>
            </a:r>
          </a:p>
          <a:p>
            <a:pPr algn="ctr"/>
            <a:r>
              <a:rPr lang="en-US" smtClean="0"/>
              <a:t>44k</a:t>
            </a:r>
            <a:endParaRPr lang="en-US"/>
          </a:p>
        </p:txBody>
      </p:sp>
      <p:sp>
        <p:nvSpPr>
          <p:cNvPr id="64" name="Rectangle 63"/>
          <p:cNvSpPr/>
          <p:nvPr/>
        </p:nvSpPr>
        <p:spPr>
          <a:xfrm>
            <a:off x="10381426" y="4064149"/>
            <a:ext cx="930063" cy="646331"/>
          </a:xfrm>
          <a:prstGeom prst="rect">
            <a:avLst/>
          </a:prstGeom>
        </p:spPr>
        <p:txBody>
          <a:bodyPr wrap="none">
            <a:spAutoFit/>
          </a:bodyPr>
          <a:lstStyle/>
          <a:p>
            <a:pPr algn="ctr"/>
            <a:r>
              <a:rPr lang="en-US" smtClean="0"/>
              <a:t>Animals</a:t>
            </a:r>
          </a:p>
          <a:p>
            <a:pPr algn="ctr"/>
            <a:r>
              <a:rPr lang="en-US" smtClean="0"/>
              <a:t>1.1M</a:t>
            </a:r>
            <a:endParaRPr lang="en-US"/>
          </a:p>
        </p:txBody>
      </p:sp>
      <p:sp>
        <p:nvSpPr>
          <p:cNvPr id="67" name="Rectangle 66"/>
          <p:cNvSpPr/>
          <p:nvPr/>
        </p:nvSpPr>
        <p:spPr>
          <a:xfrm>
            <a:off x="8238423" y="5298095"/>
            <a:ext cx="753220" cy="646331"/>
          </a:xfrm>
          <a:prstGeom prst="rect">
            <a:avLst/>
          </a:prstGeom>
        </p:spPr>
        <p:txBody>
          <a:bodyPr wrap="none">
            <a:spAutoFit/>
          </a:bodyPr>
          <a:lstStyle/>
          <a:p>
            <a:pPr algn="ctr"/>
            <a:r>
              <a:rPr lang="en-US" smtClean="0"/>
              <a:t>Plants</a:t>
            </a:r>
          </a:p>
          <a:p>
            <a:pPr algn="ctr"/>
            <a:r>
              <a:rPr lang="en-US" smtClean="0"/>
              <a:t>224k</a:t>
            </a:r>
            <a:endParaRPr lang="en-US"/>
          </a:p>
        </p:txBody>
      </p:sp>
      <p:sp>
        <p:nvSpPr>
          <p:cNvPr id="91" name="Flowchart: Delay 90"/>
          <p:cNvSpPr/>
          <p:nvPr/>
        </p:nvSpPr>
        <p:spPr>
          <a:xfrm>
            <a:off x="1910997" y="374141"/>
            <a:ext cx="749494" cy="785206"/>
          </a:xfrm>
          <a:prstGeom prst="flowChartDelay">
            <a:avLst/>
          </a:prstGeom>
          <a:ln>
            <a:noFill/>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2" name="Flowchart: Delay 91"/>
          <p:cNvSpPr/>
          <p:nvPr/>
        </p:nvSpPr>
        <p:spPr>
          <a:xfrm rot="10800000">
            <a:off x="1161503" y="374141"/>
            <a:ext cx="749494" cy="785206"/>
          </a:xfrm>
          <a:prstGeom prst="flowChartDelay">
            <a:avLst/>
          </a:prstGeom>
          <a:gradFill flip="none"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tileRect/>
          </a:gradFill>
          <a:ln>
            <a:noFill/>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7" name="Freeform 96"/>
          <p:cNvSpPr/>
          <p:nvPr/>
        </p:nvSpPr>
        <p:spPr>
          <a:xfrm>
            <a:off x="1397736" y="620035"/>
            <a:ext cx="1068309" cy="348656"/>
          </a:xfrm>
          <a:custGeom>
            <a:avLst/>
            <a:gdLst>
              <a:gd name="connsiteX0" fmla="*/ 633826 w 1068309"/>
              <a:gd name="connsiteY0" fmla="*/ 26313 h 348656"/>
              <a:gd name="connsiteX1" fmla="*/ 528571 w 1068309"/>
              <a:gd name="connsiteY1" fmla="*/ 13157 h 348656"/>
              <a:gd name="connsiteX2" fmla="*/ 515414 w 1068309"/>
              <a:gd name="connsiteY2" fmla="*/ 32892 h 348656"/>
              <a:gd name="connsiteX3" fmla="*/ 443052 w 1068309"/>
              <a:gd name="connsiteY3" fmla="*/ 59206 h 348656"/>
              <a:gd name="connsiteX4" fmla="*/ 436473 w 1068309"/>
              <a:gd name="connsiteY4" fmla="*/ 39470 h 348656"/>
              <a:gd name="connsiteX5" fmla="*/ 423317 w 1068309"/>
              <a:gd name="connsiteY5" fmla="*/ 19735 h 348656"/>
              <a:gd name="connsiteX6" fmla="*/ 383846 w 1068309"/>
              <a:gd name="connsiteY6" fmla="*/ 0 h 348656"/>
              <a:gd name="connsiteX7" fmla="*/ 331219 w 1068309"/>
              <a:gd name="connsiteY7" fmla="*/ 6578 h 348656"/>
              <a:gd name="connsiteX8" fmla="*/ 324640 w 1068309"/>
              <a:gd name="connsiteY8" fmla="*/ 46049 h 348656"/>
              <a:gd name="connsiteX9" fmla="*/ 298327 w 1068309"/>
              <a:gd name="connsiteY9" fmla="*/ 78941 h 348656"/>
              <a:gd name="connsiteX10" fmla="*/ 173337 w 1068309"/>
              <a:gd name="connsiteY10" fmla="*/ 72362 h 348656"/>
              <a:gd name="connsiteX11" fmla="*/ 153602 w 1068309"/>
              <a:gd name="connsiteY11" fmla="*/ 59206 h 348656"/>
              <a:gd name="connsiteX12" fmla="*/ 8876 w 1068309"/>
              <a:gd name="connsiteY12" fmla="*/ 72362 h 348656"/>
              <a:gd name="connsiteX13" fmla="*/ 22033 w 1068309"/>
              <a:gd name="connsiteY13" fmla="*/ 138147 h 348656"/>
              <a:gd name="connsiteX14" fmla="*/ 41768 w 1068309"/>
              <a:gd name="connsiteY14" fmla="*/ 144725 h 348656"/>
              <a:gd name="connsiteX15" fmla="*/ 147023 w 1068309"/>
              <a:gd name="connsiteY15" fmla="*/ 144725 h 348656"/>
              <a:gd name="connsiteX16" fmla="*/ 212807 w 1068309"/>
              <a:gd name="connsiteY16" fmla="*/ 348656 h 348656"/>
              <a:gd name="connsiteX17" fmla="*/ 225964 w 1068309"/>
              <a:gd name="connsiteY17" fmla="*/ 322342 h 348656"/>
              <a:gd name="connsiteX18" fmla="*/ 212807 w 1068309"/>
              <a:gd name="connsiteY18" fmla="*/ 269715 h 348656"/>
              <a:gd name="connsiteX19" fmla="*/ 219386 w 1068309"/>
              <a:gd name="connsiteY19" fmla="*/ 203931 h 348656"/>
              <a:gd name="connsiteX20" fmla="*/ 298327 w 1068309"/>
              <a:gd name="connsiteY20" fmla="*/ 236823 h 348656"/>
              <a:gd name="connsiteX21" fmla="*/ 311484 w 1068309"/>
              <a:gd name="connsiteY21" fmla="*/ 276293 h 348656"/>
              <a:gd name="connsiteX22" fmla="*/ 331219 w 1068309"/>
              <a:gd name="connsiteY22" fmla="*/ 282872 h 348656"/>
              <a:gd name="connsiteX23" fmla="*/ 370689 w 1068309"/>
              <a:gd name="connsiteY23" fmla="*/ 269715 h 348656"/>
              <a:gd name="connsiteX24" fmla="*/ 377268 w 1068309"/>
              <a:gd name="connsiteY24" fmla="*/ 249980 h 348656"/>
              <a:gd name="connsiteX25" fmla="*/ 383846 w 1068309"/>
              <a:gd name="connsiteY25" fmla="*/ 144725 h 348656"/>
              <a:gd name="connsiteX26" fmla="*/ 443052 w 1068309"/>
              <a:gd name="connsiteY26" fmla="*/ 151303 h 348656"/>
              <a:gd name="connsiteX27" fmla="*/ 482522 w 1068309"/>
              <a:gd name="connsiteY27" fmla="*/ 184195 h 348656"/>
              <a:gd name="connsiteX28" fmla="*/ 502258 w 1068309"/>
              <a:gd name="connsiteY28" fmla="*/ 197352 h 348656"/>
              <a:gd name="connsiteX29" fmla="*/ 535150 w 1068309"/>
              <a:gd name="connsiteY29" fmla="*/ 223666 h 348656"/>
              <a:gd name="connsiteX30" fmla="*/ 554885 w 1068309"/>
              <a:gd name="connsiteY30" fmla="*/ 210509 h 348656"/>
              <a:gd name="connsiteX31" fmla="*/ 574620 w 1068309"/>
              <a:gd name="connsiteY31" fmla="*/ 164460 h 348656"/>
              <a:gd name="connsiteX32" fmla="*/ 594355 w 1068309"/>
              <a:gd name="connsiteY32" fmla="*/ 151303 h 348656"/>
              <a:gd name="connsiteX33" fmla="*/ 653561 w 1068309"/>
              <a:gd name="connsiteY33" fmla="*/ 157882 h 348656"/>
              <a:gd name="connsiteX34" fmla="*/ 666718 w 1068309"/>
              <a:gd name="connsiteY34" fmla="*/ 184195 h 348656"/>
              <a:gd name="connsiteX35" fmla="*/ 699610 w 1068309"/>
              <a:gd name="connsiteY35" fmla="*/ 230244 h 348656"/>
              <a:gd name="connsiteX36" fmla="*/ 732502 w 1068309"/>
              <a:gd name="connsiteY36" fmla="*/ 236823 h 348656"/>
              <a:gd name="connsiteX37" fmla="*/ 752237 w 1068309"/>
              <a:gd name="connsiteY37" fmla="*/ 249980 h 348656"/>
              <a:gd name="connsiteX38" fmla="*/ 778551 w 1068309"/>
              <a:gd name="connsiteY38" fmla="*/ 256558 h 348656"/>
              <a:gd name="connsiteX39" fmla="*/ 798286 w 1068309"/>
              <a:gd name="connsiteY39" fmla="*/ 263136 h 348656"/>
              <a:gd name="connsiteX40" fmla="*/ 857492 w 1068309"/>
              <a:gd name="connsiteY40" fmla="*/ 309185 h 348656"/>
              <a:gd name="connsiteX41" fmla="*/ 910120 w 1068309"/>
              <a:gd name="connsiteY41" fmla="*/ 269715 h 348656"/>
              <a:gd name="connsiteX42" fmla="*/ 923276 w 1068309"/>
              <a:gd name="connsiteY42" fmla="*/ 230244 h 348656"/>
              <a:gd name="connsiteX43" fmla="*/ 1054845 w 1068309"/>
              <a:gd name="connsiteY43" fmla="*/ 223666 h 348656"/>
              <a:gd name="connsiteX44" fmla="*/ 1068002 w 1068309"/>
              <a:gd name="connsiteY44" fmla="*/ 203931 h 348656"/>
              <a:gd name="connsiteX45" fmla="*/ 1061423 w 1068309"/>
              <a:gd name="connsiteY45" fmla="*/ 151303 h 348656"/>
              <a:gd name="connsiteX46" fmla="*/ 1054845 w 1068309"/>
              <a:gd name="connsiteY46" fmla="*/ 131568 h 348656"/>
              <a:gd name="connsiteX47" fmla="*/ 1035109 w 1068309"/>
              <a:gd name="connsiteY47" fmla="*/ 118411 h 348656"/>
              <a:gd name="connsiteX48" fmla="*/ 943012 w 1068309"/>
              <a:gd name="connsiteY48" fmla="*/ 138147 h 348656"/>
              <a:gd name="connsiteX49" fmla="*/ 844335 w 1068309"/>
              <a:gd name="connsiteY49" fmla="*/ 164460 h 348656"/>
              <a:gd name="connsiteX50" fmla="*/ 771973 w 1068309"/>
              <a:gd name="connsiteY50" fmla="*/ 157882 h 348656"/>
              <a:gd name="connsiteX51" fmla="*/ 765394 w 1068309"/>
              <a:gd name="connsiteY51" fmla="*/ 92098 h 348656"/>
              <a:gd name="connsiteX52" fmla="*/ 752237 w 1068309"/>
              <a:gd name="connsiteY52" fmla="*/ 39470 h 348656"/>
              <a:gd name="connsiteX53" fmla="*/ 732502 w 1068309"/>
              <a:gd name="connsiteY53" fmla="*/ 19735 h 348656"/>
              <a:gd name="connsiteX54" fmla="*/ 633826 w 1068309"/>
              <a:gd name="connsiteY54" fmla="*/ 26313 h 3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68309" h="348656">
                <a:moveTo>
                  <a:pt x="633826" y="26313"/>
                </a:moveTo>
                <a:cubicBezTo>
                  <a:pt x="599838" y="25217"/>
                  <a:pt x="557278" y="-5981"/>
                  <a:pt x="528571" y="13157"/>
                </a:cubicBezTo>
                <a:cubicBezTo>
                  <a:pt x="521993" y="17543"/>
                  <a:pt x="519800" y="26314"/>
                  <a:pt x="515414" y="32892"/>
                </a:cubicBezTo>
                <a:cubicBezTo>
                  <a:pt x="506432" y="77803"/>
                  <a:pt x="516181" y="85799"/>
                  <a:pt x="443052" y="59206"/>
                </a:cubicBezTo>
                <a:cubicBezTo>
                  <a:pt x="436535" y="56836"/>
                  <a:pt x="439574" y="45672"/>
                  <a:pt x="436473" y="39470"/>
                </a:cubicBezTo>
                <a:cubicBezTo>
                  <a:pt x="432937" y="32399"/>
                  <a:pt x="428907" y="25325"/>
                  <a:pt x="423317" y="19735"/>
                </a:cubicBezTo>
                <a:cubicBezTo>
                  <a:pt x="410565" y="6983"/>
                  <a:pt x="399897" y="5350"/>
                  <a:pt x="383846" y="0"/>
                </a:cubicBezTo>
                <a:cubicBezTo>
                  <a:pt x="366304" y="2193"/>
                  <a:pt x="345174" y="-4276"/>
                  <a:pt x="331219" y="6578"/>
                </a:cubicBezTo>
                <a:cubicBezTo>
                  <a:pt x="320690" y="14767"/>
                  <a:pt x="327534" y="33028"/>
                  <a:pt x="324640" y="46049"/>
                </a:cubicBezTo>
                <a:cubicBezTo>
                  <a:pt x="319114" y="70917"/>
                  <a:pt x="319782" y="64638"/>
                  <a:pt x="298327" y="78941"/>
                </a:cubicBezTo>
                <a:cubicBezTo>
                  <a:pt x="256664" y="76748"/>
                  <a:pt x="214675" y="77999"/>
                  <a:pt x="173337" y="72362"/>
                </a:cubicBezTo>
                <a:cubicBezTo>
                  <a:pt x="165503" y="71294"/>
                  <a:pt x="161508" y="59206"/>
                  <a:pt x="153602" y="59206"/>
                </a:cubicBezTo>
                <a:cubicBezTo>
                  <a:pt x="105161" y="59206"/>
                  <a:pt x="57118" y="67977"/>
                  <a:pt x="8876" y="72362"/>
                </a:cubicBezTo>
                <a:cubicBezTo>
                  <a:pt x="2828" y="120752"/>
                  <a:pt x="-13087" y="120587"/>
                  <a:pt x="22033" y="138147"/>
                </a:cubicBezTo>
                <a:cubicBezTo>
                  <a:pt x="28235" y="141248"/>
                  <a:pt x="35190" y="142532"/>
                  <a:pt x="41768" y="144725"/>
                </a:cubicBezTo>
                <a:cubicBezTo>
                  <a:pt x="68045" y="138156"/>
                  <a:pt x="133994" y="118667"/>
                  <a:pt x="147023" y="144725"/>
                </a:cubicBezTo>
                <a:cubicBezTo>
                  <a:pt x="264008" y="378695"/>
                  <a:pt x="81413" y="311115"/>
                  <a:pt x="212807" y="348656"/>
                </a:cubicBezTo>
                <a:cubicBezTo>
                  <a:pt x="217193" y="339885"/>
                  <a:pt x="224881" y="332089"/>
                  <a:pt x="225964" y="322342"/>
                </a:cubicBezTo>
                <a:cubicBezTo>
                  <a:pt x="227287" y="310432"/>
                  <a:pt x="217178" y="282828"/>
                  <a:pt x="212807" y="269715"/>
                </a:cubicBezTo>
                <a:cubicBezTo>
                  <a:pt x="215000" y="247787"/>
                  <a:pt x="202330" y="217886"/>
                  <a:pt x="219386" y="203931"/>
                </a:cubicBezTo>
                <a:cubicBezTo>
                  <a:pt x="266233" y="165602"/>
                  <a:pt x="288084" y="211216"/>
                  <a:pt x="298327" y="236823"/>
                </a:cubicBezTo>
                <a:cubicBezTo>
                  <a:pt x="303478" y="249699"/>
                  <a:pt x="298327" y="271907"/>
                  <a:pt x="311484" y="276293"/>
                </a:cubicBezTo>
                <a:lnTo>
                  <a:pt x="331219" y="282872"/>
                </a:lnTo>
                <a:cubicBezTo>
                  <a:pt x="344376" y="278486"/>
                  <a:pt x="359404" y="277776"/>
                  <a:pt x="370689" y="269715"/>
                </a:cubicBezTo>
                <a:cubicBezTo>
                  <a:pt x="376332" y="265685"/>
                  <a:pt x="376542" y="256876"/>
                  <a:pt x="377268" y="249980"/>
                </a:cubicBezTo>
                <a:cubicBezTo>
                  <a:pt x="380948" y="215020"/>
                  <a:pt x="381653" y="179810"/>
                  <a:pt x="383846" y="144725"/>
                </a:cubicBezTo>
                <a:cubicBezTo>
                  <a:pt x="403581" y="146918"/>
                  <a:pt x="423788" y="146487"/>
                  <a:pt x="443052" y="151303"/>
                </a:cubicBezTo>
                <a:cubicBezTo>
                  <a:pt x="457051" y="154803"/>
                  <a:pt x="473054" y="176305"/>
                  <a:pt x="482522" y="184195"/>
                </a:cubicBezTo>
                <a:cubicBezTo>
                  <a:pt x="488596" y="189257"/>
                  <a:pt x="495679" y="192966"/>
                  <a:pt x="502258" y="197352"/>
                </a:cubicBezTo>
                <a:cubicBezTo>
                  <a:pt x="509945" y="208884"/>
                  <a:pt x="516083" y="226844"/>
                  <a:pt x="535150" y="223666"/>
                </a:cubicBezTo>
                <a:cubicBezTo>
                  <a:pt x="542949" y="222366"/>
                  <a:pt x="548307" y="214895"/>
                  <a:pt x="554885" y="210509"/>
                </a:cubicBezTo>
                <a:cubicBezTo>
                  <a:pt x="559455" y="196798"/>
                  <a:pt x="565587" y="175300"/>
                  <a:pt x="574620" y="164460"/>
                </a:cubicBezTo>
                <a:cubicBezTo>
                  <a:pt x="579681" y="158386"/>
                  <a:pt x="587777" y="155689"/>
                  <a:pt x="594355" y="151303"/>
                </a:cubicBezTo>
                <a:cubicBezTo>
                  <a:pt x="614090" y="153496"/>
                  <a:pt x="635484" y="149665"/>
                  <a:pt x="653561" y="157882"/>
                </a:cubicBezTo>
                <a:cubicBezTo>
                  <a:pt x="662488" y="161940"/>
                  <a:pt x="661853" y="175681"/>
                  <a:pt x="666718" y="184195"/>
                </a:cubicBezTo>
                <a:cubicBezTo>
                  <a:pt x="670567" y="190932"/>
                  <a:pt x="696471" y="228282"/>
                  <a:pt x="699610" y="230244"/>
                </a:cubicBezTo>
                <a:cubicBezTo>
                  <a:pt x="709092" y="236170"/>
                  <a:pt x="721538" y="234630"/>
                  <a:pt x="732502" y="236823"/>
                </a:cubicBezTo>
                <a:cubicBezTo>
                  <a:pt x="739080" y="241209"/>
                  <a:pt x="744970" y="246866"/>
                  <a:pt x="752237" y="249980"/>
                </a:cubicBezTo>
                <a:cubicBezTo>
                  <a:pt x="760547" y="253541"/>
                  <a:pt x="769858" y="254074"/>
                  <a:pt x="778551" y="256558"/>
                </a:cubicBezTo>
                <a:cubicBezTo>
                  <a:pt x="785218" y="258463"/>
                  <a:pt x="791708" y="260943"/>
                  <a:pt x="798286" y="263136"/>
                </a:cubicBezTo>
                <a:cubicBezTo>
                  <a:pt x="842660" y="307510"/>
                  <a:pt x="820105" y="296723"/>
                  <a:pt x="857492" y="309185"/>
                </a:cubicBezTo>
                <a:cubicBezTo>
                  <a:pt x="899948" y="295034"/>
                  <a:pt x="895229" y="306944"/>
                  <a:pt x="910120" y="269715"/>
                </a:cubicBezTo>
                <a:cubicBezTo>
                  <a:pt x="915270" y="256838"/>
                  <a:pt x="909425" y="230937"/>
                  <a:pt x="923276" y="230244"/>
                </a:cubicBezTo>
                <a:lnTo>
                  <a:pt x="1054845" y="223666"/>
                </a:lnTo>
                <a:cubicBezTo>
                  <a:pt x="1059231" y="217088"/>
                  <a:pt x="1067286" y="211805"/>
                  <a:pt x="1068002" y="203931"/>
                </a:cubicBezTo>
                <a:cubicBezTo>
                  <a:pt x="1069602" y="186324"/>
                  <a:pt x="1064586" y="168697"/>
                  <a:pt x="1061423" y="151303"/>
                </a:cubicBezTo>
                <a:cubicBezTo>
                  <a:pt x="1060183" y="144481"/>
                  <a:pt x="1059177" y="136983"/>
                  <a:pt x="1054845" y="131568"/>
                </a:cubicBezTo>
                <a:cubicBezTo>
                  <a:pt x="1049906" y="125394"/>
                  <a:pt x="1041688" y="122797"/>
                  <a:pt x="1035109" y="118411"/>
                </a:cubicBezTo>
                <a:cubicBezTo>
                  <a:pt x="920912" y="132687"/>
                  <a:pt x="1036758" y="114711"/>
                  <a:pt x="943012" y="138147"/>
                </a:cubicBezTo>
                <a:cubicBezTo>
                  <a:pt x="857344" y="159564"/>
                  <a:pt x="889803" y="149306"/>
                  <a:pt x="844335" y="164460"/>
                </a:cubicBezTo>
                <a:cubicBezTo>
                  <a:pt x="820214" y="162267"/>
                  <a:pt x="789827" y="174248"/>
                  <a:pt x="771973" y="157882"/>
                </a:cubicBezTo>
                <a:cubicBezTo>
                  <a:pt x="755728" y="142991"/>
                  <a:pt x="768307" y="113942"/>
                  <a:pt x="765394" y="92098"/>
                </a:cubicBezTo>
                <a:cubicBezTo>
                  <a:pt x="764840" y="87943"/>
                  <a:pt x="757772" y="47773"/>
                  <a:pt x="752237" y="39470"/>
                </a:cubicBezTo>
                <a:cubicBezTo>
                  <a:pt x="747077" y="31729"/>
                  <a:pt x="741625" y="21559"/>
                  <a:pt x="732502" y="19735"/>
                </a:cubicBezTo>
                <a:cubicBezTo>
                  <a:pt x="706699" y="14575"/>
                  <a:pt x="667814" y="27409"/>
                  <a:pt x="633826" y="26313"/>
                </a:cubicBezTo>
                <a:close/>
              </a:path>
            </a:pathLst>
          </a:custGeom>
          <a:noFill/>
          <a:ln w="190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V="1">
            <a:off x="8598212" y="3828418"/>
            <a:ext cx="186641" cy="1350276"/>
          </a:xfrm>
          <a:prstGeom prst="line">
            <a:avLst/>
          </a:prstGeom>
          <a:ln w="76200">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Flowchart: Delay 65"/>
          <p:cNvSpPr/>
          <p:nvPr/>
        </p:nvSpPr>
        <p:spPr>
          <a:xfrm>
            <a:off x="7848718" y="361498"/>
            <a:ext cx="749494" cy="785206"/>
          </a:xfrm>
          <a:prstGeom prst="flowChartDelay">
            <a:avLst/>
          </a:prstGeom>
          <a:ln>
            <a:noFill/>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6" name="Flowchart: Delay 75"/>
          <p:cNvSpPr/>
          <p:nvPr/>
        </p:nvSpPr>
        <p:spPr>
          <a:xfrm rot="10800000">
            <a:off x="7099224" y="361498"/>
            <a:ext cx="749494" cy="785206"/>
          </a:xfrm>
          <a:prstGeom prst="flowChartDelay">
            <a:avLst/>
          </a:prstGeom>
          <a:gradFill flip="none" rotWithShape="0">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tileRect/>
          </a:gradFill>
          <a:ln>
            <a:noFill/>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0" name="Oval 79"/>
          <p:cNvSpPr/>
          <p:nvPr/>
        </p:nvSpPr>
        <p:spPr>
          <a:xfrm>
            <a:off x="7561558" y="464760"/>
            <a:ext cx="772931" cy="578681"/>
          </a:xfrm>
          <a:prstGeom prst="ellipse">
            <a:avLst/>
          </a:prstGeom>
          <a:solidFill>
            <a:schemeClr val="bg2">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1" name="Freeform 80"/>
          <p:cNvSpPr/>
          <p:nvPr/>
        </p:nvSpPr>
        <p:spPr>
          <a:xfrm>
            <a:off x="7649438" y="585850"/>
            <a:ext cx="563129" cy="362544"/>
          </a:xfrm>
          <a:custGeom>
            <a:avLst/>
            <a:gdLst>
              <a:gd name="connsiteX0" fmla="*/ 490163 w 563129"/>
              <a:gd name="connsiteY0" fmla="*/ 46049 h 362544"/>
              <a:gd name="connsiteX1" fmla="*/ 437536 w 563129"/>
              <a:gd name="connsiteY1" fmla="*/ 13157 h 362544"/>
              <a:gd name="connsiteX2" fmla="*/ 371751 w 563129"/>
              <a:gd name="connsiteY2" fmla="*/ 0 h 362544"/>
              <a:gd name="connsiteX3" fmla="*/ 338859 w 563129"/>
              <a:gd name="connsiteY3" fmla="*/ 13157 h 362544"/>
              <a:gd name="connsiteX4" fmla="*/ 312546 w 563129"/>
              <a:gd name="connsiteY4" fmla="*/ 92098 h 362544"/>
              <a:gd name="connsiteX5" fmla="*/ 227026 w 563129"/>
              <a:gd name="connsiteY5" fmla="*/ 78941 h 362544"/>
              <a:gd name="connsiteX6" fmla="*/ 167820 w 563129"/>
              <a:gd name="connsiteY6" fmla="*/ 46049 h 362544"/>
              <a:gd name="connsiteX7" fmla="*/ 141507 w 563129"/>
              <a:gd name="connsiteY7" fmla="*/ 65784 h 362544"/>
              <a:gd name="connsiteX8" fmla="*/ 134928 w 563129"/>
              <a:gd name="connsiteY8" fmla="*/ 85519 h 362544"/>
              <a:gd name="connsiteX9" fmla="*/ 115193 w 563129"/>
              <a:gd name="connsiteY9" fmla="*/ 98676 h 362544"/>
              <a:gd name="connsiteX10" fmla="*/ 95458 w 563129"/>
              <a:gd name="connsiteY10" fmla="*/ 118411 h 362544"/>
              <a:gd name="connsiteX11" fmla="*/ 42831 w 563129"/>
              <a:gd name="connsiteY11" fmla="*/ 144725 h 362544"/>
              <a:gd name="connsiteX12" fmla="*/ 49409 w 563129"/>
              <a:gd name="connsiteY12" fmla="*/ 249980 h 362544"/>
              <a:gd name="connsiteX13" fmla="*/ 62566 w 563129"/>
              <a:gd name="connsiteY13" fmla="*/ 269715 h 362544"/>
              <a:gd name="connsiteX14" fmla="*/ 102036 w 563129"/>
              <a:gd name="connsiteY14" fmla="*/ 296029 h 362544"/>
              <a:gd name="connsiteX15" fmla="*/ 121772 w 563129"/>
              <a:gd name="connsiteY15" fmla="*/ 309186 h 362544"/>
              <a:gd name="connsiteX16" fmla="*/ 141507 w 563129"/>
              <a:gd name="connsiteY16" fmla="*/ 328921 h 362544"/>
              <a:gd name="connsiteX17" fmla="*/ 213869 w 563129"/>
              <a:gd name="connsiteY17" fmla="*/ 322342 h 362544"/>
              <a:gd name="connsiteX18" fmla="*/ 227026 w 563129"/>
              <a:gd name="connsiteY18" fmla="*/ 256558 h 362544"/>
              <a:gd name="connsiteX19" fmla="*/ 220448 w 563129"/>
              <a:gd name="connsiteY19" fmla="*/ 230245 h 362544"/>
              <a:gd name="connsiteX20" fmla="*/ 200713 w 563129"/>
              <a:gd name="connsiteY20" fmla="*/ 217088 h 362544"/>
              <a:gd name="connsiteX21" fmla="*/ 233605 w 563129"/>
              <a:gd name="connsiteY21" fmla="*/ 177617 h 362544"/>
              <a:gd name="connsiteX22" fmla="*/ 299389 w 563129"/>
              <a:gd name="connsiteY22" fmla="*/ 184196 h 362544"/>
              <a:gd name="connsiteX23" fmla="*/ 319124 w 563129"/>
              <a:gd name="connsiteY23" fmla="*/ 230245 h 362544"/>
              <a:gd name="connsiteX24" fmla="*/ 332281 w 563129"/>
              <a:gd name="connsiteY24" fmla="*/ 335499 h 362544"/>
              <a:gd name="connsiteX25" fmla="*/ 371751 w 563129"/>
              <a:gd name="connsiteY25" fmla="*/ 328921 h 362544"/>
              <a:gd name="connsiteX26" fmla="*/ 378330 w 563129"/>
              <a:gd name="connsiteY26" fmla="*/ 296029 h 362544"/>
              <a:gd name="connsiteX27" fmla="*/ 391487 w 563129"/>
              <a:gd name="connsiteY27" fmla="*/ 249980 h 362544"/>
              <a:gd name="connsiteX28" fmla="*/ 358595 w 563129"/>
              <a:gd name="connsiteY28" fmla="*/ 217088 h 362544"/>
              <a:gd name="connsiteX29" fmla="*/ 345438 w 563129"/>
              <a:gd name="connsiteY29" fmla="*/ 197352 h 362544"/>
              <a:gd name="connsiteX30" fmla="*/ 319124 w 563129"/>
              <a:gd name="connsiteY30" fmla="*/ 151304 h 362544"/>
              <a:gd name="connsiteX31" fmla="*/ 299389 w 563129"/>
              <a:gd name="connsiteY31" fmla="*/ 138147 h 362544"/>
              <a:gd name="connsiteX32" fmla="*/ 437536 w 563129"/>
              <a:gd name="connsiteY32" fmla="*/ 144725 h 362544"/>
              <a:gd name="connsiteX33" fmla="*/ 477006 w 563129"/>
              <a:gd name="connsiteY33" fmla="*/ 171039 h 362544"/>
              <a:gd name="connsiteX34" fmla="*/ 490163 w 563129"/>
              <a:gd name="connsiteY34" fmla="*/ 217088 h 362544"/>
              <a:gd name="connsiteX35" fmla="*/ 509898 w 563129"/>
              <a:gd name="connsiteY35" fmla="*/ 315764 h 362544"/>
              <a:gd name="connsiteX36" fmla="*/ 529633 w 563129"/>
              <a:gd name="connsiteY36" fmla="*/ 322342 h 362544"/>
              <a:gd name="connsiteX37" fmla="*/ 562526 w 563129"/>
              <a:gd name="connsiteY37" fmla="*/ 282872 h 362544"/>
              <a:gd name="connsiteX38" fmla="*/ 555947 w 563129"/>
              <a:gd name="connsiteY38" fmla="*/ 144725 h 362544"/>
              <a:gd name="connsiteX39" fmla="*/ 523055 w 563129"/>
              <a:gd name="connsiteY39" fmla="*/ 118411 h 362544"/>
              <a:gd name="connsiteX40" fmla="*/ 450692 w 563129"/>
              <a:gd name="connsiteY40" fmla="*/ 105255 h 362544"/>
              <a:gd name="connsiteX41" fmla="*/ 430957 w 563129"/>
              <a:gd name="connsiteY41" fmla="*/ 98676 h 362544"/>
              <a:gd name="connsiteX42" fmla="*/ 391487 w 563129"/>
              <a:gd name="connsiteY42" fmla="*/ 78941 h 362544"/>
              <a:gd name="connsiteX43" fmla="*/ 345438 w 563129"/>
              <a:gd name="connsiteY43" fmla="*/ 52627 h 362544"/>
              <a:gd name="connsiteX44" fmla="*/ 325703 w 563129"/>
              <a:gd name="connsiteY44" fmla="*/ 46049 h 362544"/>
              <a:gd name="connsiteX45" fmla="*/ 246762 w 563129"/>
              <a:gd name="connsiteY45" fmla="*/ 26314 h 362544"/>
              <a:gd name="connsiteX46" fmla="*/ 227026 w 563129"/>
              <a:gd name="connsiteY46" fmla="*/ 39470 h 362544"/>
              <a:gd name="connsiteX47" fmla="*/ 180977 w 563129"/>
              <a:gd name="connsiteY47" fmla="*/ 59206 h 362544"/>
              <a:gd name="connsiteX48" fmla="*/ 154664 w 563129"/>
              <a:gd name="connsiteY48" fmla="*/ 78941 h 362544"/>
              <a:gd name="connsiteX49" fmla="*/ 154664 w 563129"/>
              <a:gd name="connsiteY49" fmla="*/ 171039 h 362544"/>
              <a:gd name="connsiteX50" fmla="*/ 187556 w 563129"/>
              <a:gd name="connsiteY50" fmla="*/ 210509 h 362544"/>
              <a:gd name="connsiteX51" fmla="*/ 240183 w 563129"/>
              <a:gd name="connsiteY51" fmla="*/ 269715 h 362544"/>
              <a:gd name="connsiteX52" fmla="*/ 325703 w 563129"/>
              <a:gd name="connsiteY52" fmla="*/ 315764 h 362544"/>
              <a:gd name="connsiteX53" fmla="*/ 352016 w 563129"/>
              <a:gd name="connsiteY53" fmla="*/ 361813 h 362544"/>
              <a:gd name="connsiteX54" fmla="*/ 384908 w 563129"/>
              <a:gd name="connsiteY54" fmla="*/ 355234 h 362544"/>
              <a:gd name="connsiteX55" fmla="*/ 430957 w 563129"/>
              <a:gd name="connsiteY55" fmla="*/ 328921 h 362544"/>
              <a:gd name="connsiteX56" fmla="*/ 463849 w 563129"/>
              <a:gd name="connsiteY56" fmla="*/ 315764 h 362544"/>
              <a:gd name="connsiteX57" fmla="*/ 483585 w 563129"/>
              <a:gd name="connsiteY57" fmla="*/ 296029 h 362544"/>
              <a:gd name="connsiteX58" fmla="*/ 503320 w 563129"/>
              <a:gd name="connsiteY58" fmla="*/ 282872 h 362544"/>
              <a:gd name="connsiteX59" fmla="*/ 477006 w 563129"/>
              <a:gd name="connsiteY59" fmla="*/ 197352 h 362544"/>
              <a:gd name="connsiteX60" fmla="*/ 457271 w 563129"/>
              <a:gd name="connsiteY60" fmla="*/ 177617 h 362544"/>
              <a:gd name="connsiteX61" fmla="*/ 437536 w 563129"/>
              <a:gd name="connsiteY61" fmla="*/ 131568 h 362544"/>
              <a:gd name="connsiteX62" fmla="*/ 398065 w 563129"/>
              <a:gd name="connsiteY62" fmla="*/ 111833 h 362544"/>
              <a:gd name="connsiteX63" fmla="*/ 371751 w 563129"/>
              <a:gd name="connsiteY63" fmla="*/ 124990 h 362544"/>
              <a:gd name="connsiteX64" fmla="*/ 325703 w 563129"/>
              <a:gd name="connsiteY64" fmla="*/ 171039 h 362544"/>
              <a:gd name="connsiteX65" fmla="*/ 299389 w 563129"/>
              <a:gd name="connsiteY65" fmla="*/ 210509 h 362544"/>
              <a:gd name="connsiteX66" fmla="*/ 279654 w 563129"/>
              <a:gd name="connsiteY66" fmla="*/ 217088 h 362544"/>
              <a:gd name="connsiteX67" fmla="*/ 259918 w 563129"/>
              <a:gd name="connsiteY67" fmla="*/ 230245 h 362544"/>
              <a:gd name="connsiteX68" fmla="*/ 148085 w 563129"/>
              <a:gd name="connsiteY68" fmla="*/ 236823 h 362544"/>
              <a:gd name="connsiteX69" fmla="*/ 3360 w 563129"/>
              <a:gd name="connsiteY69" fmla="*/ 230245 h 362544"/>
              <a:gd name="connsiteX70" fmla="*/ 36252 w 563129"/>
              <a:gd name="connsiteY70" fmla="*/ 197352 h 362544"/>
              <a:gd name="connsiteX71" fmla="*/ 55987 w 563129"/>
              <a:gd name="connsiteY71" fmla="*/ 171039 h 362544"/>
              <a:gd name="connsiteX72" fmla="*/ 121772 w 563129"/>
              <a:gd name="connsiteY72" fmla="*/ 118411 h 362544"/>
              <a:gd name="connsiteX73" fmla="*/ 167820 w 563129"/>
              <a:gd name="connsiteY73" fmla="*/ 98676 h 362544"/>
              <a:gd name="connsiteX74" fmla="*/ 187556 w 563129"/>
              <a:gd name="connsiteY74" fmla="*/ 92098 h 362544"/>
              <a:gd name="connsiteX75" fmla="*/ 240183 w 563129"/>
              <a:gd name="connsiteY75" fmla="*/ 72363 h 362544"/>
              <a:gd name="connsiteX76" fmla="*/ 332281 w 563129"/>
              <a:gd name="connsiteY76" fmla="*/ 92098 h 362544"/>
              <a:gd name="connsiteX77" fmla="*/ 358595 w 563129"/>
              <a:gd name="connsiteY77" fmla="*/ 131568 h 362544"/>
              <a:gd name="connsiteX78" fmla="*/ 365173 w 563129"/>
              <a:gd name="connsiteY78" fmla="*/ 164460 h 362544"/>
              <a:gd name="connsiteX79" fmla="*/ 371751 w 563129"/>
              <a:gd name="connsiteY79" fmla="*/ 322342 h 362544"/>
              <a:gd name="connsiteX80" fmla="*/ 424379 w 563129"/>
              <a:gd name="connsiteY80" fmla="*/ 348656 h 362544"/>
              <a:gd name="connsiteX81" fmla="*/ 483585 w 563129"/>
              <a:gd name="connsiteY81" fmla="*/ 335499 h 362544"/>
              <a:gd name="connsiteX82" fmla="*/ 496741 w 563129"/>
              <a:gd name="connsiteY82" fmla="*/ 315764 h 362544"/>
              <a:gd name="connsiteX83" fmla="*/ 516477 w 563129"/>
              <a:gd name="connsiteY83" fmla="*/ 256558 h 362544"/>
              <a:gd name="connsiteX84" fmla="*/ 529633 w 563129"/>
              <a:gd name="connsiteY84" fmla="*/ 236823 h 362544"/>
              <a:gd name="connsiteX85" fmla="*/ 542790 w 563129"/>
              <a:gd name="connsiteY85" fmla="*/ 210509 h 362544"/>
              <a:gd name="connsiteX86" fmla="*/ 536212 w 563129"/>
              <a:gd name="connsiteY86" fmla="*/ 138147 h 362544"/>
              <a:gd name="connsiteX87" fmla="*/ 523055 w 563129"/>
              <a:gd name="connsiteY87" fmla="*/ 118411 h 362544"/>
              <a:gd name="connsiteX88" fmla="*/ 516477 w 563129"/>
              <a:gd name="connsiteY88" fmla="*/ 98676 h 362544"/>
              <a:gd name="connsiteX89" fmla="*/ 503320 w 563129"/>
              <a:gd name="connsiteY89" fmla="*/ 78941 h 362544"/>
              <a:gd name="connsiteX90" fmla="*/ 490163 w 563129"/>
              <a:gd name="connsiteY90" fmla="*/ 46049 h 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63129" h="362544">
                <a:moveTo>
                  <a:pt x="490163" y="46049"/>
                </a:moveTo>
                <a:cubicBezTo>
                  <a:pt x="479199" y="35085"/>
                  <a:pt x="464636" y="19411"/>
                  <a:pt x="437536" y="13157"/>
                </a:cubicBezTo>
                <a:cubicBezTo>
                  <a:pt x="415746" y="8129"/>
                  <a:pt x="371751" y="0"/>
                  <a:pt x="371751" y="0"/>
                </a:cubicBezTo>
                <a:cubicBezTo>
                  <a:pt x="360787" y="4386"/>
                  <a:pt x="343807" y="2435"/>
                  <a:pt x="338859" y="13157"/>
                </a:cubicBezTo>
                <a:cubicBezTo>
                  <a:pt x="296932" y="104000"/>
                  <a:pt x="365199" y="74545"/>
                  <a:pt x="312546" y="92098"/>
                </a:cubicBezTo>
                <a:cubicBezTo>
                  <a:pt x="302878" y="91131"/>
                  <a:pt x="247840" y="90504"/>
                  <a:pt x="227026" y="78941"/>
                </a:cubicBezTo>
                <a:cubicBezTo>
                  <a:pt x="159165" y="41241"/>
                  <a:pt x="212477" y="60933"/>
                  <a:pt x="167820" y="46049"/>
                </a:cubicBezTo>
                <a:cubicBezTo>
                  <a:pt x="159049" y="52627"/>
                  <a:pt x="148526" y="57361"/>
                  <a:pt x="141507" y="65784"/>
                </a:cubicBezTo>
                <a:cubicBezTo>
                  <a:pt x="137068" y="71111"/>
                  <a:pt x="139260" y="80104"/>
                  <a:pt x="134928" y="85519"/>
                </a:cubicBezTo>
                <a:cubicBezTo>
                  <a:pt x="129989" y="91693"/>
                  <a:pt x="121267" y="93615"/>
                  <a:pt x="115193" y="98676"/>
                </a:cubicBezTo>
                <a:cubicBezTo>
                  <a:pt x="108046" y="104632"/>
                  <a:pt x="102605" y="112455"/>
                  <a:pt x="95458" y="118411"/>
                </a:cubicBezTo>
                <a:cubicBezTo>
                  <a:pt x="77266" y="133571"/>
                  <a:pt x="66084" y="135424"/>
                  <a:pt x="42831" y="144725"/>
                </a:cubicBezTo>
                <a:cubicBezTo>
                  <a:pt x="45024" y="179810"/>
                  <a:pt x="43926" y="215257"/>
                  <a:pt x="49409" y="249980"/>
                </a:cubicBezTo>
                <a:cubicBezTo>
                  <a:pt x="50642" y="257789"/>
                  <a:pt x="56616" y="264509"/>
                  <a:pt x="62566" y="269715"/>
                </a:cubicBezTo>
                <a:cubicBezTo>
                  <a:pt x="74466" y="280128"/>
                  <a:pt x="88879" y="287258"/>
                  <a:pt x="102036" y="296029"/>
                </a:cubicBezTo>
                <a:cubicBezTo>
                  <a:pt x="108615" y="300415"/>
                  <a:pt x="116181" y="303595"/>
                  <a:pt x="121772" y="309186"/>
                </a:cubicBezTo>
                <a:lnTo>
                  <a:pt x="141507" y="328921"/>
                </a:lnTo>
                <a:cubicBezTo>
                  <a:pt x="165628" y="326728"/>
                  <a:pt x="195380" y="337987"/>
                  <a:pt x="213869" y="322342"/>
                </a:cubicBezTo>
                <a:cubicBezTo>
                  <a:pt x="230940" y="307897"/>
                  <a:pt x="227026" y="256558"/>
                  <a:pt x="227026" y="256558"/>
                </a:cubicBezTo>
                <a:cubicBezTo>
                  <a:pt x="224833" y="247787"/>
                  <a:pt x="225463" y="237768"/>
                  <a:pt x="220448" y="230245"/>
                </a:cubicBezTo>
                <a:cubicBezTo>
                  <a:pt x="216062" y="223667"/>
                  <a:pt x="202013" y="224887"/>
                  <a:pt x="200713" y="217088"/>
                </a:cubicBezTo>
                <a:cubicBezTo>
                  <a:pt x="197374" y="197056"/>
                  <a:pt x="221859" y="185447"/>
                  <a:pt x="233605" y="177617"/>
                </a:cubicBezTo>
                <a:cubicBezTo>
                  <a:pt x="255533" y="179810"/>
                  <a:pt x="278483" y="177227"/>
                  <a:pt x="299389" y="184196"/>
                </a:cubicBezTo>
                <a:cubicBezTo>
                  <a:pt x="311086" y="188095"/>
                  <a:pt x="318033" y="222973"/>
                  <a:pt x="319124" y="230245"/>
                </a:cubicBezTo>
                <a:cubicBezTo>
                  <a:pt x="324369" y="265212"/>
                  <a:pt x="327895" y="300414"/>
                  <a:pt x="332281" y="335499"/>
                </a:cubicBezTo>
                <a:cubicBezTo>
                  <a:pt x="345438" y="333306"/>
                  <a:pt x="361624" y="337601"/>
                  <a:pt x="371751" y="328921"/>
                </a:cubicBezTo>
                <a:cubicBezTo>
                  <a:pt x="380240" y="321644"/>
                  <a:pt x="375904" y="306944"/>
                  <a:pt x="378330" y="296029"/>
                </a:cubicBezTo>
                <a:cubicBezTo>
                  <a:pt x="383839" y="271239"/>
                  <a:pt x="384158" y="271963"/>
                  <a:pt x="391487" y="249980"/>
                </a:cubicBezTo>
                <a:cubicBezTo>
                  <a:pt x="356399" y="197349"/>
                  <a:pt x="402454" y="260948"/>
                  <a:pt x="358595" y="217088"/>
                </a:cubicBezTo>
                <a:cubicBezTo>
                  <a:pt x="353004" y="211497"/>
                  <a:pt x="349361" y="204217"/>
                  <a:pt x="345438" y="197352"/>
                </a:cubicBezTo>
                <a:cubicBezTo>
                  <a:pt x="338559" y="185313"/>
                  <a:pt x="329809" y="161989"/>
                  <a:pt x="319124" y="151304"/>
                </a:cubicBezTo>
                <a:cubicBezTo>
                  <a:pt x="313533" y="145713"/>
                  <a:pt x="305967" y="142533"/>
                  <a:pt x="299389" y="138147"/>
                </a:cubicBezTo>
                <a:cubicBezTo>
                  <a:pt x="353959" y="124504"/>
                  <a:pt x="350593" y="122044"/>
                  <a:pt x="437536" y="144725"/>
                </a:cubicBezTo>
                <a:cubicBezTo>
                  <a:pt x="452836" y="148716"/>
                  <a:pt x="477006" y="171039"/>
                  <a:pt x="477006" y="171039"/>
                </a:cubicBezTo>
                <a:cubicBezTo>
                  <a:pt x="481518" y="184573"/>
                  <a:pt x="488327" y="203315"/>
                  <a:pt x="490163" y="217088"/>
                </a:cubicBezTo>
                <a:cubicBezTo>
                  <a:pt x="492535" y="234876"/>
                  <a:pt x="487972" y="293838"/>
                  <a:pt x="509898" y="315764"/>
                </a:cubicBezTo>
                <a:cubicBezTo>
                  <a:pt x="514801" y="320667"/>
                  <a:pt x="523055" y="320149"/>
                  <a:pt x="529633" y="322342"/>
                </a:cubicBezTo>
                <a:cubicBezTo>
                  <a:pt x="533874" y="318102"/>
                  <a:pt x="562128" y="292429"/>
                  <a:pt x="562526" y="282872"/>
                </a:cubicBezTo>
                <a:cubicBezTo>
                  <a:pt x="564445" y="236811"/>
                  <a:pt x="561665" y="190470"/>
                  <a:pt x="555947" y="144725"/>
                </a:cubicBezTo>
                <a:cubicBezTo>
                  <a:pt x="553644" y="126302"/>
                  <a:pt x="537397" y="121279"/>
                  <a:pt x="523055" y="118411"/>
                </a:cubicBezTo>
                <a:cubicBezTo>
                  <a:pt x="460952" y="105990"/>
                  <a:pt x="496191" y="118255"/>
                  <a:pt x="450692" y="105255"/>
                </a:cubicBezTo>
                <a:cubicBezTo>
                  <a:pt x="444025" y="103350"/>
                  <a:pt x="437159" y="101777"/>
                  <a:pt x="430957" y="98676"/>
                </a:cubicBezTo>
                <a:cubicBezTo>
                  <a:pt x="379956" y="73174"/>
                  <a:pt x="441084" y="95473"/>
                  <a:pt x="391487" y="78941"/>
                </a:cubicBezTo>
                <a:cubicBezTo>
                  <a:pt x="371669" y="65729"/>
                  <a:pt x="368804" y="62641"/>
                  <a:pt x="345438" y="52627"/>
                </a:cubicBezTo>
                <a:cubicBezTo>
                  <a:pt x="339065" y="49895"/>
                  <a:pt x="332281" y="48242"/>
                  <a:pt x="325703" y="46049"/>
                </a:cubicBezTo>
                <a:cubicBezTo>
                  <a:pt x="275134" y="12336"/>
                  <a:pt x="301830" y="17135"/>
                  <a:pt x="246762" y="26314"/>
                </a:cubicBezTo>
                <a:cubicBezTo>
                  <a:pt x="240183" y="30699"/>
                  <a:pt x="234098" y="35934"/>
                  <a:pt x="227026" y="39470"/>
                </a:cubicBezTo>
                <a:cubicBezTo>
                  <a:pt x="182275" y="61845"/>
                  <a:pt x="235714" y="24995"/>
                  <a:pt x="180977" y="59206"/>
                </a:cubicBezTo>
                <a:cubicBezTo>
                  <a:pt x="171680" y="65017"/>
                  <a:pt x="163435" y="72363"/>
                  <a:pt x="154664" y="78941"/>
                </a:cubicBezTo>
                <a:cubicBezTo>
                  <a:pt x="142129" y="116541"/>
                  <a:pt x="141504" y="109627"/>
                  <a:pt x="154664" y="171039"/>
                </a:cubicBezTo>
                <a:cubicBezTo>
                  <a:pt x="157491" y="184234"/>
                  <a:pt x="180456" y="201989"/>
                  <a:pt x="187556" y="210509"/>
                </a:cubicBezTo>
                <a:cubicBezTo>
                  <a:pt x="207420" y="234346"/>
                  <a:pt x="203626" y="251436"/>
                  <a:pt x="240183" y="269715"/>
                </a:cubicBezTo>
                <a:cubicBezTo>
                  <a:pt x="313039" y="306143"/>
                  <a:pt x="285568" y="289008"/>
                  <a:pt x="325703" y="315764"/>
                </a:cubicBezTo>
                <a:cubicBezTo>
                  <a:pt x="326058" y="316473"/>
                  <a:pt x="346590" y="360263"/>
                  <a:pt x="352016" y="361813"/>
                </a:cubicBezTo>
                <a:cubicBezTo>
                  <a:pt x="362767" y="364885"/>
                  <a:pt x="373944" y="357427"/>
                  <a:pt x="384908" y="355234"/>
                </a:cubicBezTo>
                <a:cubicBezTo>
                  <a:pt x="400258" y="346463"/>
                  <a:pt x="415144" y="336827"/>
                  <a:pt x="430957" y="328921"/>
                </a:cubicBezTo>
                <a:cubicBezTo>
                  <a:pt x="441519" y="323640"/>
                  <a:pt x="453835" y="322022"/>
                  <a:pt x="463849" y="315764"/>
                </a:cubicBezTo>
                <a:cubicBezTo>
                  <a:pt x="471738" y="310833"/>
                  <a:pt x="476438" y="301985"/>
                  <a:pt x="483585" y="296029"/>
                </a:cubicBezTo>
                <a:cubicBezTo>
                  <a:pt x="489659" y="290968"/>
                  <a:pt x="496742" y="287258"/>
                  <a:pt x="503320" y="282872"/>
                </a:cubicBezTo>
                <a:cubicBezTo>
                  <a:pt x="496893" y="253950"/>
                  <a:pt x="494908" y="222415"/>
                  <a:pt x="477006" y="197352"/>
                </a:cubicBezTo>
                <a:cubicBezTo>
                  <a:pt x="471599" y="189782"/>
                  <a:pt x="463849" y="184195"/>
                  <a:pt x="457271" y="177617"/>
                </a:cubicBezTo>
                <a:cubicBezTo>
                  <a:pt x="452701" y="163910"/>
                  <a:pt x="446565" y="142403"/>
                  <a:pt x="437536" y="131568"/>
                </a:cubicBezTo>
                <a:cubicBezTo>
                  <a:pt x="427727" y="119796"/>
                  <a:pt x="411535" y="116323"/>
                  <a:pt x="398065" y="111833"/>
                </a:cubicBezTo>
                <a:cubicBezTo>
                  <a:pt x="389294" y="116219"/>
                  <a:pt x="379131" y="118532"/>
                  <a:pt x="371751" y="124990"/>
                </a:cubicBezTo>
                <a:cubicBezTo>
                  <a:pt x="284240" y="201563"/>
                  <a:pt x="388800" y="128973"/>
                  <a:pt x="325703" y="171039"/>
                </a:cubicBezTo>
                <a:cubicBezTo>
                  <a:pt x="316932" y="184196"/>
                  <a:pt x="314390" y="205508"/>
                  <a:pt x="299389" y="210509"/>
                </a:cubicBezTo>
                <a:cubicBezTo>
                  <a:pt x="292811" y="212702"/>
                  <a:pt x="285856" y="213987"/>
                  <a:pt x="279654" y="217088"/>
                </a:cubicBezTo>
                <a:cubicBezTo>
                  <a:pt x="272582" y="220624"/>
                  <a:pt x="267737" y="229072"/>
                  <a:pt x="259918" y="230245"/>
                </a:cubicBezTo>
                <a:cubicBezTo>
                  <a:pt x="222989" y="235784"/>
                  <a:pt x="185363" y="234630"/>
                  <a:pt x="148085" y="236823"/>
                </a:cubicBezTo>
                <a:cubicBezTo>
                  <a:pt x="99843" y="234630"/>
                  <a:pt x="48898" y="246318"/>
                  <a:pt x="3360" y="230245"/>
                </a:cubicBezTo>
                <a:cubicBezTo>
                  <a:pt x="-11262" y="225084"/>
                  <a:pt x="25951" y="208941"/>
                  <a:pt x="36252" y="197352"/>
                </a:cubicBezTo>
                <a:cubicBezTo>
                  <a:pt x="43536" y="189158"/>
                  <a:pt x="47931" y="178476"/>
                  <a:pt x="55987" y="171039"/>
                </a:cubicBezTo>
                <a:cubicBezTo>
                  <a:pt x="76622" y="151992"/>
                  <a:pt x="95131" y="127291"/>
                  <a:pt x="121772" y="118411"/>
                </a:cubicBezTo>
                <a:cubicBezTo>
                  <a:pt x="168058" y="102983"/>
                  <a:pt x="110913" y="123064"/>
                  <a:pt x="167820" y="98676"/>
                </a:cubicBezTo>
                <a:cubicBezTo>
                  <a:pt x="174194" y="95944"/>
                  <a:pt x="181063" y="94533"/>
                  <a:pt x="187556" y="92098"/>
                </a:cubicBezTo>
                <a:cubicBezTo>
                  <a:pt x="250495" y="68497"/>
                  <a:pt x="195382" y="87296"/>
                  <a:pt x="240183" y="72363"/>
                </a:cubicBezTo>
                <a:cubicBezTo>
                  <a:pt x="257302" y="74808"/>
                  <a:pt x="317379" y="81260"/>
                  <a:pt x="332281" y="92098"/>
                </a:cubicBezTo>
                <a:cubicBezTo>
                  <a:pt x="345069" y="101398"/>
                  <a:pt x="358595" y="131568"/>
                  <a:pt x="358595" y="131568"/>
                </a:cubicBezTo>
                <a:cubicBezTo>
                  <a:pt x="360788" y="142532"/>
                  <a:pt x="364404" y="153305"/>
                  <a:pt x="365173" y="164460"/>
                </a:cubicBezTo>
                <a:cubicBezTo>
                  <a:pt x="368797" y="217008"/>
                  <a:pt x="360325" y="270923"/>
                  <a:pt x="371751" y="322342"/>
                </a:cubicBezTo>
                <a:cubicBezTo>
                  <a:pt x="374237" y="333529"/>
                  <a:pt x="412228" y="344606"/>
                  <a:pt x="424379" y="348656"/>
                </a:cubicBezTo>
                <a:cubicBezTo>
                  <a:pt x="444114" y="344270"/>
                  <a:pt x="465180" y="343865"/>
                  <a:pt x="483585" y="335499"/>
                </a:cubicBezTo>
                <a:cubicBezTo>
                  <a:pt x="490782" y="332227"/>
                  <a:pt x="493205" y="322835"/>
                  <a:pt x="496741" y="315764"/>
                </a:cubicBezTo>
                <a:cubicBezTo>
                  <a:pt x="550143" y="208958"/>
                  <a:pt x="478791" y="344493"/>
                  <a:pt x="516477" y="256558"/>
                </a:cubicBezTo>
                <a:cubicBezTo>
                  <a:pt x="519591" y="249291"/>
                  <a:pt x="525711" y="243687"/>
                  <a:pt x="529633" y="236823"/>
                </a:cubicBezTo>
                <a:cubicBezTo>
                  <a:pt x="534498" y="228308"/>
                  <a:pt x="538404" y="219280"/>
                  <a:pt x="542790" y="210509"/>
                </a:cubicBezTo>
                <a:cubicBezTo>
                  <a:pt x="540597" y="186388"/>
                  <a:pt x="541287" y="161830"/>
                  <a:pt x="536212" y="138147"/>
                </a:cubicBezTo>
                <a:cubicBezTo>
                  <a:pt x="534555" y="130416"/>
                  <a:pt x="526591" y="125483"/>
                  <a:pt x="523055" y="118411"/>
                </a:cubicBezTo>
                <a:cubicBezTo>
                  <a:pt x="519954" y="112209"/>
                  <a:pt x="519578" y="104878"/>
                  <a:pt x="516477" y="98676"/>
                </a:cubicBezTo>
                <a:cubicBezTo>
                  <a:pt x="512941" y="91604"/>
                  <a:pt x="506531" y="86166"/>
                  <a:pt x="503320" y="78941"/>
                </a:cubicBezTo>
                <a:cubicBezTo>
                  <a:pt x="483928" y="35309"/>
                  <a:pt x="501127" y="57013"/>
                  <a:pt x="490163" y="46049"/>
                </a:cubicBezTo>
                <a:close/>
              </a:path>
            </a:pathLst>
          </a:custGeom>
          <a:noFill/>
          <a:ln w="190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rot="2401463">
            <a:off x="7306312" y="882698"/>
            <a:ext cx="269715" cy="14908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4" name="Freeform 83"/>
          <p:cNvSpPr/>
          <p:nvPr/>
        </p:nvSpPr>
        <p:spPr>
          <a:xfrm>
            <a:off x="7362206" y="892322"/>
            <a:ext cx="154516" cy="132348"/>
          </a:xfrm>
          <a:custGeom>
            <a:avLst/>
            <a:gdLst>
              <a:gd name="connsiteX0" fmla="*/ 78316 w 154516"/>
              <a:gd name="connsiteY0" fmla="*/ 24064 h 132348"/>
              <a:gd name="connsiteX1" fmla="*/ 54252 w 154516"/>
              <a:gd name="connsiteY1" fmla="*/ 16043 h 132348"/>
              <a:gd name="connsiteX2" fmla="*/ 34200 w 154516"/>
              <a:gd name="connsiteY2" fmla="*/ 0 h 132348"/>
              <a:gd name="connsiteX3" fmla="*/ 6126 w 154516"/>
              <a:gd name="connsiteY3" fmla="*/ 4011 h 132348"/>
              <a:gd name="connsiteX4" fmla="*/ 22168 w 154516"/>
              <a:gd name="connsiteY4" fmla="*/ 32085 h 132348"/>
              <a:gd name="connsiteX5" fmla="*/ 26179 w 154516"/>
              <a:gd name="connsiteY5" fmla="*/ 44116 h 132348"/>
              <a:gd name="connsiteX6" fmla="*/ 34200 w 154516"/>
              <a:gd name="connsiteY6" fmla="*/ 56148 h 132348"/>
              <a:gd name="connsiteX7" fmla="*/ 30189 w 154516"/>
              <a:gd name="connsiteY7" fmla="*/ 72190 h 132348"/>
              <a:gd name="connsiteX8" fmla="*/ 54252 w 154516"/>
              <a:gd name="connsiteY8" fmla="*/ 72190 h 132348"/>
              <a:gd name="connsiteX9" fmla="*/ 70295 w 154516"/>
              <a:gd name="connsiteY9" fmla="*/ 76200 h 132348"/>
              <a:gd name="connsiteX10" fmla="*/ 98368 w 154516"/>
              <a:gd name="connsiteY10" fmla="*/ 120316 h 132348"/>
              <a:gd name="connsiteX11" fmla="*/ 110400 w 154516"/>
              <a:gd name="connsiteY11" fmla="*/ 116306 h 132348"/>
              <a:gd name="connsiteX12" fmla="*/ 138474 w 154516"/>
              <a:gd name="connsiteY12" fmla="*/ 120316 h 132348"/>
              <a:gd name="connsiteX13" fmla="*/ 142484 w 154516"/>
              <a:gd name="connsiteY13" fmla="*/ 132348 h 132348"/>
              <a:gd name="connsiteX14" fmla="*/ 154516 w 154516"/>
              <a:gd name="connsiteY14" fmla="*/ 108285 h 132348"/>
              <a:gd name="connsiteX15" fmla="*/ 150505 w 154516"/>
              <a:gd name="connsiteY15" fmla="*/ 84222 h 132348"/>
              <a:gd name="connsiteX16" fmla="*/ 126442 w 154516"/>
              <a:gd name="connsiteY16" fmla="*/ 76200 h 132348"/>
              <a:gd name="connsiteX17" fmla="*/ 114410 w 154516"/>
              <a:gd name="connsiteY17" fmla="*/ 72190 h 132348"/>
              <a:gd name="connsiteX18" fmla="*/ 110400 w 154516"/>
              <a:gd name="connsiteY18" fmla="*/ 60158 h 132348"/>
              <a:gd name="connsiteX19" fmla="*/ 118421 w 154516"/>
              <a:gd name="connsiteY19" fmla="*/ 36095 h 132348"/>
              <a:gd name="connsiteX20" fmla="*/ 94358 w 154516"/>
              <a:gd name="connsiteY20" fmla="*/ 32085 h 132348"/>
              <a:gd name="connsiteX21" fmla="*/ 78316 w 154516"/>
              <a:gd name="connsiteY21" fmla="*/ 24064 h 1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516" h="132348">
                <a:moveTo>
                  <a:pt x="78316" y="24064"/>
                </a:moveTo>
                <a:cubicBezTo>
                  <a:pt x="71632" y="21390"/>
                  <a:pt x="61978" y="19477"/>
                  <a:pt x="54252" y="16043"/>
                </a:cubicBezTo>
                <a:cubicBezTo>
                  <a:pt x="45145" y="11996"/>
                  <a:pt x="40867" y="6667"/>
                  <a:pt x="34200" y="0"/>
                </a:cubicBezTo>
                <a:lnTo>
                  <a:pt x="6126" y="4011"/>
                </a:lnTo>
                <a:cubicBezTo>
                  <a:pt x="-11649" y="24749"/>
                  <a:pt x="14110" y="29398"/>
                  <a:pt x="22168" y="32085"/>
                </a:cubicBezTo>
                <a:cubicBezTo>
                  <a:pt x="23505" y="36095"/>
                  <a:pt x="24288" y="40335"/>
                  <a:pt x="26179" y="44116"/>
                </a:cubicBezTo>
                <a:cubicBezTo>
                  <a:pt x="28335" y="48427"/>
                  <a:pt x="33518" y="51376"/>
                  <a:pt x="34200" y="56148"/>
                </a:cubicBezTo>
                <a:cubicBezTo>
                  <a:pt x="34979" y="61605"/>
                  <a:pt x="31526" y="66843"/>
                  <a:pt x="30189" y="72190"/>
                </a:cubicBezTo>
                <a:cubicBezTo>
                  <a:pt x="62276" y="82884"/>
                  <a:pt x="22167" y="72190"/>
                  <a:pt x="54252" y="72190"/>
                </a:cubicBezTo>
                <a:cubicBezTo>
                  <a:pt x="59764" y="72190"/>
                  <a:pt x="64947" y="74863"/>
                  <a:pt x="70295" y="76200"/>
                </a:cubicBezTo>
                <a:cubicBezTo>
                  <a:pt x="74621" y="128119"/>
                  <a:pt x="58608" y="129152"/>
                  <a:pt x="98368" y="120316"/>
                </a:cubicBezTo>
                <a:cubicBezTo>
                  <a:pt x="102495" y="119399"/>
                  <a:pt x="106389" y="117643"/>
                  <a:pt x="110400" y="116306"/>
                </a:cubicBezTo>
                <a:cubicBezTo>
                  <a:pt x="119758" y="117643"/>
                  <a:pt x="130019" y="116088"/>
                  <a:pt x="138474" y="120316"/>
                </a:cubicBezTo>
                <a:cubicBezTo>
                  <a:pt x="142255" y="122207"/>
                  <a:pt x="138256" y="132348"/>
                  <a:pt x="142484" y="132348"/>
                </a:cubicBezTo>
                <a:cubicBezTo>
                  <a:pt x="147666" y="132348"/>
                  <a:pt x="153527" y="111252"/>
                  <a:pt x="154516" y="108285"/>
                </a:cubicBezTo>
                <a:cubicBezTo>
                  <a:pt x="153179" y="100264"/>
                  <a:pt x="155860" y="90342"/>
                  <a:pt x="150505" y="84222"/>
                </a:cubicBezTo>
                <a:cubicBezTo>
                  <a:pt x="144937" y="77859"/>
                  <a:pt x="134463" y="78874"/>
                  <a:pt x="126442" y="76200"/>
                </a:cubicBezTo>
                <a:lnTo>
                  <a:pt x="114410" y="72190"/>
                </a:lnTo>
                <a:cubicBezTo>
                  <a:pt x="113073" y="68179"/>
                  <a:pt x="109933" y="64360"/>
                  <a:pt x="110400" y="60158"/>
                </a:cubicBezTo>
                <a:cubicBezTo>
                  <a:pt x="111334" y="51755"/>
                  <a:pt x="118421" y="36095"/>
                  <a:pt x="118421" y="36095"/>
                </a:cubicBezTo>
                <a:cubicBezTo>
                  <a:pt x="110400" y="34758"/>
                  <a:pt x="102296" y="33849"/>
                  <a:pt x="94358" y="32085"/>
                </a:cubicBezTo>
                <a:cubicBezTo>
                  <a:pt x="90231" y="31168"/>
                  <a:pt x="85000" y="26738"/>
                  <a:pt x="78316" y="24064"/>
                </a:cubicBezTo>
                <a:close/>
              </a:path>
            </a:pathLst>
          </a:cu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rot="10800000">
            <a:off x="7269259" y="539227"/>
            <a:ext cx="269715" cy="14908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6" name="Freeform 85"/>
          <p:cNvSpPr/>
          <p:nvPr/>
        </p:nvSpPr>
        <p:spPr>
          <a:xfrm rot="8398537">
            <a:off x="7325153" y="548851"/>
            <a:ext cx="154516" cy="132348"/>
          </a:xfrm>
          <a:custGeom>
            <a:avLst/>
            <a:gdLst>
              <a:gd name="connsiteX0" fmla="*/ 78316 w 154516"/>
              <a:gd name="connsiteY0" fmla="*/ 24064 h 132348"/>
              <a:gd name="connsiteX1" fmla="*/ 54252 w 154516"/>
              <a:gd name="connsiteY1" fmla="*/ 16043 h 132348"/>
              <a:gd name="connsiteX2" fmla="*/ 34200 w 154516"/>
              <a:gd name="connsiteY2" fmla="*/ 0 h 132348"/>
              <a:gd name="connsiteX3" fmla="*/ 6126 w 154516"/>
              <a:gd name="connsiteY3" fmla="*/ 4011 h 132348"/>
              <a:gd name="connsiteX4" fmla="*/ 22168 w 154516"/>
              <a:gd name="connsiteY4" fmla="*/ 32085 h 132348"/>
              <a:gd name="connsiteX5" fmla="*/ 26179 w 154516"/>
              <a:gd name="connsiteY5" fmla="*/ 44116 h 132348"/>
              <a:gd name="connsiteX6" fmla="*/ 34200 w 154516"/>
              <a:gd name="connsiteY6" fmla="*/ 56148 h 132348"/>
              <a:gd name="connsiteX7" fmla="*/ 30189 w 154516"/>
              <a:gd name="connsiteY7" fmla="*/ 72190 h 132348"/>
              <a:gd name="connsiteX8" fmla="*/ 54252 w 154516"/>
              <a:gd name="connsiteY8" fmla="*/ 72190 h 132348"/>
              <a:gd name="connsiteX9" fmla="*/ 70295 w 154516"/>
              <a:gd name="connsiteY9" fmla="*/ 76200 h 132348"/>
              <a:gd name="connsiteX10" fmla="*/ 98368 w 154516"/>
              <a:gd name="connsiteY10" fmla="*/ 120316 h 132348"/>
              <a:gd name="connsiteX11" fmla="*/ 110400 w 154516"/>
              <a:gd name="connsiteY11" fmla="*/ 116306 h 132348"/>
              <a:gd name="connsiteX12" fmla="*/ 138474 w 154516"/>
              <a:gd name="connsiteY12" fmla="*/ 120316 h 132348"/>
              <a:gd name="connsiteX13" fmla="*/ 142484 w 154516"/>
              <a:gd name="connsiteY13" fmla="*/ 132348 h 132348"/>
              <a:gd name="connsiteX14" fmla="*/ 154516 w 154516"/>
              <a:gd name="connsiteY14" fmla="*/ 108285 h 132348"/>
              <a:gd name="connsiteX15" fmla="*/ 150505 w 154516"/>
              <a:gd name="connsiteY15" fmla="*/ 84222 h 132348"/>
              <a:gd name="connsiteX16" fmla="*/ 126442 w 154516"/>
              <a:gd name="connsiteY16" fmla="*/ 76200 h 132348"/>
              <a:gd name="connsiteX17" fmla="*/ 114410 w 154516"/>
              <a:gd name="connsiteY17" fmla="*/ 72190 h 132348"/>
              <a:gd name="connsiteX18" fmla="*/ 110400 w 154516"/>
              <a:gd name="connsiteY18" fmla="*/ 60158 h 132348"/>
              <a:gd name="connsiteX19" fmla="*/ 118421 w 154516"/>
              <a:gd name="connsiteY19" fmla="*/ 36095 h 132348"/>
              <a:gd name="connsiteX20" fmla="*/ 94358 w 154516"/>
              <a:gd name="connsiteY20" fmla="*/ 32085 h 132348"/>
              <a:gd name="connsiteX21" fmla="*/ 78316 w 154516"/>
              <a:gd name="connsiteY21" fmla="*/ 24064 h 1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516" h="132348">
                <a:moveTo>
                  <a:pt x="78316" y="24064"/>
                </a:moveTo>
                <a:cubicBezTo>
                  <a:pt x="71632" y="21390"/>
                  <a:pt x="61978" y="19477"/>
                  <a:pt x="54252" y="16043"/>
                </a:cubicBezTo>
                <a:cubicBezTo>
                  <a:pt x="45145" y="11996"/>
                  <a:pt x="40867" y="6667"/>
                  <a:pt x="34200" y="0"/>
                </a:cubicBezTo>
                <a:lnTo>
                  <a:pt x="6126" y="4011"/>
                </a:lnTo>
                <a:cubicBezTo>
                  <a:pt x="-11649" y="24749"/>
                  <a:pt x="14110" y="29398"/>
                  <a:pt x="22168" y="32085"/>
                </a:cubicBezTo>
                <a:cubicBezTo>
                  <a:pt x="23505" y="36095"/>
                  <a:pt x="24288" y="40335"/>
                  <a:pt x="26179" y="44116"/>
                </a:cubicBezTo>
                <a:cubicBezTo>
                  <a:pt x="28335" y="48427"/>
                  <a:pt x="33518" y="51376"/>
                  <a:pt x="34200" y="56148"/>
                </a:cubicBezTo>
                <a:cubicBezTo>
                  <a:pt x="34979" y="61605"/>
                  <a:pt x="31526" y="66843"/>
                  <a:pt x="30189" y="72190"/>
                </a:cubicBezTo>
                <a:cubicBezTo>
                  <a:pt x="62276" y="82884"/>
                  <a:pt x="22167" y="72190"/>
                  <a:pt x="54252" y="72190"/>
                </a:cubicBezTo>
                <a:cubicBezTo>
                  <a:pt x="59764" y="72190"/>
                  <a:pt x="64947" y="74863"/>
                  <a:pt x="70295" y="76200"/>
                </a:cubicBezTo>
                <a:cubicBezTo>
                  <a:pt x="74621" y="128119"/>
                  <a:pt x="58608" y="129152"/>
                  <a:pt x="98368" y="120316"/>
                </a:cubicBezTo>
                <a:cubicBezTo>
                  <a:pt x="102495" y="119399"/>
                  <a:pt x="106389" y="117643"/>
                  <a:pt x="110400" y="116306"/>
                </a:cubicBezTo>
                <a:cubicBezTo>
                  <a:pt x="119758" y="117643"/>
                  <a:pt x="130019" y="116088"/>
                  <a:pt x="138474" y="120316"/>
                </a:cubicBezTo>
                <a:cubicBezTo>
                  <a:pt x="142255" y="122207"/>
                  <a:pt x="138256" y="132348"/>
                  <a:pt x="142484" y="132348"/>
                </a:cubicBezTo>
                <a:cubicBezTo>
                  <a:pt x="147666" y="132348"/>
                  <a:pt x="153527" y="111252"/>
                  <a:pt x="154516" y="108285"/>
                </a:cubicBezTo>
                <a:cubicBezTo>
                  <a:pt x="153179" y="100264"/>
                  <a:pt x="155860" y="90342"/>
                  <a:pt x="150505" y="84222"/>
                </a:cubicBezTo>
                <a:cubicBezTo>
                  <a:pt x="144937" y="77859"/>
                  <a:pt x="134463" y="78874"/>
                  <a:pt x="126442" y="76200"/>
                </a:cubicBezTo>
                <a:lnTo>
                  <a:pt x="114410" y="72190"/>
                </a:lnTo>
                <a:cubicBezTo>
                  <a:pt x="113073" y="68179"/>
                  <a:pt x="109933" y="64360"/>
                  <a:pt x="110400" y="60158"/>
                </a:cubicBezTo>
                <a:cubicBezTo>
                  <a:pt x="111334" y="51755"/>
                  <a:pt x="118421" y="36095"/>
                  <a:pt x="118421" y="36095"/>
                </a:cubicBezTo>
                <a:cubicBezTo>
                  <a:pt x="110400" y="34758"/>
                  <a:pt x="102296" y="33849"/>
                  <a:pt x="94358" y="32085"/>
                </a:cubicBezTo>
                <a:cubicBezTo>
                  <a:pt x="90231" y="31168"/>
                  <a:pt x="85000" y="26738"/>
                  <a:pt x="78316" y="24064"/>
                </a:cubicBezTo>
                <a:close/>
              </a:path>
            </a:pathLst>
          </a:cu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rot="2401463">
            <a:off x="8229754" y="452439"/>
            <a:ext cx="269715" cy="14908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8" name="Freeform 87"/>
          <p:cNvSpPr/>
          <p:nvPr/>
        </p:nvSpPr>
        <p:spPr>
          <a:xfrm>
            <a:off x="8285648" y="462063"/>
            <a:ext cx="154516" cy="132348"/>
          </a:xfrm>
          <a:custGeom>
            <a:avLst/>
            <a:gdLst>
              <a:gd name="connsiteX0" fmla="*/ 78316 w 154516"/>
              <a:gd name="connsiteY0" fmla="*/ 24064 h 132348"/>
              <a:gd name="connsiteX1" fmla="*/ 54252 w 154516"/>
              <a:gd name="connsiteY1" fmla="*/ 16043 h 132348"/>
              <a:gd name="connsiteX2" fmla="*/ 34200 w 154516"/>
              <a:gd name="connsiteY2" fmla="*/ 0 h 132348"/>
              <a:gd name="connsiteX3" fmla="*/ 6126 w 154516"/>
              <a:gd name="connsiteY3" fmla="*/ 4011 h 132348"/>
              <a:gd name="connsiteX4" fmla="*/ 22168 w 154516"/>
              <a:gd name="connsiteY4" fmla="*/ 32085 h 132348"/>
              <a:gd name="connsiteX5" fmla="*/ 26179 w 154516"/>
              <a:gd name="connsiteY5" fmla="*/ 44116 h 132348"/>
              <a:gd name="connsiteX6" fmla="*/ 34200 w 154516"/>
              <a:gd name="connsiteY6" fmla="*/ 56148 h 132348"/>
              <a:gd name="connsiteX7" fmla="*/ 30189 w 154516"/>
              <a:gd name="connsiteY7" fmla="*/ 72190 h 132348"/>
              <a:gd name="connsiteX8" fmla="*/ 54252 w 154516"/>
              <a:gd name="connsiteY8" fmla="*/ 72190 h 132348"/>
              <a:gd name="connsiteX9" fmla="*/ 70295 w 154516"/>
              <a:gd name="connsiteY9" fmla="*/ 76200 h 132348"/>
              <a:gd name="connsiteX10" fmla="*/ 98368 w 154516"/>
              <a:gd name="connsiteY10" fmla="*/ 120316 h 132348"/>
              <a:gd name="connsiteX11" fmla="*/ 110400 w 154516"/>
              <a:gd name="connsiteY11" fmla="*/ 116306 h 132348"/>
              <a:gd name="connsiteX12" fmla="*/ 138474 w 154516"/>
              <a:gd name="connsiteY12" fmla="*/ 120316 h 132348"/>
              <a:gd name="connsiteX13" fmla="*/ 142484 w 154516"/>
              <a:gd name="connsiteY13" fmla="*/ 132348 h 132348"/>
              <a:gd name="connsiteX14" fmla="*/ 154516 w 154516"/>
              <a:gd name="connsiteY14" fmla="*/ 108285 h 132348"/>
              <a:gd name="connsiteX15" fmla="*/ 150505 w 154516"/>
              <a:gd name="connsiteY15" fmla="*/ 84222 h 132348"/>
              <a:gd name="connsiteX16" fmla="*/ 126442 w 154516"/>
              <a:gd name="connsiteY16" fmla="*/ 76200 h 132348"/>
              <a:gd name="connsiteX17" fmla="*/ 114410 w 154516"/>
              <a:gd name="connsiteY17" fmla="*/ 72190 h 132348"/>
              <a:gd name="connsiteX18" fmla="*/ 110400 w 154516"/>
              <a:gd name="connsiteY18" fmla="*/ 60158 h 132348"/>
              <a:gd name="connsiteX19" fmla="*/ 118421 w 154516"/>
              <a:gd name="connsiteY19" fmla="*/ 36095 h 132348"/>
              <a:gd name="connsiteX20" fmla="*/ 94358 w 154516"/>
              <a:gd name="connsiteY20" fmla="*/ 32085 h 132348"/>
              <a:gd name="connsiteX21" fmla="*/ 78316 w 154516"/>
              <a:gd name="connsiteY21" fmla="*/ 24064 h 1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4516" h="132348">
                <a:moveTo>
                  <a:pt x="78316" y="24064"/>
                </a:moveTo>
                <a:cubicBezTo>
                  <a:pt x="71632" y="21390"/>
                  <a:pt x="61978" y="19477"/>
                  <a:pt x="54252" y="16043"/>
                </a:cubicBezTo>
                <a:cubicBezTo>
                  <a:pt x="45145" y="11996"/>
                  <a:pt x="40867" y="6667"/>
                  <a:pt x="34200" y="0"/>
                </a:cubicBezTo>
                <a:lnTo>
                  <a:pt x="6126" y="4011"/>
                </a:lnTo>
                <a:cubicBezTo>
                  <a:pt x="-11649" y="24749"/>
                  <a:pt x="14110" y="29398"/>
                  <a:pt x="22168" y="32085"/>
                </a:cubicBezTo>
                <a:cubicBezTo>
                  <a:pt x="23505" y="36095"/>
                  <a:pt x="24288" y="40335"/>
                  <a:pt x="26179" y="44116"/>
                </a:cubicBezTo>
                <a:cubicBezTo>
                  <a:pt x="28335" y="48427"/>
                  <a:pt x="33518" y="51376"/>
                  <a:pt x="34200" y="56148"/>
                </a:cubicBezTo>
                <a:cubicBezTo>
                  <a:pt x="34979" y="61605"/>
                  <a:pt x="31526" y="66843"/>
                  <a:pt x="30189" y="72190"/>
                </a:cubicBezTo>
                <a:cubicBezTo>
                  <a:pt x="62276" y="82884"/>
                  <a:pt x="22167" y="72190"/>
                  <a:pt x="54252" y="72190"/>
                </a:cubicBezTo>
                <a:cubicBezTo>
                  <a:pt x="59764" y="72190"/>
                  <a:pt x="64947" y="74863"/>
                  <a:pt x="70295" y="76200"/>
                </a:cubicBezTo>
                <a:cubicBezTo>
                  <a:pt x="74621" y="128119"/>
                  <a:pt x="58608" y="129152"/>
                  <a:pt x="98368" y="120316"/>
                </a:cubicBezTo>
                <a:cubicBezTo>
                  <a:pt x="102495" y="119399"/>
                  <a:pt x="106389" y="117643"/>
                  <a:pt x="110400" y="116306"/>
                </a:cubicBezTo>
                <a:cubicBezTo>
                  <a:pt x="119758" y="117643"/>
                  <a:pt x="130019" y="116088"/>
                  <a:pt x="138474" y="120316"/>
                </a:cubicBezTo>
                <a:cubicBezTo>
                  <a:pt x="142255" y="122207"/>
                  <a:pt x="138256" y="132348"/>
                  <a:pt x="142484" y="132348"/>
                </a:cubicBezTo>
                <a:cubicBezTo>
                  <a:pt x="147666" y="132348"/>
                  <a:pt x="153527" y="111252"/>
                  <a:pt x="154516" y="108285"/>
                </a:cubicBezTo>
                <a:cubicBezTo>
                  <a:pt x="153179" y="100264"/>
                  <a:pt x="155860" y="90342"/>
                  <a:pt x="150505" y="84222"/>
                </a:cubicBezTo>
                <a:cubicBezTo>
                  <a:pt x="144937" y="77859"/>
                  <a:pt x="134463" y="78874"/>
                  <a:pt x="126442" y="76200"/>
                </a:cubicBezTo>
                <a:lnTo>
                  <a:pt x="114410" y="72190"/>
                </a:lnTo>
                <a:cubicBezTo>
                  <a:pt x="113073" y="68179"/>
                  <a:pt x="109933" y="64360"/>
                  <a:pt x="110400" y="60158"/>
                </a:cubicBezTo>
                <a:cubicBezTo>
                  <a:pt x="111334" y="51755"/>
                  <a:pt x="118421" y="36095"/>
                  <a:pt x="118421" y="36095"/>
                </a:cubicBezTo>
                <a:cubicBezTo>
                  <a:pt x="110400" y="34758"/>
                  <a:pt x="102296" y="33849"/>
                  <a:pt x="94358" y="32085"/>
                </a:cubicBezTo>
                <a:cubicBezTo>
                  <a:pt x="90231" y="31168"/>
                  <a:pt x="85000" y="26738"/>
                  <a:pt x="78316" y="24064"/>
                </a:cubicBezTo>
                <a:close/>
              </a:path>
            </a:pathLst>
          </a:cu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H="1">
            <a:off x="6510528" y="1457522"/>
            <a:ext cx="5309616" cy="0"/>
          </a:xfrm>
          <a:prstGeom prst="line">
            <a:avLst/>
          </a:prstGeom>
          <a:ln w="76200">
            <a:solidFill>
              <a:schemeClr val="tx1">
                <a:lumMod val="65000"/>
                <a:lumOff val="3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718730" y="1471791"/>
            <a:ext cx="5243158" cy="9537"/>
          </a:xfrm>
          <a:prstGeom prst="line">
            <a:avLst/>
          </a:prstGeom>
          <a:ln w="76200">
            <a:solidFill>
              <a:schemeClr val="tx1">
                <a:lumMod val="65000"/>
                <a:lumOff val="3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321566" y="974681"/>
            <a:ext cx="790601" cy="369332"/>
          </a:xfrm>
          <a:prstGeom prst="rect">
            <a:avLst/>
          </a:prstGeom>
        </p:spPr>
        <p:txBody>
          <a:bodyPr wrap="none">
            <a:spAutoFit/>
          </a:bodyPr>
          <a:lstStyle/>
          <a:p>
            <a:pPr algn="ctr"/>
            <a:r>
              <a:rPr lang="en-US" smtClean="0"/>
              <a:t>1.42M</a:t>
            </a:r>
            <a:endParaRPr lang="en-US"/>
          </a:p>
        </p:txBody>
      </p:sp>
      <p:sp>
        <p:nvSpPr>
          <p:cNvPr id="48" name="Rectangle 47"/>
          <p:cNvSpPr/>
          <p:nvPr/>
        </p:nvSpPr>
        <p:spPr>
          <a:xfrm>
            <a:off x="4823344" y="974681"/>
            <a:ext cx="522900" cy="369332"/>
          </a:xfrm>
          <a:prstGeom prst="rect">
            <a:avLst/>
          </a:prstGeom>
        </p:spPr>
        <p:txBody>
          <a:bodyPr wrap="none">
            <a:spAutoFit/>
          </a:bodyPr>
          <a:lstStyle/>
          <a:p>
            <a:pPr algn="ctr"/>
            <a:r>
              <a:rPr lang="en-US" smtClean="0"/>
              <a:t>12k</a:t>
            </a:r>
            <a:endParaRPr lang="en-US"/>
          </a:p>
        </p:txBody>
      </p:sp>
    </p:spTree>
    <p:extLst>
      <p:ext uri="{BB962C8B-B14F-4D97-AF65-F5344CB8AC3E}">
        <p14:creationId xmlns:p14="http://schemas.microsoft.com/office/powerpoint/2010/main" val="2914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4910" y="93975"/>
            <a:ext cx="11976369" cy="667005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smtClean="0">
              <a:ln>
                <a:noFill/>
              </a:ln>
              <a:solidFill>
                <a:prstClr val="white"/>
              </a:solidFill>
              <a:effectLst/>
              <a:uLnTx/>
              <a:uFillTx/>
              <a:latin typeface="Calibri" panose="020F0502020204030204"/>
            </a:endParaRPr>
          </a:p>
        </p:txBody>
      </p:sp>
      <p:sp>
        <p:nvSpPr>
          <p:cNvPr id="5" name="Rectangle 4"/>
          <p:cNvSpPr/>
          <p:nvPr/>
        </p:nvSpPr>
        <p:spPr>
          <a:xfrm>
            <a:off x="195072" y="5960471"/>
            <a:ext cx="11881104" cy="646331"/>
          </a:xfrm>
          <a:prstGeom prst="rect">
            <a:avLst/>
          </a:prstGeom>
        </p:spPr>
        <p:txBody>
          <a:bodyPr wrap="square">
            <a:spAutoFit/>
          </a:bodyPr>
          <a:lstStyle/>
          <a:p>
            <a:r>
              <a:rPr lang="en-US" sz="1400"/>
              <a:t>Cite this work as</a:t>
            </a:r>
            <a:r>
              <a:rPr lang="en-US" sz="1400" smtClean="0"/>
              <a:t>:</a:t>
            </a:r>
          </a:p>
          <a:p>
            <a:endParaRPr lang="en-US" sz="800"/>
          </a:p>
          <a:p>
            <a:r>
              <a:rPr lang="en-US" sz="1400" smtClean="0"/>
              <a:t>Paul </a:t>
            </a:r>
            <a:r>
              <a:rPr lang="en-US" sz="1400"/>
              <a:t>A. Gagniuc. </a:t>
            </a:r>
            <a:r>
              <a:rPr lang="en-US" sz="1400" i="1"/>
              <a:t>Algorithms in Bioinformatics: Theory and Implementation</a:t>
            </a:r>
            <a:r>
              <a:rPr lang="en-US" sz="1400"/>
              <a:t>. John Wiley &amp; Sons, </a:t>
            </a:r>
            <a:r>
              <a:rPr lang="en-US" sz="1400"/>
              <a:t>Hoboken</a:t>
            </a:r>
            <a:r>
              <a:rPr lang="en-US" sz="1400"/>
              <a:t>, </a:t>
            </a:r>
            <a:r>
              <a:rPr lang="en-US" sz="1400" smtClean="0"/>
              <a:t>NJ, USA</a:t>
            </a:r>
            <a:r>
              <a:rPr lang="en-US" sz="1400"/>
              <a:t>, 2021, ISBN: 9781119697961.</a:t>
            </a:r>
          </a:p>
        </p:txBody>
      </p:sp>
      <p:sp>
        <p:nvSpPr>
          <p:cNvPr id="7" name="Rectangle 6"/>
          <p:cNvSpPr/>
          <p:nvPr/>
        </p:nvSpPr>
        <p:spPr>
          <a:xfrm>
            <a:off x="743712" y="2150060"/>
            <a:ext cx="10783824" cy="1754326"/>
          </a:xfrm>
          <a:prstGeom prst="rect">
            <a:avLst/>
          </a:prstGeom>
        </p:spPr>
        <p:txBody>
          <a:bodyPr wrap="square">
            <a:spAutoFit/>
          </a:bodyPr>
          <a:lstStyle/>
          <a:p>
            <a:r>
              <a:rPr lang="en-US" b="1"/>
              <a:t>The tree of life - basic diagram.</a:t>
            </a:r>
            <a:r>
              <a:rPr lang="en-US"/>
              <a:t> The prebiotic period shown on the bottom-left represents the formation of primordial chemical molecules necessary for the ignition of life. Next, the diagram indicates the appearance of LUCA (Last Universal Common Ancestor), the first “rudimentary” form of life. The first prokaryotes appear later based on the evolution of LUCA, namely bacteria and archaea. Eukaryotes appear next in the evolutionary chain. Eukaryotes divide the tree of life into four other main subdivisions (eukaryotic kingdoms), namely: protists, fungi, animals and plants. Note that the approximate number of </a:t>
            </a:r>
            <a:r>
              <a:rPr lang="en-US" u="sng"/>
              <a:t>known species </a:t>
            </a:r>
            <a:r>
              <a:rPr lang="en-US"/>
              <a:t>is presented for each subdivision.</a:t>
            </a:r>
          </a:p>
        </p:txBody>
      </p:sp>
      <p:sp>
        <p:nvSpPr>
          <p:cNvPr id="8" name="Title 1"/>
          <p:cNvSpPr>
            <a:spLocks noGrp="1"/>
          </p:cNvSpPr>
          <p:nvPr>
            <p:ph type="title"/>
          </p:nvPr>
        </p:nvSpPr>
        <p:spPr>
          <a:xfrm>
            <a:off x="838200" y="365125"/>
            <a:ext cx="10515600" cy="1325563"/>
          </a:xfrm>
        </p:spPr>
        <p:txBody>
          <a:bodyPr/>
          <a:lstStyle/>
          <a:p>
            <a:r>
              <a:rPr lang="en-US"/>
              <a:t>The tree of life - basic diagram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4180" y="5261486"/>
            <a:ext cx="1293876" cy="129387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107" y="5002812"/>
            <a:ext cx="4651021" cy="1160177"/>
          </a:xfrm>
          <a:prstGeom prst="rect">
            <a:avLst/>
          </a:prstGeom>
        </p:spPr>
      </p:pic>
    </p:spTree>
    <p:extLst>
      <p:ext uri="{BB962C8B-B14F-4D97-AF65-F5344CB8AC3E}">
        <p14:creationId xmlns:p14="http://schemas.microsoft.com/office/powerpoint/2010/main" val="224897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185075D-E910-4D1C-A9EC-974EB334FCFC}"/>
</file>

<file path=customXml/itemProps2.xml><?xml version="1.0" encoding="utf-8"?>
<ds:datastoreItem xmlns:ds="http://schemas.openxmlformats.org/officeDocument/2006/customXml" ds:itemID="{60967A19-C065-4FD4-A9BE-F3A0BD9F9BB4}"/>
</file>

<file path=customXml/itemProps3.xml><?xml version="1.0" encoding="utf-8"?>
<ds:datastoreItem xmlns:ds="http://schemas.openxmlformats.org/officeDocument/2006/customXml" ds:itemID="{179FD3B1-4107-4362-947D-34E5A51F7EBB}"/>
</file>

<file path=docProps/app.xml><?xml version="1.0" encoding="utf-8"?>
<Properties xmlns="http://schemas.openxmlformats.org/officeDocument/2006/extended-properties" xmlns:vt="http://schemas.openxmlformats.org/officeDocument/2006/docPropsVTypes">
  <TotalTime>773</TotalTime>
  <Words>179</Words>
  <Application>Microsoft Office PowerPoint</Application>
  <PresentationFormat>Widescreen</PresentationFormat>
  <Paragraphs>25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vt:lpstr>
      <vt:lpstr>Office Theme</vt:lpstr>
      <vt:lpstr>PowerPoint Presentation</vt:lpstr>
      <vt:lpstr>The tree of life - basic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69</cp:revision>
  <dcterms:created xsi:type="dcterms:W3CDTF">2020-05-26T15:28:37Z</dcterms:created>
  <dcterms:modified xsi:type="dcterms:W3CDTF">2021-07-15T14:25:50Z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