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</p:sldIdLst>
  <p:sldSz cx="18288000" cy="13716000"/>
  <p:notesSz cx="6858000" cy="9144000"/>
  <p:defaultTextStyle>
    <a:defPPr>
      <a:defRPr lang="en-US"/>
    </a:defPPr>
    <a:lvl1pPr marL="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1pPr>
    <a:lvl2pPr marL="1419538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2pPr>
    <a:lvl3pPr marL="2839077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3pPr>
    <a:lvl4pPr marL="4258615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4pPr>
    <a:lvl5pPr marL="5678156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5pPr>
    <a:lvl6pPr marL="7097694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6pPr>
    <a:lvl7pPr marL="8517233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7pPr>
    <a:lvl8pPr marL="9936772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8pPr>
    <a:lvl9pPr marL="1135631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2" autoAdjust="0"/>
    <p:restoredTop sz="97478" autoAdjust="0"/>
  </p:normalViewPr>
  <p:slideViewPr>
    <p:cSldViewPr>
      <p:cViewPr varScale="1">
        <p:scale>
          <a:sx n="83" d="100"/>
          <a:sy n="83" d="100"/>
        </p:scale>
        <p:origin x="1800" y="9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7" y="4260855"/>
            <a:ext cx="15544800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77300" y="3460753"/>
            <a:ext cx="14579600" cy="73710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5" y="3460753"/>
            <a:ext cx="43434000" cy="73710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3" y="8813811"/>
            <a:ext cx="15544800" cy="2724150"/>
          </a:xfrm>
        </p:spPr>
        <p:txBody>
          <a:bodyPr anchor="t"/>
          <a:lstStyle>
            <a:lvl1pPr algn="l">
              <a:defRPr sz="80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3" y="5813431"/>
            <a:ext cx="15544800" cy="3000375"/>
          </a:xfrm>
        </p:spPr>
        <p:txBody>
          <a:bodyPr anchor="b"/>
          <a:lstStyle>
            <a:lvl1pPr marL="0" indent="0">
              <a:buNone/>
              <a:defRPr sz="3980">
                <a:solidFill>
                  <a:schemeClr val="tx1">
                    <a:tint val="75000"/>
                  </a:schemeClr>
                </a:solidFill>
              </a:defRPr>
            </a:lvl1pPr>
            <a:lvl2pPr marL="914472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943" indent="0">
              <a:buNone/>
              <a:defRPr sz="3219">
                <a:solidFill>
                  <a:schemeClr val="tx1">
                    <a:tint val="75000"/>
                  </a:schemeClr>
                </a:solidFill>
              </a:defRPr>
            </a:lvl3pPr>
            <a:lvl4pPr marL="2743414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4pPr>
            <a:lvl5pPr marL="3657886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5pPr>
            <a:lvl6pPr marL="4572357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6pPr>
            <a:lvl7pPr marL="5486828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7pPr>
            <a:lvl8pPr marL="6401301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8pPr>
            <a:lvl9pPr marL="7315773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501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3070229"/>
            <a:ext cx="8080375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9" y="4349752"/>
            <a:ext cx="8080375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3070229"/>
            <a:ext cx="8083550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4349752"/>
            <a:ext cx="8083550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9" y="546102"/>
            <a:ext cx="6016625" cy="2324100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5"/>
            <a:ext cx="10223500" cy="11706227"/>
          </a:xfrm>
        </p:spPr>
        <p:txBody>
          <a:bodyPr/>
          <a:lstStyle>
            <a:lvl1pPr>
              <a:defRPr sz="6394"/>
            </a:lvl1pPr>
            <a:lvl2pPr>
              <a:defRPr sz="5588"/>
            </a:lvl2pPr>
            <a:lvl3pPr>
              <a:defRPr sz="4784"/>
            </a:lvl3pPr>
            <a:lvl4pPr>
              <a:defRPr sz="3980"/>
            </a:lvl4pPr>
            <a:lvl5pPr>
              <a:defRPr sz="3980"/>
            </a:lvl5pPr>
            <a:lvl6pPr>
              <a:defRPr sz="3980"/>
            </a:lvl6pPr>
            <a:lvl7pPr>
              <a:defRPr sz="3980"/>
            </a:lvl7pPr>
            <a:lvl8pPr>
              <a:defRPr sz="3980"/>
            </a:lvl8pPr>
            <a:lvl9pPr>
              <a:defRPr sz="3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9" y="2870205"/>
            <a:ext cx="6016625" cy="9382127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3"/>
            <a:ext cx="10972800" cy="1133477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3"/>
            <a:ext cx="10972800" cy="8229600"/>
          </a:xfrm>
        </p:spPr>
        <p:txBody>
          <a:bodyPr/>
          <a:lstStyle>
            <a:lvl1pPr marL="0" indent="0">
              <a:buNone/>
              <a:defRPr sz="6394"/>
            </a:lvl1pPr>
            <a:lvl2pPr marL="914472" indent="0">
              <a:buNone/>
              <a:defRPr sz="5588"/>
            </a:lvl2pPr>
            <a:lvl3pPr marL="1828943" indent="0">
              <a:buNone/>
              <a:defRPr sz="4784"/>
            </a:lvl3pPr>
            <a:lvl4pPr marL="2743414" indent="0">
              <a:buNone/>
              <a:defRPr sz="3980"/>
            </a:lvl4pPr>
            <a:lvl5pPr marL="3657886" indent="0">
              <a:buNone/>
              <a:defRPr sz="3980"/>
            </a:lvl5pPr>
            <a:lvl6pPr marL="4572357" indent="0">
              <a:buNone/>
              <a:defRPr sz="3980"/>
            </a:lvl6pPr>
            <a:lvl7pPr marL="5486828" indent="0">
              <a:buNone/>
              <a:defRPr sz="3980"/>
            </a:lvl7pPr>
            <a:lvl8pPr marL="6401301" indent="0">
              <a:buNone/>
              <a:defRPr sz="3980"/>
            </a:lvl8pPr>
            <a:lvl9pPr marL="7315773" indent="0">
              <a:buNone/>
              <a:defRPr sz="3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87"/>
            <a:ext cx="10972800" cy="1609725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6"/>
            <a:ext cx="16459200" cy="9051927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11"/>
            <a:ext cx="5791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943" rtl="0" eaLnBrk="1" latinLnBrk="0" hangingPunct="1">
        <a:spcBef>
          <a:spcPct val="0"/>
        </a:spcBef>
        <a:buNone/>
        <a:defRPr sz="8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54" indent="-685854" algn="l" defTabSz="1828943" rtl="0" eaLnBrk="1" latinLnBrk="0" hangingPunct="1">
        <a:spcBef>
          <a:spcPct val="20000"/>
        </a:spcBef>
        <a:buFont typeface="Arial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486016" indent="-571545" algn="l" defTabSz="1828943" rtl="0" eaLnBrk="1" latinLnBrk="0" hangingPunct="1">
        <a:spcBef>
          <a:spcPct val="20000"/>
        </a:spcBef>
        <a:buFont typeface="Arial" pitchFamily="34" charset="0"/>
        <a:buChar char="–"/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286180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200651" indent="-457236" algn="l" defTabSz="1828943" rtl="0" eaLnBrk="1" latinLnBrk="0" hangingPunct="1">
        <a:spcBef>
          <a:spcPct val="20000"/>
        </a:spcBef>
        <a:buFont typeface="Arial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4pPr>
      <a:lvl5pPr marL="4115122" indent="-457236" algn="l" defTabSz="1828943" rtl="0" eaLnBrk="1" latinLnBrk="0" hangingPunct="1">
        <a:spcBef>
          <a:spcPct val="20000"/>
        </a:spcBef>
        <a:buFont typeface="Arial" pitchFamily="34" charset="0"/>
        <a:buChar char="»"/>
        <a:defRPr sz="3980" kern="1200">
          <a:solidFill>
            <a:schemeClr val="tx1"/>
          </a:solidFill>
          <a:latin typeface="+mn-lt"/>
          <a:ea typeface="+mn-ea"/>
          <a:cs typeface="+mn-cs"/>
        </a:defRPr>
      </a:lvl5pPr>
      <a:lvl6pPr marL="5029593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6pPr>
      <a:lvl7pPr marL="5944065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7pPr>
      <a:lvl8pPr marL="6858537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8pPr>
      <a:lvl9pPr marL="7773008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472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94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3414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886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2357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6828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401301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577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ular Callout 104"/>
          <p:cNvSpPr/>
          <p:nvPr/>
        </p:nvSpPr>
        <p:spPr>
          <a:xfrm>
            <a:off x="91005" y="8734244"/>
            <a:ext cx="4731469" cy="4753155"/>
          </a:xfrm>
          <a:prstGeom prst="wedgeRoundRectCallout">
            <a:avLst>
              <a:gd name="adj1" fmla="val 36977"/>
              <a:gd name="adj2" fmla="val -7101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-3065" y="818805"/>
            <a:ext cx="817612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5’-</a:t>
            </a:r>
            <a:endParaRPr lang="en-US" sz="4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28307" y="816716"/>
            <a:ext cx="12673460" cy="10688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 </a:t>
            </a:r>
            <a:r>
              <a:rPr lang="en-US" smtClean="0"/>
              <a:t>(sense </a:t>
            </a:r>
            <a:r>
              <a:rPr lang="en-US"/>
              <a:t>strand)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4547" y="818805"/>
            <a:ext cx="3413760" cy="1066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Regulatory region</a:t>
            </a:r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16901767" y="818458"/>
            <a:ext cx="14083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-3’</a:t>
            </a:r>
            <a:endParaRPr lang="en-US" sz="4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202489"/>
            <a:ext cx="810065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3’-</a:t>
            </a:r>
            <a:endParaRPr lang="en-US" sz="4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4223825" y="3200400"/>
            <a:ext cx="13019442" cy="10688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Transcription unit (template strand)</a:t>
            </a:r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4223825" y="6507764"/>
            <a:ext cx="1657280" cy="1066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5’</a:t>
            </a:r>
          </a:p>
          <a:p>
            <a:pPr algn="ctr"/>
            <a:r>
              <a:rPr lang="en-US" sz="2000" smtClean="0"/>
              <a:t>UnTranslated Region</a:t>
            </a:r>
            <a:endParaRPr lang="en-US" sz="2000"/>
          </a:p>
        </p:txBody>
      </p:sp>
      <p:sp>
        <p:nvSpPr>
          <p:cNvPr id="255" name="Rectangle 254"/>
          <p:cNvSpPr/>
          <p:nvPr/>
        </p:nvSpPr>
        <p:spPr>
          <a:xfrm>
            <a:off x="810065" y="3202489"/>
            <a:ext cx="3413760" cy="1066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Regulatory region</a:t>
            </a:r>
            <a:endParaRPr lang="en-US" sz="2800"/>
          </a:p>
        </p:txBody>
      </p:sp>
      <p:sp>
        <p:nvSpPr>
          <p:cNvPr id="256" name="Rectangle 255"/>
          <p:cNvSpPr/>
          <p:nvPr/>
        </p:nvSpPr>
        <p:spPr>
          <a:xfrm>
            <a:off x="5877365" y="6507764"/>
            <a:ext cx="953192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Exon</a:t>
            </a:r>
          </a:p>
          <a:p>
            <a:pPr algn="ctr"/>
            <a:r>
              <a:rPr lang="en-US" sz="2000" smtClean="0"/>
              <a:t>(1)</a:t>
            </a:r>
            <a:endParaRPr lang="en-US" sz="2000"/>
          </a:p>
        </p:txBody>
      </p:sp>
      <p:sp>
        <p:nvSpPr>
          <p:cNvPr id="257" name="Rectangle 256"/>
          <p:cNvSpPr/>
          <p:nvPr/>
        </p:nvSpPr>
        <p:spPr>
          <a:xfrm>
            <a:off x="15240005" y="6507764"/>
            <a:ext cx="1657280" cy="10626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  <a:r>
              <a:rPr lang="en-US" sz="2000" smtClean="0"/>
              <a:t>’</a:t>
            </a:r>
          </a:p>
          <a:p>
            <a:pPr algn="ctr"/>
            <a:r>
              <a:rPr lang="en-US" sz="2000" smtClean="0"/>
              <a:t>UnTranslated Region</a:t>
            </a:r>
            <a:endParaRPr lang="en-US" sz="2000"/>
          </a:p>
        </p:txBody>
      </p:sp>
      <p:sp>
        <p:nvSpPr>
          <p:cNvPr id="260" name="Rectangle 259"/>
          <p:cNvSpPr/>
          <p:nvPr/>
        </p:nvSpPr>
        <p:spPr>
          <a:xfrm>
            <a:off x="6570032" y="10354923"/>
            <a:ext cx="1657280" cy="1066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  <a:r>
              <a:rPr lang="en-US" sz="2000" smtClean="0"/>
              <a:t>’-UTR</a:t>
            </a:r>
            <a:endParaRPr lang="en-US" sz="2000"/>
          </a:p>
        </p:txBody>
      </p:sp>
      <p:sp>
        <p:nvSpPr>
          <p:cNvPr id="261" name="Rectangle 260"/>
          <p:cNvSpPr/>
          <p:nvPr/>
        </p:nvSpPr>
        <p:spPr>
          <a:xfrm>
            <a:off x="8227312" y="10354923"/>
            <a:ext cx="4317553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Open Reading Frame</a:t>
            </a:r>
            <a:endParaRPr lang="en-US" sz="2800"/>
          </a:p>
        </p:txBody>
      </p:sp>
      <p:sp>
        <p:nvSpPr>
          <p:cNvPr id="262" name="Rectangle 261"/>
          <p:cNvSpPr/>
          <p:nvPr/>
        </p:nvSpPr>
        <p:spPr>
          <a:xfrm>
            <a:off x="12544865" y="10354923"/>
            <a:ext cx="1657280" cy="1066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3’-UTR</a:t>
            </a:r>
            <a:endParaRPr lang="en-US" sz="2000"/>
          </a:p>
        </p:txBody>
      </p:sp>
      <p:sp>
        <p:nvSpPr>
          <p:cNvPr id="265" name="Rectangle 264"/>
          <p:cNvSpPr/>
          <p:nvPr/>
        </p:nvSpPr>
        <p:spPr>
          <a:xfrm>
            <a:off x="6828687" y="6507764"/>
            <a:ext cx="2210978" cy="10626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Intron</a:t>
            </a:r>
          </a:p>
          <a:p>
            <a:pPr algn="ctr"/>
            <a:r>
              <a:rPr lang="en-US" sz="2000" smtClean="0"/>
              <a:t>(1)</a:t>
            </a:r>
            <a:endParaRPr lang="en-US" sz="2000"/>
          </a:p>
        </p:txBody>
      </p:sp>
      <p:sp>
        <p:nvSpPr>
          <p:cNvPr id="266" name="Rectangle 265"/>
          <p:cNvSpPr/>
          <p:nvPr/>
        </p:nvSpPr>
        <p:spPr>
          <a:xfrm>
            <a:off x="9039665" y="6507764"/>
            <a:ext cx="953192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Exon</a:t>
            </a:r>
          </a:p>
          <a:p>
            <a:pPr algn="ctr"/>
            <a:r>
              <a:rPr lang="en-US" sz="2000" smtClean="0"/>
              <a:t>(2)</a:t>
            </a:r>
            <a:endParaRPr lang="en-US" sz="2000"/>
          </a:p>
        </p:txBody>
      </p:sp>
      <p:sp>
        <p:nvSpPr>
          <p:cNvPr id="267" name="Rectangle 266"/>
          <p:cNvSpPr/>
          <p:nvPr/>
        </p:nvSpPr>
        <p:spPr>
          <a:xfrm>
            <a:off x="9987247" y="6507764"/>
            <a:ext cx="1104208" cy="10626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Intron</a:t>
            </a:r>
          </a:p>
          <a:p>
            <a:pPr algn="ctr"/>
            <a:r>
              <a:rPr lang="en-US" sz="2000" smtClean="0"/>
              <a:t>(2)</a:t>
            </a:r>
            <a:endParaRPr lang="en-US" sz="2000"/>
          </a:p>
        </p:txBody>
      </p:sp>
      <p:sp>
        <p:nvSpPr>
          <p:cNvPr id="268" name="Rectangle 267"/>
          <p:cNvSpPr/>
          <p:nvPr/>
        </p:nvSpPr>
        <p:spPr>
          <a:xfrm>
            <a:off x="11086045" y="6507764"/>
            <a:ext cx="1458820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Exon</a:t>
            </a:r>
          </a:p>
          <a:p>
            <a:pPr algn="ctr"/>
            <a:r>
              <a:rPr lang="en-US" sz="2000" smtClean="0"/>
              <a:t>(3)</a:t>
            </a:r>
            <a:endParaRPr lang="en-US" sz="2000"/>
          </a:p>
        </p:txBody>
      </p:sp>
      <p:sp>
        <p:nvSpPr>
          <p:cNvPr id="269" name="Rectangle 268"/>
          <p:cNvSpPr/>
          <p:nvPr/>
        </p:nvSpPr>
        <p:spPr>
          <a:xfrm>
            <a:off x="12544865" y="6507764"/>
            <a:ext cx="1747558" cy="10626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Intron</a:t>
            </a:r>
          </a:p>
          <a:p>
            <a:pPr algn="ctr"/>
            <a:r>
              <a:rPr lang="en-US" sz="2000" smtClean="0"/>
              <a:t>(n)</a:t>
            </a:r>
            <a:endParaRPr lang="en-US" sz="2000"/>
          </a:p>
        </p:txBody>
      </p:sp>
      <p:sp>
        <p:nvSpPr>
          <p:cNvPr id="270" name="Rectangle 269"/>
          <p:cNvSpPr/>
          <p:nvPr/>
        </p:nvSpPr>
        <p:spPr>
          <a:xfrm>
            <a:off x="14286813" y="6507764"/>
            <a:ext cx="953192" cy="10626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Exon</a:t>
            </a:r>
          </a:p>
          <a:p>
            <a:pPr algn="ctr"/>
            <a:r>
              <a:rPr lang="en-US" sz="2000" smtClean="0"/>
              <a:t>(n)</a:t>
            </a:r>
            <a:endParaRPr lang="en-US" sz="2000"/>
          </a:p>
        </p:txBody>
      </p:sp>
      <p:sp>
        <p:nvSpPr>
          <p:cNvPr id="24" name="Rectangle 23"/>
          <p:cNvSpPr/>
          <p:nvPr/>
        </p:nvSpPr>
        <p:spPr>
          <a:xfrm>
            <a:off x="5877366" y="7560179"/>
            <a:ext cx="3296024" cy="2790633"/>
          </a:xfrm>
          <a:custGeom>
            <a:avLst/>
            <a:gdLst>
              <a:gd name="connsiteX0" fmla="*/ 0 w 3296024"/>
              <a:gd name="connsiteY0" fmla="*/ 0 h 2780359"/>
              <a:gd name="connsiteX1" fmla="*/ 3296024 w 3296024"/>
              <a:gd name="connsiteY1" fmla="*/ 0 h 2780359"/>
              <a:gd name="connsiteX2" fmla="*/ 3296024 w 3296024"/>
              <a:gd name="connsiteY2" fmla="*/ 2780359 h 2780359"/>
              <a:gd name="connsiteX3" fmla="*/ 0 w 3296024"/>
              <a:gd name="connsiteY3" fmla="*/ 2780359 h 2780359"/>
              <a:gd name="connsiteX4" fmla="*/ 0 w 3296024"/>
              <a:gd name="connsiteY4" fmla="*/ 0 h 2780359"/>
              <a:gd name="connsiteX0" fmla="*/ 0 w 3296024"/>
              <a:gd name="connsiteY0" fmla="*/ 0 h 2780359"/>
              <a:gd name="connsiteX1" fmla="*/ 3296024 w 3296024"/>
              <a:gd name="connsiteY1" fmla="*/ 0 h 2780359"/>
              <a:gd name="connsiteX2" fmla="*/ 3296024 w 3296024"/>
              <a:gd name="connsiteY2" fmla="*/ 2780359 h 2780359"/>
              <a:gd name="connsiteX3" fmla="*/ 2332234 w 3296024"/>
              <a:gd name="connsiteY3" fmla="*/ 2780359 h 2780359"/>
              <a:gd name="connsiteX4" fmla="*/ 0 w 3296024"/>
              <a:gd name="connsiteY4" fmla="*/ 0 h 2780359"/>
              <a:gd name="connsiteX0" fmla="*/ 0 w 3296024"/>
              <a:gd name="connsiteY0" fmla="*/ 10274 h 2790633"/>
              <a:gd name="connsiteX1" fmla="*/ 943242 w 3296024"/>
              <a:gd name="connsiteY1" fmla="*/ 0 h 2790633"/>
              <a:gd name="connsiteX2" fmla="*/ 3296024 w 3296024"/>
              <a:gd name="connsiteY2" fmla="*/ 2790633 h 2790633"/>
              <a:gd name="connsiteX3" fmla="*/ 2332234 w 3296024"/>
              <a:gd name="connsiteY3" fmla="*/ 2790633 h 2790633"/>
              <a:gd name="connsiteX4" fmla="*/ 0 w 3296024"/>
              <a:gd name="connsiteY4" fmla="*/ 10274 h 279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024" h="2790633">
                <a:moveTo>
                  <a:pt x="0" y="10274"/>
                </a:moveTo>
                <a:lnTo>
                  <a:pt x="943242" y="0"/>
                </a:lnTo>
                <a:lnTo>
                  <a:pt x="3296024" y="2790633"/>
                </a:lnTo>
                <a:lnTo>
                  <a:pt x="2332234" y="2790633"/>
                </a:lnTo>
                <a:lnTo>
                  <a:pt x="0" y="10274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35174" y="7568398"/>
            <a:ext cx="1079872" cy="2782413"/>
          </a:xfrm>
          <a:custGeom>
            <a:avLst/>
            <a:gdLst>
              <a:gd name="connsiteX0" fmla="*/ 0 w 833292"/>
              <a:gd name="connsiteY0" fmla="*/ 0 h 2782413"/>
              <a:gd name="connsiteX1" fmla="*/ 833292 w 833292"/>
              <a:gd name="connsiteY1" fmla="*/ 0 h 2782413"/>
              <a:gd name="connsiteX2" fmla="*/ 833292 w 833292"/>
              <a:gd name="connsiteY2" fmla="*/ 2782413 h 2782413"/>
              <a:gd name="connsiteX3" fmla="*/ 0 w 833292"/>
              <a:gd name="connsiteY3" fmla="*/ 2782413 h 2782413"/>
              <a:gd name="connsiteX4" fmla="*/ 0 w 833292"/>
              <a:gd name="connsiteY4" fmla="*/ 0 h 2782413"/>
              <a:gd name="connsiteX0" fmla="*/ 0 w 946308"/>
              <a:gd name="connsiteY0" fmla="*/ 0 h 2782413"/>
              <a:gd name="connsiteX1" fmla="*/ 833292 w 946308"/>
              <a:gd name="connsiteY1" fmla="*/ 0 h 2782413"/>
              <a:gd name="connsiteX2" fmla="*/ 946308 w 946308"/>
              <a:gd name="connsiteY2" fmla="*/ 2782413 h 2782413"/>
              <a:gd name="connsiteX3" fmla="*/ 0 w 946308"/>
              <a:gd name="connsiteY3" fmla="*/ 2782413 h 2782413"/>
              <a:gd name="connsiteX4" fmla="*/ 0 w 946308"/>
              <a:gd name="connsiteY4" fmla="*/ 0 h 2782413"/>
              <a:gd name="connsiteX0" fmla="*/ 0 w 1079872"/>
              <a:gd name="connsiteY0" fmla="*/ 0 h 2782413"/>
              <a:gd name="connsiteX1" fmla="*/ 966856 w 1079872"/>
              <a:gd name="connsiteY1" fmla="*/ 0 h 2782413"/>
              <a:gd name="connsiteX2" fmla="*/ 1079872 w 1079872"/>
              <a:gd name="connsiteY2" fmla="*/ 2782413 h 2782413"/>
              <a:gd name="connsiteX3" fmla="*/ 133564 w 1079872"/>
              <a:gd name="connsiteY3" fmla="*/ 2782413 h 2782413"/>
              <a:gd name="connsiteX4" fmla="*/ 0 w 1079872"/>
              <a:gd name="connsiteY4" fmla="*/ 0 h 278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872" h="2782413">
                <a:moveTo>
                  <a:pt x="0" y="0"/>
                </a:moveTo>
                <a:lnTo>
                  <a:pt x="966856" y="0"/>
                </a:lnTo>
                <a:lnTo>
                  <a:pt x="1079872" y="2782413"/>
                </a:lnTo>
                <a:lnTo>
                  <a:pt x="133564" y="278241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2</a:t>
            </a:r>
            <a:endParaRPr lang="en-US" sz="2800"/>
          </a:p>
        </p:txBody>
      </p:sp>
      <p:sp>
        <p:nvSpPr>
          <p:cNvPr id="29" name="Rectangle 28"/>
          <p:cNvSpPr/>
          <p:nvPr/>
        </p:nvSpPr>
        <p:spPr>
          <a:xfrm>
            <a:off x="10115046" y="7560180"/>
            <a:ext cx="2429819" cy="2790632"/>
          </a:xfrm>
          <a:custGeom>
            <a:avLst/>
            <a:gdLst>
              <a:gd name="connsiteX0" fmla="*/ 0 w 2429819"/>
              <a:gd name="connsiteY0" fmla="*/ 0 h 2790632"/>
              <a:gd name="connsiteX1" fmla="*/ 2429819 w 2429819"/>
              <a:gd name="connsiteY1" fmla="*/ 0 h 2790632"/>
              <a:gd name="connsiteX2" fmla="*/ 2429819 w 2429819"/>
              <a:gd name="connsiteY2" fmla="*/ 2790632 h 2790632"/>
              <a:gd name="connsiteX3" fmla="*/ 0 w 2429819"/>
              <a:gd name="connsiteY3" fmla="*/ 2790632 h 2790632"/>
              <a:gd name="connsiteX4" fmla="*/ 0 w 2429819"/>
              <a:gd name="connsiteY4" fmla="*/ 0 h 2790632"/>
              <a:gd name="connsiteX0" fmla="*/ 0 w 2429819"/>
              <a:gd name="connsiteY0" fmla="*/ 0 h 2790632"/>
              <a:gd name="connsiteX1" fmla="*/ 2429819 w 2429819"/>
              <a:gd name="connsiteY1" fmla="*/ 0 h 2790632"/>
              <a:gd name="connsiteX2" fmla="*/ 1166098 w 2429819"/>
              <a:gd name="connsiteY2" fmla="*/ 2790632 h 2790632"/>
              <a:gd name="connsiteX3" fmla="*/ 0 w 2429819"/>
              <a:gd name="connsiteY3" fmla="*/ 2790632 h 2790632"/>
              <a:gd name="connsiteX4" fmla="*/ 0 w 2429819"/>
              <a:gd name="connsiteY4" fmla="*/ 0 h 2790632"/>
              <a:gd name="connsiteX0" fmla="*/ 0 w 2429819"/>
              <a:gd name="connsiteY0" fmla="*/ 0 h 2790632"/>
              <a:gd name="connsiteX1" fmla="*/ 2429819 w 2429819"/>
              <a:gd name="connsiteY1" fmla="*/ 0 h 2790632"/>
              <a:gd name="connsiteX2" fmla="*/ 1453774 w 2429819"/>
              <a:gd name="connsiteY2" fmla="*/ 2790632 h 2790632"/>
              <a:gd name="connsiteX3" fmla="*/ 0 w 2429819"/>
              <a:gd name="connsiteY3" fmla="*/ 2790632 h 2790632"/>
              <a:gd name="connsiteX4" fmla="*/ 0 w 2429819"/>
              <a:gd name="connsiteY4" fmla="*/ 0 h 2790632"/>
              <a:gd name="connsiteX0" fmla="*/ 986319 w 2429819"/>
              <a:gd name="connsiteY0" fmla="*/ 0 h 2790632"/>
              <a:gd name="connsiteX1" fmla="*/ 2429819 w 2429819"/>
              <a:gd name="connsiteY1" fmla="*/ 0 h 2790632"/>
              <a:gd name="connsiteX2" fmla="*/ 1453774 w 2429819"/>
              <a:gd name="connsiteY2" fmla="*/ 2790632 h 2790632"/>
              <a:gd name="connsiteX3" fmla="*/ 0 w 2429819"/>
              <a:gd name="connsiteY3" fmla="*/ 2790632 h 2790632"/>
              <a:gd name="connsiteX4" fmla="*/ 986319 w 2429819"/>
              <a:gd name="connsiteY4" fmla="*/ 0 h 279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9819" h="2790632">
                <a:moveTo>
                  <a:pt x="986319" y="0"/>
                </a:moveTo>
                <a:lnTo>
                  <a:pt x="2429819" y="0"/>
                </a:lnTo>
                <a:lnTo>
                  <a:pt x="1453774" y="2790632"/>
                </a:lnTo>
                <a:lnTo>
                  <a:pt x="0" y="2790632"/>
                </a:lnTo>
                <a:lnTo>
                  <a:pt x="98631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3</a:t>
            </a:r>
            <a:endParaRPr lang="en-US" sz="2800"/>
          </a:p>
        </p:txBody>
      </p:sp>
      <p:sp>
        <p:nvSpPr>
          <p:cNvPr id="31" name="Rectangle 30"/>
          <p:cNvSpPr/>
          <p:nvPr/>
        </p:nvSpPr>
        <p:spPr>
          <a:xfrm>
            <a:off x="11581837" y="7525247"/>
            <a:ext cx="3658168" cy="2835838"/>
          </a:xfrm>
          <a:custGeom>
            <a:avLst/>
            <a:gdLst>
              <a:gd name="connsiteX0" fmla="*/ 0 w 3658168"/>
              <a:gd name="connsiteY0" fmla="*/ 0 h 2794742"/>
              <a:gd name="connsiteX1" fmla="*/ 3658168 w 3658168"/>
              <a:gd name="connsiteY1" fmla="*/ 0 h 2794742"/>
              <a:gd name="connsiteX2" fmla="*/ 3658168 w 3658168"/>
              <a:gd name="connsiteY2" fmla="*/ 2794742 h 2794742"/>
              <a:gd name="connsiteX3" fmla="*/ 0 w 3658168"/>
              <a:gd name="connsiteY3" fmla="*/ 2794742 h 2794742"/>
              <a:gd name="connsiteX4" fmla="*/ 0 w 3658168"/>
              <a:gd name="connsiteY4" fmla="*/ 0 h 2794742"/>
              <a:gd name="connsiteX0" fmla="*/ 0 w 3658168"/>
              <a:gd name="connsiteY0" fmla="*/ 0 h 2805016"/>
              <a:gd name="connsiteX1" fmla="*/ 3658168 w 3658168"/>
              <a:gd name="connsiteY1" fmla="*/ 0 h 2805016"/>
              <a:gd name="connsiteX2" fmla="*/ 1007436 w 3658168"/>
              <a:gd name="connsiteY2" fmla="*/ 2805016 h 2805016"/>
              <a:gd name="connsiteX3" fmla="*/ 0 w 3658168"/>
              <a:gd name="connsiteY3" fmla="*/ 2794742 h 2805016"/>
              <a:gd name="connsiteX4" fmla="*/ 0 w 3658168"/>
              <a:gd name="connsiteY4" fmla="*/ 0 h 2805016"/>
              <a:gd name="connsiteX0" fmla="*/ 0 w 3658168"/>
              <a:gd name="connsiteY0" fmla="*/ 0 h 2815290"/>
              <a:gd name="connsiteX1" fmla="*/ 3658168 w 3658168"/>
              <a:gd name="connsiteY1" fmla="*/ 0 h 2815290"/>
              <a:gd name="connsiteX2" fmla="*/ 709485 w 3658168"/>
              <a:gd name="connsiteY2" fmla="*/ 2815290 h 2815290"/>
              <a:gd name="connsiteX3" fmla="*/ 0 w 3658168"/>
              <a:gd name="connsiteY3" fmla="*/ 2794742 h 2815290"/>
              <a:gd name="connsiteX4" fmla="*/ 0 w 3658168"/>
              <a:gd name="connsiteY4" fmla="*/ 0 h 2815290"/>
              <a:gd name="connsiteX0" fmla="*/ 0 w 3658168"/>
              <a:gd name="connsiteY0" fmla="*/ 0 h 2805016"/>
              <a:gd name="connsiteX1" fmla="*/ 3658168 w 3658168"/>
              <a:gd name="connsiteY1" fmla="*/ 0 h 2805016"/>
              <a:gd name="connsiteX2" fmla="*/ 956065 w 3658168"/>
              <a:gd name="connsiteY2" fmla="*/ 2805016 h 2805016"/>
              <a:gd name="connsiteX3" fmla="*/ 0 w 3658168"/>
              <a:gd name="connsiteY3" fmla="*/ 2794742 h 2805016"/>
              <a:gd name="connsiteX4" fmla="*/ 0 w 3658168"/>
              <a:gd name="connsiteY4" fmla="*/ 0 h 2805016"/>
              <a:gd name="connsiteX0" fmla="*/ 2702104 w 3658168"/>
              <a:gd name="connsiteY0" fmla="*/ 0 h 2835838"/>
              <a:gd name="connsiteX1" fmla="*/ 3658168 w 3658168"/>
              <a:gd name="connsiteY1" fmla="*/ 30822 h 2835838"/>
              <a:gd name="connsiteX2" fmla="*/ 956065 w 3658168"/>
              <a:gd name="connsiteY2" fmla="*/ 2835838 h 2835838"/>
              <a:gd name="connsiteX3" fmla="*/ 0 w 3658168"/>
              <a:gd name="connsiteY3" fmla="*/ 2825564 h 2835838"/>
              <a:gd name="connsiteX4" fmla="*/ 2702104 w 3658168"/>
              <a:gd name="connsiteY4" fmla="*/ 0 h 283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8168" h="2835838">
                <a:moveTo>
                  <a:pt x="2702104" y="0"/>
                </a:moveTo>
                <a:lnTo>
                  <a:pt x="3658168" y="30822"/>
                </a:lnTo>
                <a:lnTo>
                  <a:pt x="956065" y="2835838"/>
                </a:lnTo>
                <a:lnTo>
                  <a:pt x="0" y="2825564"/>
                </a:lnTo>
                <a:lnTo>
                  <a:pt x="270210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4</a:t>
            </a:r>
            <a:endParaRPr lang="en-US" sz="2800"/>
          </a:p>
        </p:txBody>
      </p:sp>
      <p:sp>
        <p:nvSpPr>
          <p:cNvPr id="32" name="Rectangle 31"/>
          <p:cNvSpPr/>
          <p:nvPr/>
        </p:nvSpPr>
        <p:spPr>
          <a:xfrm>
            <a:off x="4223825" y="4268942"/>
            <a:ext cx="12673460" cy="2259375"/>
          </a:xfrm>
          <a:prstGeom prst="rect">
            <a:avLst/>
          </a:prstGeom>
          <a:solidFill>
            <a:schemeClr val="bg2">
              <a:lumMod val="5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28315" y="7554604"/>
            <a:ext cx="3987391" cy="2817722"/>
          </a:xfrm>
          <a:custGeom>
            <a:avLst/>
            <a:gdLst>
              <a:gd name="connsiteX0" fmla="*/ 0 w 3987391"/>
              <a:gd name="connsiteY0" fmla="*/ 0 h 2774690"/>
              <a:gd name="connsiteX1" fmla="*/ 3987391 w 3987391"/>
              <a:gd name="connsiteY1" fmla="*/ 0 h 2774690"/>
              <a:gd name="connsiteX2" fmla="*/ 3987391 w 3987391"/>
              <a:gd name="connsiteY2" fmla="*/ 2774690 h 2774690"/>
              <a:gd name="connsiteX3" fmla="*/ 0 w 3987391"/>
              <a:gd name="connsiteY3" fmla="*/ 2774690 h 2774690"/>
              <a:gd name="connsiteX4" fmla="*/ 0 w 3987391"/>
              <a:gd name="connsiteY4" fmla="*/ 0 h 2774690"/>
              <a:gd name="connsiteX0" fmla="*/ 0 w 3987391"/>
              <a:gd name="connsiteY0" fmla="*/ 21515 h 2796205"/>
              <a:gd name="connsiteX1" fmla="*/ 1642224 w 3987391"/>
              <a:gd name="connsiteY1" fmla="*/ 0 h 2796205"/>
              <a:gd name="connsiteX2" fmla="*/ 3987391 w 3987391"/>
              <a:gd name="connsiteY2" fmla="*/ 2796205 h 2796205"/>
              <a:gd name="connsiteX3" fmla="*/ 0 w 3987391"/>
              <a:gd name="connsiteY3" fmla="*/ 2796205 h 2796205"/>
              <a:gd name="connsiteX4" fmla="*/ 0 w 3987391"/>
              <a:gd name="connsiteY4" fmla="*/ 21515 h 2796205"/>
              <a:gd name="connsiteX0" fmla="*/ 0 w 3987391"/>
              <a:gd name="connsiteY0" fmla="*/ 21515 h 2796205"/>
              <a:gd name="connsiteX1" fmla="*/ 1642224 w 3987391"/>
              <a:gd name="connsiteY1" fmla="*/ 0 h 2796205"/>
              <a:gd name="connsiteX2" fmla="*/ 3987391 w 3987391"/>
              <a:gd name="connsiteY2" fmla="*/ 2796205 h 2796205"/>
              <a:gd name="connsiteX3" fmla="*/ 2334409 w 3987391"/>
              <a:gd name="connsiteY3" fmla="*/ 2785448 h 2796205"/>
              <a:gd name="connsiteX4" fmla="*/ 0 w 3987391"/>
              <a:gd name="connsiteY4" fmla="*/ 21515 h 2796205"/>
              <a:gd name="connsiteX0" fmla="*/ 0 w 3987391"/>
              <a:gd name="connsiteY0" fmla="*/ 21515 h 2817721"/>
              <a:gd name="connsiteX1" fmla="*/ 1642224 w 3987391"/>
              <a:gd name="connsiteY1" fmla="*/ 0 h 2817721"/>
              <a:gd name="connsiteX2" fmla="*/ 3987391 w 3987391"/>
              <a:gd name="connsiteY2" fmla="*/ 2796205 h 2817721"/>
              <a:gd name="connsiteX3" fmla="*/ 2366682 w 3987391"/>
              <a:gd name="connsiteY3" fmla="*/ 2817721 h 2817721"/>
              <a:gd name="connsiteX4" fmla="*/ 0 w 3987391"/>
              <a:gd name="connsiteY4" fmla="*/ 21515 h 2817721"/>
              <a:gd name="connsiteX0" fmla="*/ 0 w 3987391"/>
              <a:gd name="connsiteY0" fmla="*/ 0 h 2817722"/>
              <a:gd name="connsiteX1" fmla="*/ 1642224 w 3987391"/>
              <a:gd name="connsiteY1" fmla="*/ 1 h 2817722"/>
              <a:gd name="connsiteX2" fmla="*/ 3987391 w 3987391"/>
              <a:gd name="connsiteY2" fmla="*/ 2796206 h 2817722"/>
              <a:gd name="connsiteX3" fmla="*/ 2366682 w 3987391"/>
              <a:gd name="connsiteY3" fmla="*/ 2817722 h 2817722"/>
              <a:gd name="connsiteX4" fmla="*/ 0 w 3987391"/>
              <a:gd name="connsiteY4" fmla="*/ 0 h 281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7391" h="2817722">
                <a:moveTo>
                  <a:pt x="0" y="0"/>
                </a:moveTo>
                <a:lnTo>
                  <a:pt x="1642224" y="1"/>
                </a:lnTo>
                <a:lnTo>
                  <a:pt x="3987391" y="2796206"/>
                </a:lnTo>
                <a:lnTo>
                  <a:pt x="2366682" y="2817722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  <a:r>
              <a:rPr lang="en-US" sz="2000" smtClean="0"/>
              <a:t>’-UTR</a:t>
            </a:r>
            <a:endParaRPr lang="en-US" sz="2000"/>
          </a:p>
        </p:txBody>
      </p:sp>
      <p:sp>
        <p:nvSpPr>
          <p:cNvPr id="34" name="Rectangle 33"/>
          <p:cNvSpPr/>
          <p:nvPr/>
        </p:nvSpPr>
        <p:spPr>
          <a:xfrm>
            <a:off x="12539521" y="7533090"/>
            <a:ext cx="4359557" cy="2817720"/>
          </a:xfrm>
          <a:custGeom>
            <a:avLst/>
            <a:gdLst>
              <a:gd name="connsiteX0" fmla="*/ 0 w 4359557"/>
              <a:gd name="connsiteY0" fmla="*/ 0 h 2796205"/>
              <a:gd name="connsiteX1" fmla="*/ 4359557 w 4359557"/>
              <a:gd name="connsiteY1" fmla="*/ 0 h 2796205"/>
              <a:gd name="connsiteX2" fmla="*/ 4359557 w 4359557"/>
              <a:gd name="connsiteY2" fmla="*/ 2796205 h 2796205"/>
              <a:gd name="connsiteX3" fmla="*/ 0 w 4359557"/>
              <a:gd name="connsiteY3" fmla="*/ 2796205 h 2796205"/>
              <a:gd name="connsiteX4" fmla="*/ 0 w 4359557"/>
              <a:gd name="connsiteY4" fmla="*/ 0 h 2796205"/>
              <a:gd name="connsiteX0" fmla="*/ 0 w 4359557"/>
              <a:gd name="connsiteY0" fmla="*/ 0 h 2796205"/>
              <a:gd name="connsiteX1" fmla="*/ 4359557 w 4359557"/>
              <a:gd name="connsiteY1" fmla="*/ 0 h 2796205"/>
              <a:gd name="connsiteX2" fmla="*/ 1648630 w 4359557"/>
              <a:gd name="connsiteY2" fmla="*/ 2796205 h 2796205"/>
              <a:gd name="connsiteX3" fmla="*/ 0 w 4359557"/>
              <a:gd name="connsiteY3" fmla="*/ 2796205 h 2796205"/>
              <a:gd name="connsiteX4" fmla="*/ 0 w 4359557"/>
              <a:gd name="connsiteY4" fmla="*/ 0 h 2796205"/>
              <a:gd name="connsiteX0" fmla="*/ 2700169 w 4359557"/>
              <a:gd name="connsiteY0" fmla="*/ 0 h 2817720"/>
              <a:gd name="connsiteX1" fmla="*/ 4359557 w 4359557"/>
              <a:gd name="connsiteY1" fmla="*/ 21515 h 2817720"/>
              <a:gd name="connsiteX2" fmla="*/ 1648630 w 4359557"/>
              <a:gd name="connsiteY2" fmla="*/ 2817720 h 2817720"/>
              <a:gd name="connsiteX3" fmla="*/ 0 w 4359557"/>
              <a:gd name="connsiteY3" fmla="*/ 2817720 h 2817720"/>
              <a:gd name="connsiteX4" fmla="*/ 2700169 w 4359557"/>
              <a:gd name="connsiteY4" fmla="*/ 0 h 281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9557" h="2817720">
                <a:moveTo>
                  <a:pt x="2700169" y="0"/>
                </a:moveTo>
                <a:lnTo>
                  <a:pt x="4359557" y="21515"/>
                </a:lnTo>
                <a:lnTo>
                  <a:pt x="1648630" y="2817720"/>
                </a:lnTo>
                <a:lnTo>
                  <a:pt x="0" y="2817720"/>
                </a:lnTo>
                <a:lnTo>
                  <a:pt x="2700169" y="0"/>
                </a:lnTo>
                <a:close/>
              </a:path>
            </a:pathLst>
          </a:custGeom>
          <a:solidFill>
            <a:schemeClr val="bg2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3’-UTR</a:t>
            </a:r>
            <a:endParaRPr lang="en-US" sz="2000"/>
          </a:p>
        </p:txBody>
      </p:sp>
      <p:sp>
        <p:nvSpPr>
          <p:cNvPr id="3" name="Up Arrow Callout 2"/>
          <p:cNvSpPr/>
          <p:nvPr/>
        </p:nvSpPr>
        <p:spPr>
          <a:xfrm>
            <a:off x="7611067" y="11421723"/>
            <a:ext cx="1255702" cy="1219200"/>
          </a:xfrm>
          <a:prstGeom prst="upArrowCallou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Start codon</a:t>
            </a:r>
            <a:endParaRPr lang="en-US" sz="2000"/>
          </a:p>
        </p:txBody>
      </p:sp>
      <p:sp>
        <p:nvSpPr>
          <p:cNvPr id="36" name="Up Arrow Callout 35"/>
          <p:cNvSpPr/>
          <p:nvPr/>
        </p:nvSpPr>
        <p:spPr>
          <a:xfrm>
            <a:off x="11905408" y="11421723"/>
            <a:ext cx="1255702" cy="1219200"/>
          </a:xfrm>
          <a:prstGeom prst="upArrow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Stop codon</a:t>
            </a:r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14478000" y="10424016"/>
            <a:ext cx="2024913" cy="95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mRNA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825689" y="5982877"/>
            <a:ext cx="1434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…G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U…</a:t>
            </a:r>
            <a:endParaRPr lang="en-US" sz="3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82725" y="5982876"/>
            <a:ext cx="1413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…A</a:t>
            </a:r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G…</a:t>
            </a:r>
            <a:endParaRPr lang="en-US" sz="3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83939" y="5982878"/>
            <a:ext cx="1196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U …</a:t>
            </a:r>
            <a:endParaRPr lang="en-US" sz="3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721994" y="5982879"/>
            <a:ext cx="1091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G…</a:t>
            </a:r>
            <a:endParaRPr lang="en-US" sz="3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46186" y="5982877"/>
            <a:ext cx="137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…A</a:t>
            </a:r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G…</a:t>
            </a:r>
            <a:endParaRPr lang="en-US" sz="3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21722" y="5982994"/>
            <a:ext cx="1434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…G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U…</a:t>
            </a:r>
            <a:endParaRPr lang="en-US" sz="3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243267" y="3202142"/>
            <a:ext cx="1062318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-5’</a:t>
            </a:r>
            <a:endParaRPr lang="en-US" sz="4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Up Arrow Callout 53"/>
          <p:cNvSpPr/>
          <p:nvPr/>
        </p:nvSpPr>
        <p:spPr>
          <a:xfrm>
            <a:off x="3304301" y="4294073"/>
            <a:ext cx="1839048" cy="1540692"/>
          </a:xfrm>
          <a:prstGeom prst="upArrowCallout">
            <a:avLst>
              <a:gd name="adj1" fmla="val 13828"/>
              <a:gd name="adj2" fmla="val 16621"/>
              <a:gd name="adj3" fmla="val 25000"/>
              <a:gd name="adj4" fmla="val 6497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Transcription </a:t>
            </a:r>
            <a:r>
              <a:rPr lang="en-US" sz="2000" smtClean="0"/>
              <a:t>start </a:t>
            </a:r>
            <a:r>
              <a:rPr lang="en-US" sz="2000"/>
              <a:t>site</a:t>
            </a:r>
          </a:p>
          <a:p>
            <a:pPr algn="ctr"/>
            <a:r>
              <a:rPr lang="en-US" sz="2000"/>
              <a:t>(</a:t>
            </a:r>
            <a:r>
              <a:rPr lang="en-US" sz="2000" smtClean="0"/>
              <a:t>TSS)</a:t>
            </a:r>
            <a:endParaRPr lang="en-US" sz="2000"/>
          </a:p>
        </p:txBody>
      </p:sp>
      <p:cxnSp>
        <p:nvCxnSpPr>
          <p:cNvPr id="55" name="Straight Connector 54"/>
          <p:cNvCxnSpPr>
            <a:stCxn id="44" idx="0"/>
          </p:cNvCxnSpPr>
          <p:nvPr/>
        </p:nvCxnSpPr>
        <p:spPr>
          <a:xfrm flipH="1" flipV="1">
            <a:off x="6828687" y="4335164"/>
            <a:ext cx="10251" cy="1647830"/>
          </a:xfrm>
          <a:prstGeom prst="line">
            <a:avLst/>
          </a:prstGeom>
          <a:noFill/>
          <a:ln w="47625" cap="flat" cmpd="sng" algn="ctr">
            <a:solidFill>
              <a:sysClr val="windowText" lastClr="000000">
                <a:lumMod val="65000"/>
                <a:lumOff val="35000"/>
                <a:alpha val="32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951681" y="6550729"/>
            <a:ext cx="3217740" cy="95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pre-mRNA</a:t>
            </a:r>
          </a:p>
        </p:txBody>
      </p:sp>
      <p:sp>
        <p:nvSpPr>
          <p:cNvPr id="18" name="Left-Right Arrow Callout 17"/>
          <p:cNvSpPr/>
          <p:nvPr/>
        </p:nvSpPr>
        <p:spPr>
          <a:xfrm rot="16200000">
            <a:off x="15790442" y="4438490"/>
            <a:ext cx="2213690" cy="1924858"/>
          </a:xfrm>
          <a:prstGeom prst="leftRightArrowCallout">
            <a:avLst>
              <a:gd name="adj1" fmla="val 10469"/>
              <a:gd name="adj2" fmla="val 16058"/>
              <a:gd name="adj3" fmla="val 19970"/>
              <a:gd name="adj4" fmla="val 481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000" smtClean="0"/>
          </a:p>
          <a:p>
            <a:pPr algn="ctr"/>
            <a:r>
              <a:rPr lang="en-US" sz="2000" smtClean="0"/>
              <a:t>Transcription </a:t>
            </a:r>
            <a:r>
              <a:rPr lang="en-US" sz="2000"/>
              <a:t>termination site</a:t>
            </a:r>
          </a:p>
          <a:p>
            <a:pPr algn="ctr"/>
            <a:r>
              <a:rPr lang="en-US" sz="2000"/>
              <a:t>(TTS)</a:t>
            </a:r>
          </a:p>
          <a:p>
            <a:pPr algn="ctr"/>
            <a:endParaRPr lang="en-US" sz="2000"/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8995900" y="4332260"/>
            <a:ext cx="10251" cy="1647830"/>
          </a:xfrm>
          <a:prstGeom prst="line">
            <a:avLst/>
          </a:prstGeom>
          <a:noFill/>
          <a:ln w="47625" cap="flat" cmpd="sng" algn="ctr">
            <a:solidFill>
              <a:sysClr val="windowText" lastClr="000000">
                <a:lumMod val="65000"/>
                <a:lumOff val="35000"/>
                <a:alpha val="32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 flipH="1" flipV="1">
            <a:off x="9939694" y="4339041"/>
            <a:ext cx="10251" cy="1647830"/>
          </a:xfrm>
          <a:prstGeom prst="line">
            <a:avLst/>
          </a:prstGeom>
          <a:noFill/>
          <a:ln w="47625" cap="flat" cmpd="sng" algn="ctr">
            <a:solidFill>
              <a:sysClr val="windowText" lastClr="000000">
                <a:lumMod val="65000"/>
                <a:lumOff val="35000"/>
                <a:alpha val="32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>
          <a:xfrm flipH="1" flipV="1">
            <a:off x="11073284" y="4344983"/>
            <a:ext cx="10251" cy="1647830"/>
          </a:xfrm>
          <a:prstGeom prst="line">
            <a:avLst/>
          </a:prstGeom>
          <a:noFill/>
          <a:ln w="47625" cap="flat" cmpd="sng" algn="ctr">
            <a:solidFill>
              <a:sysClr val="windowText" lastClr="000000">
                <a:lumMod val="65000"/>
                <a:lumOff val="35000"/>
                <a:alpha val="32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>
          <a:xfrm flipH="1" flipV="1">
            <a:off x="12508621" y="4332260"/>
            <a:ext cx="10251" cy="1647830"/>
          </a:xfrm>
          <a:prstGeom prst="line">
            <a:avLst/>
          </a:prstGeom>
          <a:noFill/>
          <a:ln w="47625" cap="flat" cmpd="sng" algn="ctr">
            <a:solidFill>
              <a:sysClr val="windowText" lastClr="000000">
                <a:lumMod val="65000"/>
                <a:lumOff val="35000"/>
                <a:alpha val="32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>
          <a:xfrm flipH="1" flipV="1">
            <a:off x="14244216" y="4347271"/>
            <a:ext cx="10251" cy="1647830"/>
          </a:xfrm>
          <a:prstGeom prst="line">
            <a:avLst/>
          </a:prstGeom>
          <a:noFill/>
          <a:ln w="47625" cap="flat" cmpd="sng" algn="ctr">
            <a:solidFill>
              <a:sysClr val="windowText" lastClr="000000">
                <a:lumMod val="65000"/>
                <a:lumOff val="35000"/>
                <a:alpha val="32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11825689" y="2652095"/>
            <a:ext cx="1366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…C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A…</a:t>
            </a:r>
            <a:endParaRPr lang="en-US" sz="3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582725" y="2652094"/>
            <a:ext cx="1325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…T</a:t>
            </a:r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C…</a:t>
            </a:r>
            <a:endParaRPr lang="en-US" sz="3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583939" y="2652096"/>
            <a:ext cx="1122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A …</a:t>
            </a:r>
            <a:endParaRPr lang="en-US" sz="3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721994" y="2652097"/>
            <a:ext cx="965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C…</a:t>
            </a:r>
            <a:endParaRPr lang="en-US" sz="3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346186" y="2652095"/>
            <a:ext cx="1325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…T</a:t>
            </a:r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C…</a:t>
            </a:r>
            <a:endParaRPr lang="en-US" sz="3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21722" y="2652212"/>
            <a:ext cx="1366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…C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A…</a:t>
            </a:r>
            <a:endParaRPr lang="en-US" sz="3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825321" y="1809084"/>
            <a:ext cx="1336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…G</a:t>
            </a:r>
            <a:r>
              <a:rPr lang="en-US" sz="360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en-US" sz="3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582357" y="1809083"/>
            <a:ext cx="1413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…A</a:t>
            </a:r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G…</a:t>
            </a:r>
            <a:endParaRPr lang="en-US" sz="3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583571" y="1809085"/>
            <a:ext cx="1121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T …</a:t>
            </a:r>
            <a:endParaRPr lang="en-US" sz="3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721626" y="1809086"/>
            <a:ext cx="1091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G…</a:t>
            </a:r>
            <a:endParaRPr lang="en-US" sz="3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345818" y="1809084"/>
            <a:ext cx="137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…A</a:t>
            </a:r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G…</a:t>
            </a:r>
            <a:endParaRPr lang="en-US" sz="3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21354" y="1809201"/>
            <a:ext cx="1336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…G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</a:rPr>
              <a:t>T…</a:t>
            </a:r>
            <a:endParaRPr lang="en-US" sz="3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65629" y="9144000"/>
            <a:ext cx="268964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0" name="Rectangle 59"/>
          <p:cNvSpPr/>
          <p:nvPr/>
        </p:nvSpPr>
        <p:spPr>
          <a:xfrm>
            <a:off x="734593" y="9144000"/>
            <a:ext cx="29648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78" name="Rectangle 77"/>
          <p:cNvSpPr/>
          <p:nvPr/>
        </p:nvSpPr>
        <p:spPr>
          <a:xfrm>
            <a:off x="1029512" y="9144000"/>
            <a:ext cx="576054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9" name="Rectangle 78"/>
          <p:cNvSpPr/>
          <p:nvPr/>
        </p:nvSpPr>
        <p:spPr>
          <a:xfrm>
            <a:off x="1604881" y="9144000"/>
            <a:ext cx="367848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80" name="Rectangle 79"/>
          <p:cNvSpPr/>
          <p:nvPr/>
        </p:nvSpPr>
        <p:spPr>
          <a:xfrm>
            <a:off x="2536612" y="9144000"/>
            <a:ext cx="544288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81" name="Rectangle 80"/>
          <p:cNvSpPr/>
          <p:nvPr/>
        </p:nvSpPr>
        <p:spPr>
          <a:xfrm>
            <a:off x="1965863" y="9144000"/>
            <a:ext cx="576054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2" name="Rectangle 81"/>
          <p:cNvSpPr/>
          <p:nvPr/>
        </p:nvSpPr>
        <p:spPr>
          <a:xfrm>
            <a:off x="3080900" y="9144000"/>
            <a:ext cx="402673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476708" y="9144000"/>
            <a:ext cx="29648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84" name="Rectangle 83"/>
          <p:cNvSpPr/>
          <p:nvPr/>
        </p:nvSpPr>
        <p:spPr>
          <a:xfrm>
            <a:off x="3766323" y="9144000"/>
            <a:ext cx="272261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5" name="Rectangle 84"/>
          <p:cNvSpPr/>
          <p:nvPr/>
        </p:nvSpPr>
        <p:spPr>
          <a:xfrm>
            <a:off x="728384" y="10287000"/>
            <a:ext cx="29648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86" name="Rectangle 85"/>
          <p:cNvSpPr/>
          <p:nvPr/>
        </p:nvSpPr>
        <p:spPr>
          <a:xfrm>
            <a:off x="462168" y="10287000"/>
            <a:ext cx="268964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7" name="Rectangle 86"/>
          <p:cNvSpPr/>
          <p:nvPr/>
        </p:nvSpPr>
        <p:spPr>
          <a:xfrm>
            <a:off x="1018612" y="10287000"/>
            <a:ext cx="367848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88" name="Rectangle 87"/>
          <p:cNvSpPr/>
          <p:nvPr/>
        </p:nvSpPr>
        <p:spPr>
          <a:xfrm>
            <a:off x="1387850" y="10285917"/>
            <a:ext cx="544288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89" name="Rectangle 88"/>
          <p:cNvSpPr/>
          <p:nvPr/>
        </p:nvSpPr>
        <p:spPr>
          <a:xfrm>
            <a:off x="1923446" y="10285917"/>
            <a:ext cx="29648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90" name="Rectangle 89"/>
          <p:cNvSpPr/>
          <p:nvPr/>
        </p:nvSpPr>
        <p:spPr>
          <a:xfrm>
            <a:off x="2219926" y="10284834"/>
            <a:ext cx="272261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1" name="Rectangle 90"/>
          <p:cNvSpPr/>
          <p:nvPr/>
        </p:nvSpPr>
        <p:spPr>
          <a:xfrm>
            <a:off x="737076" y="10973883"/>
            <a:ext cx="29648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92" name="Rectangle 91"/>
          <p:cNvSpPr/>
          <p:nvPr/>
        </p:nvSpPr>
        <p:spPr>
          <a:xfrm>
            <a:off x="470860" y="10973883"/>
            <a:ext cx="268964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3" name="Rectangle 92"/>
          <p:cNvSpPr/>
          <p:nvPr/>
        </p:nvSpPr>
        <p:spPr>
          <a:xfrm>
            <a:off x="1030202" y="11665099"/>
            <a:ext cx="367848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94" name="Rectangle 93"/>
          <p:cNvSpPr/>
          <p:nvPr/>
        </p:nvSpPr>
        <p:spPr>
          <a:xfrm>
            <a:off x="1027628" y="10973883"/>
            <a:ext cx="544288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95" name="Rectangle 94"/>
          <p:cNvSpPr/>
          <p:nvPr/>
        </p:nvSpPr>
        <p:spPr>
          <a:xfrm>
            <a:off x="1563224" y="10973883"/>
            <a:ext cx="29648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96" name="Rectangle 95"/>
          <p:cNvSpPr/>
          <p:nvPr/>
        </p:nvSpPr>
        <p:spPr>
          <a:xfrm>
            <a:off x="1859704" y="10977133"/>
            <a:ext cx="272261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7" name="Rectangle 96"/>
          <p:cNvSpPr/>
          <p:nvPr/>
        </p:nvSpPr>
        <p:spPr>
          <a:xfrm>
            <a:off x="737076" y="11665099"/>
            <a:ext cx="29648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98" name="Rectangle 97"/>
          <p:cNvSpPr/>
          <p:nvPr/>
        </p:nvSpPr>
        <p:spPr>
          <a:xfrm>
            <a:off x="470860" y="11665099"/>
            <a:ext cx="268964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0" name="Rectangle 99"/>
          <p:cNvSpPr/>
          <p:nvPr/>
        </p:nvSpPr>
        <p:spPr>
          <a:xfrm>
            <a:off x="1391948" y="11665099"/>
            <a:ext cx="29648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101" name="Rectangle 100"/>
          <p:cNvSpPr/>
          <p:nvPr/>
        </p:nvSpPr>
        <p:spPr>
          <a:xfrm>
            <a:off x="1688428" y="11665099"/>
            <a:ext cx="272261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2" name="Rectangle 101"/>
          <p:cNvSpPr/>
          <p:nvPr/>
        </p:nvSpPr>
        <p:spPr>
          <a:xfrm>
            <a:off x="2587370" y="10233459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mRNA (1)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90076" y="10948195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mRNA (2)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585372" y="11640263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mRNA (3)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triped Right Arrow 3"/>
          <p:cNvSpPr/>
          <p:nvPr/>
        </p:nvSpPr>
        <p:spPr>
          <a:xfrm rot="5400000">
            <a:off x="793037" y="12460113"/>
            <a:ext cx="969596" cy="762000"/>
          </a:xfrm>
          <a:prstGeom prst="stripedRightArrow">
            <a:avLst>
              <a:gd name="adj1" fmla="val 4688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582072" y="12488709"/>
            <a:ext cx="468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9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66" y="152400"/>
            <a:ext cx="17964554" cy="1333499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en-US" sz="1079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98" y="12564070"/>
            <a:ext cx="17956533" cy="923330"/>
          </a:xfrm>
          <a:prstGeom prst="rect">
            <a:avLst/>
          </a:prstGeom>
          <a:solidFill>
            <a:schemeClr val="bg2"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/>
              <a:t>Cite this work as:</a:t>
            </a:r>
          </a:p>
          <a:p>
            <a:endParaRPr lang="en-US" sz="1200"/>
          </a:p>
          <a:p>
            <a:r>
              <a:rPr lang="en-US" sz="2100"/>
              <a:t>Paul A. Gagniuc. </a:t>
            </a:r>
            <a:r>
              <a:rPr lang="en-US" sz="2100" i="1"/>
              <a:t>Algorithms in Bioinformatics: Theory and Implementation</a:t>
            </a:r>
            <a:r>
              <a:rPr lang="en-US" sz="2100"/>
              <a:t>. John Wiley &amp; Sons, </a:t>
            </a:r>
            <a:r>
              <a:rPr lang="en-US" sz="2100"/>
              <a:t>Hoboken, NJ, USA</a:t>
            </a:r>
            <a:r>
              <a:rPr lang="en-US" sz="21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71" y="3280469"/>
            <a:ext cx="16175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Transcription, alternative splicing and translation.</a:t>
            </a:r>
            <a:r>
              <a:rPr lang="en-US" sz="3200"/>
              <a:t> It shows the typical structure of a gene in eukaryotes and reveals the relationship of the two DNA strands with the pre-mRNA sequence. It further shows the relative locations of the splicing sites (i.e. donor “GU” - exon-intron sites and the acceptor “AG” - intron-exon sites) and points out the ability of pre-mRNA to combine different coding regions (exons) into various mRNA isoforms.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5773400" cy="1988345"/>
          </a:xfrm>
        </p:spPr>
        <p:txBody>
          <a:bodyPr>
            <a:normAutofit fontScale="90000"/>
          </a:bodyPr>
          <a:lstStyle/>
          <a:p>
            <a:r>
              <a:rPr lang="en-US"/>
              <a:t>Transcription, alternative splicing and translation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1325396"/>
            <a:ext cx="1940814" cy="1940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1235840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C03234E-9898-4F7E-855C-97AF645E364B}"/>
</file>

<file path=customXml/itemProps2.xml><?xml version="1.0" encoding="utf-8"?>
<ds:datastoreItem xmlns:ds="http://schemas.openxmlformats.org/officeDocument/2006/customXml" ds:itemID="{4084809B-5A9D-486D-94F8-86ECFDFBDF84}"/>
</file>

<file path=customXml/itemProps3.xml><?xml version="1.0" encoding="utf-8"?>
<ds:datastoreItem xmlns:ds="http://schemas.openxmlformats.org/officeDocument/2006/customXml" ds:itemID="{E60A4DC7-64A2-49EA-80B4-0AD3F9F94EC4}"/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295</Words>
  <Application>Microsoft Office PowerPoint</Application>
  <PresentationFormat>Custom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Transcription, alternative splicing and translation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409</cp:revision>
  <dcterms:created xsi:type="dcterms:W3CDTF">2015-10-28T14:31:42Z</dcterms:created>
  <dcterms:modified xsi:type="dcterms:W3CDTF">2021-07-15T14:32:07Z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