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58461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20038827" y="1100136"/>
            <a:ext cx="11781022" cy="13650879"/>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9964400" y="26954408"/>
            <a:ext cx="11855449" cy="12681837"/>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718167" y="26954408"/>
            <a:ext cx="12014970" cy="12681837"/>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848742" y="1100135"/>
            <a:ext cx="11550235" cy="9089853"/>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437874" y="16016204"/>
            <a:ext cx="10210800" cy="2819400"/>
          </a:xfrm>
          <a:prstGeom prst="round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primitive</a:t>
            </a:r>
            <a:endParaRPr lang="en-US"/>
          </a:p>
        </p:txBody>
      </p:sp>
      <p:sp>
        <p:nvSpPr>
          <p:cNvPr id="7" name="Rounded Rectangle 6"/>
          <p:cNvSpPr/>
          <p:nvPr/>
        </p:nvSpPr>
        <p:spPr>
          <a:xfrm>
            <a:off x="13007575" y="15273336"/>
            <a:ext cx="6477000" cy="430513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 type</a:t>
            </a:r>
            <a:endParaRPr lang="en-US"/>
          </a:p>
        </p:txBody>
      </p:sp>
      <p:sp>
        <p:nvSpPr>
          <p:cNvPr id="8" name="Rounded Rectangle 7"/>
          <p:cNvSpPr/>
          <p:nvPr/>
        </p:nvSpPr>
        <p:spPr>
          <a:xfrm>
            <a:off x="20801799" y="16016204"/>
            <a:ext cx="10210800" cy="2819400"/>
          </a:xfrm>
          <a:prstGeom prst="round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non-primitive</a:t>
            </a:r>
            <a:endParaRPr lang="en-US"/>
          </a:p>
        </p:txBody>
      </p:sp>
      <p:cxnSp>
        <p:nvCxnSpPr>
          <p:cNvPr id="10" name="Curved Connector 9"/>
          <p:cNvCxnSpPr>
            <a:stCxn id="7" idx="1"/>
            <a:endCxn id="6" idx="3"/>
          </p:cNvCxnSpPr>
          <p:nvPr/>
        </p:nvCxnSpPr>
        <p:spPr>
          <a:xfrm rot="10800000">
            <a:off x="11648675" y="17425904"/>
            <a:ext cx="1358901" cy="12700"/>
          </a:xfrm>
          <a:prstGeom prst="curvedConnector3">
            <a:avLst>
              <a:gd name="adj1" fmla="val 50000"/>
            </a:avLst>
          </a:prstGeom>
          <a:ln w="152400">
            <a:tailEnd type="triangle"/>
          </a:ln>
        </p:spPr>
        <p:style>
          <a:lnRef idx="3">
            <a:schemeClr val="dk1"/>
          </a:lnRef>
          <a:fillRef idx="0">
            <a:schemeClr val="dk1"/>
          </a:fillRef>
          <a:effectRef idx="2">
            <a:schemeClr val="dk1"/>
          </a:effectRef>
          <a:fontRef idx="minor">
            <a:schemeClr val="tx1"/>
          </a:fontRef>
        </p:style>
      </p:cxnSp>
      <p:cxnSp>
        <p:nvCxnSpPr>
          <p:cNvPr id="12" name="Curved Connector 11"/>
          <p:cNvCxnSpPr>
            <a:stCxn id="7" idx="3"/>
            <a:endCxn id="8" idx="1"/>
          </p:cNvCxnSpPr>
          <p:nvPr/>
        </p:nvCxnSpPr>
        <p:spPr>
          <a:xfrm>
            <a:off x="19484575" y="17425904"/>
            <a:ext cx="1317224" cy="12700"/>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17" name="Rounded Rectangle 16"/>
          <p:cNvSpPr/>
          <p:nvPr/>
        </p:nvSpPr>
        <p:spPr>
          <a:xfrm>
            <a:off x="20801799" y="1937785"/>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objects</a:t>
            </a:r>
          </a:p>
        </p:txBody>
      </p:sp>
      <p:sp>
        <p:nvSpPr>
          <p:cNvPr id="18" name="Rounded Rectangle 17"/>
          <p:cNvSpPr/>
          <p:nvPr/>
        </p:nvSpPr>
        <p:spPr>
          <a:xfrm>
            <a:off x="20801799" y="6436049"/>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strings</a:t>
            </a:r>
          </a:p>
        </p:txBody>
      </p:sp>
      <p:sp>
        <p:nvSpPr>
          <p:cNvPr id="19" name="Rounded Rectangle 18"/>
          <p:cNvSpPr/>
          <p:nvPr/>
        </p:nvSpPr>
        <p:spPr>
          <a:xfrm>
            <a:off x="20801799" y="10934313"/>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arrays</a:t>
            </a:r>
          </a:p>
        </p:txBody>
      </p:sp>
      <p:sp>
        <p:nvSpPr>
          <p:cNvPr id="11" name="Rounded Rectangle 10"/>
          <p:cNvSpPr/>
          <p:nvPr/>
        </p:nvSpPr>
        <p:spPr>
          <a:xfrm>
            <a:off x="11140675" y="22138834"/>
            <a:ext cx="10210800" cy="28194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numeric</a:t>
            </a:r>
            <a:endParaRPr lang="en-US"/>
          </a:p>
        </p:txBody>
      </p:sp>
      <p:sp>
        <p:nvSpPr>
          <p:cNvPr id="13" name="Rounded Rectangle 12"/>
          <p:cNvSpPr/>
          <p:nvPr/>
        </p:nvSpPr>
        <p:spPr>
          <a:xfrm>
            <a:off x="1477361" y="28360217"/>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integer</a:t>
            </a:r>
            <a:endParaRPr lang="en-US"/>
          </a:p>
        </p:txBody>
      </p:sp>
      <p:sp>
        <p:nvSpPr>
          <p:cNvPr id="14" name="Rounded Rectangle 13"/>
          <p:cNvSpPr/>
          <p:nvPr/>
        </p:nvSpPr>
        <p:spPr>
          <a:xfrm>
            <a:off x="1477361" y="32197380"/>
            <a:ext cx="4685281"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byte</a:t>
            </a:r>
          </a:p>
        </p:txBody>
      </p:sp>
      <p:sp>
        <p:nvSpPr>
          <p:cNvPr id="15" name="Rounded Rectangle 14"/>
          <p:cNvSpPr/>
          <p:nvPr/>
        </p:nvSpPr>
        <p:spPr>
          <a:xfrm>
            <a:off x="1477361" y="1941625"/>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character</a:t>
            </a:r>
          </a:p>
        </p:txBody>
      </p:sp>
      <p:sp>
        <p:nvSpPr>
          <p:cNvPr id="16" name="Rounded Rectangle 15"/>
          <p:cNvSpPr/>
          <p:nvPr/>
        </p:nvSpPr>
        <p:spPr>
          <a:xfrm>
            <a:off x="1477361" y="6439889"/>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boolean</a:t>
            </a:r>
          </a:p>
        </p:txBody>
      </p:sp>
      <p:sp>
        <p:nvSpPr>
          <p:cNvPr id="20" name="Rounded Rectangle 19"/>
          <p:cNvSpPr/>
          <p:nvPr/>
        </p:nvSpPr>
        <p:spPr>
          <a:xfrm>
            <a:off x="1437874" y="10974977"/>
            <a:ext cx="10250287" cy="28194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non-numeric</a:t>
            </a:r>
            <a:endParaRPr lang="en-US"/>
          </a:p>
        </p:txBody>
      </p:sp>
      <p:sp>
        <p:nvSpPr>
          <p:cNvPr id="43" name="Rounded Rectangle 42"/>
          <p:cNvSpPr/>
          <p:nvPr/>
        </p:nvSpPr>
        <p:spPr>
          <a:xfrm>
            <a:off x="20834936" y="28306627"/>
            <a:ext cx="10172299"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floating point </a:t>
            </a:r>
            <a:endParaRPr lang="en-US"/>
          </a:p>
        </p:txBody>
      </p:sp>
      <p:cxnSp>
        <p:nvCxnSpPr>
          <p:cNvPr id="44" name="Curved Connector 43"/>
          <p:cNvCxnSpPr>
            <a:stCxn id="8" idx="0"/>
            <a:endCxn id="19" idx="2"/>
          </p:cNvCxnSpPr>
          <p:nvPr/>
        </p:nvCxnSpPr>
        <p:spPr>
          <a:xfrm rot="5400000" flipH="1" flipV="1">
            <a:off x="24775954" y="14884959"/>
            <a:ext cx="2262491" cy="12700"/>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cxnSp>
        <p:nvCxnSpPr>
          <p:cNvPr id="47" name="Curved Connector 46"/>
          <p:cNvCxnSpPr>
            <a:stCxn id="6" idx="2"/>
            <a:endCxn id="11" idx="0"/>
          </p:cNvCxnSpPr>
          <p:nvPr/>
        </p:nvCxnSpPr>
        <p:spPr>
          <a:xfrm rot="16200000" flipH="1">
            <a:off x="9743059" y="15635818"/>
            <a:ext cx="3303230" cy="9702801"/>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Curved Connector 49"/>
          <p:cNvCxnSpPr>
            <a:stCxn id="6" idx="0"/>
            <a:endCxn id="20" idx="2"/>
          </p:cNvCxnSpPr>
          <p:nvPr/>
        </p:nvCxnSpPr>
        <p:spPr>
          <a:xfrm rot="5400000" flipH="1" flipV="1">
            <a:off x="5442233" y="14895419"/>
            <a:ext cx="2221827" cy="19744"/>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26" name="Rounded Rectangle 25"/>
          <p:cNvSpPr/>
          <p:nvPr/>
        </p:nvSpPr>
        <p:spPr>
          <a:xfrm>
            <a:off x="1477361" y="35987127"/>
            <a:ext cx="4685281"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short</a:t>
            </a:r>
          </a:p>
        </p:txBody>
      </p:sp>
      <p:sp>
        <p:nvSpPr>
          <p:cNvPr id="27" name="Rounded Rectangle 26"/>
          <p:cNvSpPr/>
          <p:nvPr/>
        </p:nvSpPr>
        <p:spPr>
          <a:xfrm>
            <a:off x="7002879" y="35987127"/>
            <a:ext cx="4724769"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long</a:t>
            </a:r>
          </a:p>
        </p:txBody>
      </p:sp>
      <p:cxnSp>
        <p:nvCxnSpPr>
          <p:cNvPr id="29" name="Curved Connector 28"/>
          <p:cNvCxnSpPr>
            <a:stCxn id="11" idx="1"/>
            <a:endCxn id="13" idx="0"/>
          </p:cNvCxnSpPr>
          <p:nvPr/>
        </p:nvCxnSpPr>
        <p:spPr>
          <a:xfrm rot="10800000" flipV="1">
            <a:off x="6582761" y="23548533"/>
            <a:ext cx="4557914" cy="4811683"/>
          </a:xfrm>
          <a:prstGeom prst="curvedConnector2">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Curved Connector 31"/>
          <p:cNvCxnSpPr>
            <a:stCxn id="11" idx="3"/>
            <a:endCxn id="43" idx="0"/>
          </p:cNvCxnSpPr>
          <p:nvPr/>
        </p:nvCxnSpPr>
        <p:spPr>
          <a:xfrm>
            <a:off x="21351475" y="23548534"/>
            <a:ext cx="4569611" cy="4758093"/>
          </a:xfrm>
          <a:prstGeom prst="curvedConnector2">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36" name="Rounded Rectangle 35"/>
          <p:cNvSpPr/>
          <p:nvPr/>
        </p:nvSpPr>
        <p:spPr>
          <a:xfrm>
            <a:off x="20796435" y="32197380"/>
            <a:ext cx="10210800"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double</a:t>
            </a:r>
          </a:p>
        </p:txBody>
      </p:sp>
      <p:sp>
        <p:nvSpPr>
          <p:cNvPr id="37" name="Rounded Rectangle 36"/>
          <p:cNvSpPr/>
          <p:nvPr/>
        </p:nvSpPr>
        <p:spPr>
          <a:xfrm>
            <a:off x="20796435" y="35987127"/>
            <a:ext cx="10210800"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float</a:t>
            </a:r>
          </a:p>
        </p:txBody>
      </p:sp>
      <p:cxnSp>
        <p:nvCxnSpPr>
          <p:cNvPr id="54" name="Curved Connector 53"/>
          <p:cNvCxnSpPr>
            <a:stCxn id="20" idx="0"/>
            <a:endCxn id="16" idx="2"/>
          </p:cNvCxnSpPr>
          <p:nvPr/>
        </p:nvCxnSpPr>
        <p:spPr>
          <a:xfrm rot="5400000" flipH="1" flipV="1">
            <a:off x="5715045" y="10107262"/>
            <a:ext cx="1715688" cy="19743"/>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77" name="Rounded Rectangle 76"/>
          <p:cNvSpPr/>
          <p:nvPr/>
        </p:nvSpPr>
        <p:spPr>
          <a:xfrm>
            <a:off x="7002879" y="32137873"/>
            <a:ext cx="4685282"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integer</a:t>
            </a:r>
          </a:p>
        </p:txBody>
      </p:sp>
      <p:sp>
        <p:nvSpPr>
          <p:cNvPr id="33" name="Rectangle 32"/>
          <p:cNvSpPr/>
          <p:nvPr/>
        </p:nvSpPr>
        <p:spPr>
          <a:xfrm>
            <a:off x="0" y="41042054"/>
            <a:ext cx="32397700" cy="21660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abstract constructs</a:t>
            </a:r>
            <a:endParaRPr lang="en-US"/>
          </a:p>
        </p:txBody>
      </p:sp>
    </p:spTree>
    <p:extLst>
      <p:ext uri="{BB962C8B-B14F-4D97-AF65-F5344CB8AC3E}">
        <p14:creationId xmlns:p14="http://schemas.microsoft.com/office/powerpoint/2010/main" val="79515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58850" y="947737"/>
            <a:ext cx="30556200" cy="143256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20850" y="1404937"/>
            <a:ext cx="29032200" cy="13295948"/>
          </a:xfrm>
          <a:prstGeom prst="rect">
            <a:avLst/>
          </a:prstGeom>
        </p:spPr>
        <p:txBody>
          <a:bodyPr wrap="square">
            <a:spAutoFit/>
          </a:bodyPr>
          <a:lstStyle/>
          <a:p>
            <a:pPr algn="just"/>
            <a:r>
              <a:rPr lang="en-US" sz="6600" u="sng">
                <a:solidFill>
                  <a:schemeClr val="tx1">
                    <a:lumMod val="65000"/>
                    <a:lumOff val="35000"/>
                  </a:schemeClr>
                </a:solidFill>
              </a:rPr>
              <a:t>Data Type representation</a:t>
            </a:r>
            <a:r>
              <a:rPr lang="en-US" sz="6600">
                <a:solidFill>
                  <a:schemeClr val="tx1">
                    <a:lumMod val="65000"/>
                    <a:lumOff val="35000"/>
                  </a:schemeClr>
                </a:solidFill>
              </a:rPr>
              <a:t>. It describes the general constructs used by computer languages to represent data. The data type constructs shown here are normally divided into two, primitive data types and non-primitive data types. Primitive data types in turn are divided into two other categories, namely numeric and non-numeric data. Non numeric data contains the character type and the boolean type, whereas the numeric category contains the weight of the constructs. Namely, for integers, there is the byte type, the integer type, the long type and the short type. In the case of the floating point category there is double type and the float type. Among the non-primitive categories the array type, the string type and the object type are listed. The object type also implies the possibility of creating other new data types. Note: there are many computer languages today that no longer use primitives in the true sense of the word, but objects that simulate primitives, such as pure object-oriented languages, like Ruby.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8" name="Rectangle 7"/>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 </a:t>
            </a:r>
            <a:r>
              <a:rPr lang="en-US" sz="4400" smtClean="0"/>
              <a:t>1-280.</a:t>
            </a:r>
            <a:endParaRPr lang="en-US" sz="4400"/>
          </a:p>
        </p:txBody>
      </p:sp>
    </p:spTree>
    <p:extLst>
      <p:ext uri="{BB962C8B-B14F-4D97-AF65-F5344CB8AC3E}">
        <p14:creationId xmlns:p14="http://schemas.microsoft.com/office/powerpoint/2010/main" val="395403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1792</TotalTime>
  <Words>243</Words>
  <Application>Microsoft Office PowerPoint</Application>
  <PresentationFormat>Custom</PresentationFormat>
  <Paragraphs>22</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 representation</dc:title>
  <dc:creator>Dr. Paul A. Gagniuc</dc:creator>
  <cp:lastModifiedBy>Dr. Paul A. Gagniuc</cp:lastModifiedBy>
  <cp:revision>278</cp:revision>
  <dcterms:created xsi:type="dcterms:W3CDTF">2015-10-28T14:31:42Z</dcterms:created>
  <dcterms:modified xsi:type="dcterms:W3CDTF">2023-03-27T12:15:14Z</dcterms:modified>
</cp:coreProperties>
</file>