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32397700" cy="43195875"/>
  <p:notesSz cx="6858000" cy="9144000"/>
  <p:defaultText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5">
          <p15:clr>
            <a:srgbClr val="A4A3A4"/>
          </p15:clr>
        </p15:guide>
        <p15:guide id="2" pos="102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2E8"/>
    <a:srgbClr val="FCE0C8"/>
    <a:srgbClr val="FDD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5" d="100"/>
          <a:sy n="25" d="100"/>
        </p:scale>
        <p:origin x="3864" y="90"/>
      </p:cViewPr>
      <p:guideLst>
        <p:guide orient="horz" pos="13605"/>
        <p:guide pos="102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E9619-C455-4178-986C-4FB023B2E63B}" type="datetimeFigureOut">
              <a:rPr lang="en-US" smtClean="0"/>
              <a:t>3/27/2023</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B48B5-1A39-4C98-A9B2-AC0D4C6F7023}" type="slidenum">
              <a:rPr lang="en-US" smtClean="0"/>
              <a:t>‹#›</a:t>
            </a:fld>
            <a:endParaRPr lang="en-US"/>
          </a:p>
        </p:txBody>
      </p:sp>
    </p:spTree>
    <p:extLst>
      <p:ext uri="{BB962C8B-B14F-4D97-AF65-F5344CB8AC3E}">
        <p14:creationId xmlns:p14="http://schemas.microsoft.com/office/powerpoint/2010/main" val="66550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B48B5-1A39-4C98-A9B2-AC0D4C6F7023}" type="slidenum">
              <a:rPr lang="en-US" smtClean="0"/>
              <a:t>1</a:t>
            </a:fld>
            <a:endParaRPr lang="en-US"/>
          </a:p>
        </p:txBody>
      </p:sp>
    </p:spTree>
    <p:extLst>
      <p:ext uri="{BB962C8B-B14F-4D97-AF65-F5344CB8AC3E}">
        <p14:creationId xmlns:p14="http://schemas.microsoft.com/office/powerpoint/2010/main" val="3495270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828" y="13418722"/>
            <a:ext cx="27538045" cy="9259116"/>
          </a:xfrm>
        </p:spPr>
        <p:txBody>
          <a:bodyPr/>
          <a:lstStyle/>
          <a:p>
            <a:r>
              <a:rPr lang="en-US" smtClean="0"/>
              <a:t>Click to edit Master title style</a:t>
            </a:r>
            <a:endParaRPr lang="en-US"/>
          </a:p>
        </p:txBody>
      </p:sp>
      <p:sp>
        <p:nvSpPr>
          <p:cNvPr id="3" name="Subtitle 2"/>
          <p:cNvSpPr>
            <a:spLocks noGrp="1"/>
          </p:cNvSpPr>
          <p:nvPr>
            <p:ph type="subTitle" idx="1"/>
          </p:nvPr>
        </p:nvSpPr>
        <p:spPr>
          <a:xfrm>
            <a:off x="4859655" y="24477662"/>
            <a:ext cx="22678390" cy="11038946"/>
          </a:xfrm>
        </p:spPr>
        <p:txBody>
          <a:bodyPr/>
          <a:lstStyle>
            <a:lvl1pPr marL="0" indent="0" algn="ctr">
              <a:buNone/>
              <a:defRPr>
                <a:solidFill>
                  <a:schemeClr val="tx1">
                    <a:tint val="75000"/>
                  </a:schemeClr>
                </a:solidFill>
              </a:defRPr>
            </a:lvl1pPr>
            <a:lvl2pPr marL="2159813" indent="0" algn="ctr">
              <a:buNone/>
              <a:defRPr>
                <a:solidFill>
                  <a:schemeClr val="tx1">
                    <a:tint val="75000"/>
                  </a:schemeClr>
                </a:solidFill>
              </a:defRPr>
            </a:lvl2pPr>
            <a:lvl3pPr marL="4319626" indent="0" algn="ctr">
              <a:buNone/>
              <a:defRPr>
                <a:solidFill>
                  <a:schemeClr val="tx1">
                    <a:tint val="75000"/>
                  </a:schemeClr>
                </a:solidFill>
              </a:defRPr>
            </a:lvl3pPr>
            <a:lvl4pPr marL="6479438" indent="0" algn="ctr">
              <a:buNone/>
              <a:defRPr>
                <a:solidFill>
                  <a:schemeClr val="tx1">
                    <a:tint val="75000"/>
                  </a:schemeClr>
                </a:solidFill>
              </a:defRPr>
            </a:lvl4pPr>
            <a:lvl5pPr marL="8639251" indent="0" algn="ctr">
              <a:buNone/>
              <a:defRPr>
                <a:solidFill>
                  <a:schemeClr val="tx1">
                    <a:tint val="75000"/>
                  </a:schemeClr>
                </a:solidFill>
              </a:defRPr>
            </a:lvl5pPr>
            <a:lvl6pPr marL="10799064" indent="0" algn="ctr">
              <a:buNone/>
              <a:defRPr>
                <a:solidFill>
                  <a:schemeClr val="tx1">
                    <a:tint val="75000"/>
                  </a:schemeClr>
                </a:solidFill>
              </a:defRPr>
            </a:lvl6pPr>
            <a:lvl7pPr marL="12958877" indent="0" algn="ctr">
              <a:buNone/>
              <a:defRPr>
                <a:solidFill>
                  <a:schemeClr val="tx1">
                    <a:tint val="75000"/>
                  </a:schemeClr>
                </a:solidFill>
              </a:defRPr>
            </a:lvl7pPr>
            <a:lvl8pPr marL="15118690" indent="0" algn="ctr">
              <a:buNone/>
              <a:defRPr>
                <a:solidFill>
                  <a:schemeClr val="tx1">
                    <a:tint val="75000"/>
                  </a:schemeClr>
                </a:solidFill>
              </a:defRPr>
            </a:lvl8pPr>
            <a:lvl9pPr marL="172785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21592" y="10898959"/>
            <a:ext cx="25828166" cy="2321378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37092" y="10898959"/>
            <a:ext cx="76944538" cy="2321378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195" y="27757352"/>
            <a:ext cx="27538045" cy="8579181"/>
          </a:xfrm>
        </p:spPr>
        <p:txBody>
          <a:bodyPr anchor="t"/>
          <a:lstStyle>
            <a:lvl1pPr algn="l">
              <a:defRPr sz="18900" b="1" cap="all"/>
            </a:lvl1pPr>
          </a:lstStyle>
          <a:p>
            <a:r>
              <a:rPr lang="en-US" smtClean="0"/>
              <a:t>Click to edit Master title style</a:t>
            </a:r>
            <a:endParaRPr lang="en-US"/>
          </a:p>
        </p:txBody>
      </p:sp>
      <p:sp>
        <p:nvSpPr>
          <p:cNvPr id="3" name="Text Placeholder 2"/>
          <p:cNvSpPr>
            <a:spLocks noGrp="1"/>
          </p:cNvSpPr>
          <p:nvPr>
            <p:ph type="body" idx="1"/>
          </p:nvPr>
        </p:nvSpPr>
        <p:spPr>
          <a:xfrm>
            <a:off x="2559195" y="18308258"/>
            <a:ext cx="27538045" cy="9449095"/>
          </a:xfrm>
        </p:spPr>
        <p:txBody>
          <a:bodyPr anchor="b"/>
          <a:lstStyle>
            <a:lvl1pPr marL="0" indent="0">
              <a:buNone/>
              <a:defRPr sz="9400">
                <a:solidFill>
                  <a:schemeClr val="tx1">
                    <a:tint val="75000"/>
                  </a:schemeClr>
                </a:solidFill>
              </a:defRPr>
            </a:lvl1pPr>
            <a:lvl2pPr marL="2159813" indent="0">
              <a:buNone/>
              <a:defRPr sz="8500">
                <a:solidFill>
                  <a:schemeClr val="tx1">
                    <a:tint val="75000"/>
                  </a:schemeClr>
                </a:solidFill>
              </a:defRPr>
            </a:lvl2pPr>
            <a:lvl3pPr marL="4319626" indent="0">
              <a:buNone/>
              <a:defRPr sz="7600">
                <a:solidFill>
                  <a:schemeClr val="tx1">
                    <a:tint val="75000"/>
                  </a:schemeClr>
                </a:solidFill>
              </a:defRPr>
            </a:lvl3pPr>
            <a:lvl4pPr marL="6479438" indent="0">
              <a:buNone/>
              <a:defRPr sz="6600">
                <a:solidFill>
                  <a:schemeClr val="tx1">
                    <a:tint val="75000"/>
                  </a:schemeClr>
                </a:solidFill>
              </a:defRPr>
            </a:lvl4pPr>
            <a:lvl5pPr marL="8639251" indent="0">
              <a:buNone/>
              <a:defRPr sz="6600">
                <a:solidFill>
                  <a:schemeClr val="tx1">
                    <a:tint val="75000"/>
                  </a:schemeClr>
                </a:solidFill>
              </a:defRPr>
            </a:lvl5pPr>
            <a:lvl6pPr marL="10799064" indent="0">
              <a:buNone/>
              <a:defRPr sz="6600">
                <a:solidFill>
                  <a:schemeClr val="tx1">
                    <a:tint val="75000"/>
                  </a:schemeClr>
                </a:solidFill>
              </a:defRPr>
            </a:lvl6pPr>
            <a:lvl7pPr marL="12958877" indent="0">
              <a:buNone/>
              <a:defRPr sz="6600">
                <a:solidFill>
                  <a:schemeClr val="tx1">
                    <a:tint val="75000"/>
                  </a:schemeClr>
                </a:solidFill>
              </a:defRPr>
            </a:lvl7pPr>
            <a:lvl8pPr marL="15118690" indent="0">
              <a:buNone/>
              <a:defRPr sz="6600">
                <a:solidFill>
                  <a:schemeClr val="tx1">
                    <a:tint val="75000"/>
                  </a:schemeClr>
                </a:solidFill>
              </a:defRPr>
            </a:lvl8pPr>
            <a:lvl9pPr marL="17278502"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37093"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663406"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885" y="1729838"/>
            <a:ext cx="29157930" cy="719931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19885" y="9669080"/>
            <a:ext cx="14314611"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4" name="Content Placeholder 3"/>
          <p:cNvSpPr>
            <a:spLocks noGrp="1"/>
          </p:cNvSpPr>
          <p:nvPr>
            <p:ph sz="half" idx="2"/>
          </p:nvPr>
        </p:nvSpPr>
        <p:spPr>
          <a:xfrm>
            <a:off x="1619885" y="13698692"/>
            <a:ext cx="14314611"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457584" y="9669080"/>
            <a:ext cx="14320233"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6" name="Content Placeholder 5"/>
          <p:cNvSpPr>
            <a:spLocks noGrp="1"/>
          </p:cNvSpPr>
          <p:nvPr>
            <p:ph sz="quarter" idx="4"/>
          </p:nvPr>
        </p:nvSpPr>
        <p:spPr>
          <a:xfrm>
            <a:off x="16457584" y="13698692"/>
            <a:ext cx="14320233"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9887" y="1719836"/>
            <a:ext cx="10658620" cy="7319301"/>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2666601" y="1719839"/>
            <a:ext cx="18111214" cy="36866483"/>
          </a:xfrm>
        </p:spPr>
        <p:txBody>
          <a:bodyPr/>
          <a:lstStyle>
            <a:lvl1pPr>
              <a:defRPr sz="15100"/>
            </a:lvl1pPr>
            <a:lvl2pPr>
              <a:defRPr sz="13200"/>
            </a:lvl2pPr>
            <a:lvl3pPr>
              <a:defRPr sz="113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19887" y="9039140"/>
            <a:ext cx="10658620" cy="29547182"/>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176" y="30237113"/>
            <a:ext cx="19438620" cy="3569662"/>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6350176" y="3859631"/>
            <a:ext cx="19438620" cy="25917525"/>
          </a:xfrm>
        </p:spPr>
        <p:txBody>
          <a:bodyPr/>
          <a:lstStyle>
            <a:lvl1pPr marL="0" indent="0">
              <a:buNone/>
              <a:defRPr sz="15100"/>
            </a:lvl1pPr>
            <a:lvl2pPr marL="2159813" indent="0">
              <a:buNone/>
              <a:defRPr sz="13200"/>
            </a:lvl2pPr>
            <a:lvl3pPr marL="4319626" indent="0">
              <a:buNone/>
              <a:defRPr sz="11300"/>
            </a:lvl3pPr>
            <a:lvl4pPr marL="6479438" indent="0">
              <a:buNone/>
              <a:defRPr sz="9400"/>
            </a:lvl4pPr>
            <a:lvl5pPr marL="8639251" indent="0">
              <a:buNone/>
              <a:defRPr sz="9400"/>
            </a:lvl5pPr>
            <a:lvl6pPr marL="10799064" indent="0">
              <a:buNone/>
              <a:defRPr sz="9400"/>
            </a:lvl6pPr>
            <a:lvl7pPr marL="12958877" indent="0">
              <a:buNone/>
              <a:defRPr sz="9400"/>
            </a:lvl7pPr>
            <a:lvl8pPr marL="15118690" indent="0">
              <a:buNone/>
              <a:defRPr sz="9400"/>
            </a:lvl8pPr>
            <a:lvl9pPr marL="17278502" indent="0">
              <a:buNone/>
              <a:defRPr sz="9400"/>
            </a:lvl9pPr>
          </a:lstStyle>
          <a:p>
            <a:endParaRPr lang="en-US"/>
          </a:p>
        </p:txBody>
      </p:sp>
      <p:sp>
        <p:nvSpPr>
          <p:cNvPr id="4" name="Text Placeholder 3"/>
          <p:cNvSpPr>
            <a:spLocks noGrp="1"/>
          </p:cNvSpPr>
          <p:nvPr>
            <p:ph type="body" sz="half" idx="2"/>
          </p:nvPr>
        </p:nvSpPr>
        <p:spPr>
          <a:xfrm>
            <a:off x="6350176" y="33806775"/>
            <a:ext cx="19438620" cy="5069513"/>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19885" y="1729838"/>
            <a:ext cx="29157930" cy="7199313"/>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19885" y="10079041"/>
            <a:ext cx="29157930" cy="28507281"/>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19885" y="40036180"/>
            <a:ext cx="7559463" cy="2299780"/>
          </a:xfrm>
          <a:prstGeom prst="rect">
            <a:avLst/>
          </a:prstGeom>
        </p:spPr>
        <p:txBody>
          <a:bodyPr vert="horz" lIns="431963" tIns="215981" rIns="431963" bIns="215981" rtlCol="0" anchor="ctr"/>
          <a:lstStyle>
            <a:lvl1pPr algn="l">
              <a:defRPr sz="5700">
                <a:solidFill>
                  <a:schemeClr val="tx1">
                    <a:tint val="75000"/>
                  </a:schemeClr>
                </a:solidFill>
              </a:defRPr>
            </a:lvl1pPr>
          </a:lstStyle>
          <a:p>
            <a:fld id="{412A7B0C-6924-430C-95F9-402E4A9E8E2E}" type="datetimeFigureOut">
              <a:rPr lang="en-US" smtClean="0"/>
              <a:t>3/27/2023</a:t>
            </a:fld>
            <a:endParaRPr lang="en-US"/>
          </a:p>
        </p:txBody>
      </p:sp>
      <p:sp>
        <p:nvSpPr>
          <p:cNvPr id="5" name="Footer Placeholder 4"/>
          <p:cNvSpPr>
            <a:spLocks noGrp="1"/>
          </p:cNvSpPr>
          <p:nvPr>
            <p:ph type="ftr" sz="quarter" idx="3"/>
          </p:nvPr>
        </p:nvSpPr>
        <p:spPr>
          <a:xfrm>
            <a:off x="11069214" y="40036180"/>
            <a:ext cx="10259272" cy="2299780"/>
          </a:xfrm>
          <a:prstGeom prst="rect">
            <a:avLst/>
          </a:prstGeom>
        </p:spPr>
        <p:txBody>
          <a:bodyPr vert="horz" lIns="431963" tIns="215981" rIns="431963" bIns="215981"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18352" y="40036180"/>
            <a:ext cx="7559463" cy="2299780"/>
          </a:xfrm>
          <a:prstGeom prst="rect">
            <a:avLst/>
          </a:prstGeom>
        </p:spPr>
        <p:txBody>
          <a:bodyPr vert="horz" lIns="431963" tIns="215981" rIns="431963" bIns="215981" rtlCol="0" anchor="ctr"/>
          <a:lstStyle>
            <a:lvl1pPr algn="r">
              <a:defRPr sz="5700">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19626" rtl="0" eaLnBrk="1" latinLnBrk="0" hangingPunct="1">
        <a:spcBef>
          <a:spcPct val="0"/>
        </a:spcBef>
        <a:buNone/>
        <a:defRPr sz="20800" kern="1200">
          <a:solidFill>
            <a:schemeClr val="tx1"/>
          </a:solidFill>
          <a:latin typeface="+mj-lt"/>
          <a:ea typeface="+mj-ea"/>
          <a:cs typeface="+mj-cs"/>
        </a:defRPr>
      </a:lvl1pPr>
    </p:titleStyle>
    <p:bodyStyle>
      <a:lvl1pPr marL="1619860" indent="-1619860" algn="l" defTabSz="4319626"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09696" indent="-1349883" algn="l" defTabSz="4319626"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399532" indent="-1079906" algn="l" defTabSz="4319626"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59345"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719158"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878970"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4038783"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198596"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358409"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20038827" y="1100136"/>
            <a:ext cx="11781022" cy="13650879"/>
          </a:xfrm>
          <a:prstGeom prst="roundRect">
            <a:avLst>
              <a:gd name="adj" fmla="val 0"/>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19964400" y="26954408"/>
            <a:ext cx="11855449" cy="12681837"/>
          </a:xfrm>
          <a:prstGeom prst="roundRect">
            <a:avLst>
              <a:gd name="adj" fmla="val 0"/>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718167" y="26954408"/>
            <a:ext cx="12014970" cy="12681837"/>
          </a:xfrm>
          <a:prstGeom prst="roundRect">
            <a:avLst>
              <a:gd name="adj" fmla="val 0"/>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848742" y="1100135"/>
            <a:ext cx="11550235" cy="9089853"/>
          </a:xfrm>
          <a:prstGeom prst="roundRect">
            <a:avLst>
              <a:gd name="adj" fmla="val 0"/>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437874" y="16016204"/>
            <a:ext cx="10210800" cy="2819400"/>
          </a:xfrm>
          <a:prstGeom prst="round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mtClean="0"/>
              <a:t>primitive</a:t>
            </a:r>
            <a:endParaRPr lang="en-US"/>
          </a:p>
        </p:txBody>
      </p:sp>
      <p:sp>
        <p:nvSpPr>
          <p:cNvPr id="7" name="Rounded Rectangle 6"/>
          <p:cNvSpPr/>
          <p:nvPr/>
        </p:nvSpPr>
        <p:spPr>
          <a:xfrm>
            <a:off x="13007575" y="15273336"/>
            <a:ext cx="6477000" cy="4305135"/>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data type</a:t>
            </a:r>
            <a:endParaRPr lang="en-US"/>
          </a:p>
        </p:txBody>
      </p:sp>
      <p:sp>
        <p:nvSpPr>
          <p:cNvPr id="8" name="Rounded Rectangle 7"/>
          <p:cNvSpPr/>
          <p:nvPr/>
        </p:nvSpPr>
        <p:spPr>
          <a:xfrm>
            <a:off x="20801799" y="16016204"/>
            <a:ext cx="10210800" cy="2819400"/>
          </a:xfrm>
          <a:prstGeom prst="roundRect">
            <a:avLst/>
          </a:prstGeom>
          <a:solidFill>
            <a:schemeClr val="accent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mtClean="0"/>
              <a:t>non-primitive</a:t>
            </a:r>
            <a:endParaRPr lang="en-US"/>
          </a:p>
        </p:txBody>
      </p:sp>
      <p:cxnSp>
        <p:nvCxnSpPr>
          <p:cNvPr id="10" name="Curved Connector 9"/>
          <p:cNvCxnSpPr>
            <a:stCxn id="7" idx="1"/>
            <a:endCxn id="6" idx="3"/>
          </p:cNvCxnSpPr>
          <p:nvPr/>
        </p:nvCxnSpPr>
        <p:spPr>
          <a:xfrm rot="10800000">
            <a:off x="11648675" y="17425904"/>
            <a:ext cx="1358901" cy="12700"/>
          </a:xfrm>
          <a:prstGeom prst="curvedConnector3">
            <a:avLst>
              <a:gd name="adj1" fmla="val 50000"/>
            </a:avLst>
          </a:prstGeom>
          <a:ln w="152400">
            <a:tailEnd type="triangle"/>
          </a:ln>
        </p:spPr>
        <p:style>
          <a:lnRef idx="3">
            <a:schemeClr val="dk1"/>
          </a:lnRef>
          <a:fillRef idx="0">
            <a:schemeClr val="dk1"/>
          </a:fillRef>
          <a:effectRef idx="2">
            <a:schemeClr val="dk1"/>
          </a:effectRef>
          <a:fontRef idx="minor">
            <a:schemeClr val="tx1"/>
          </a:fontRef>
        </p:style>
      </p:cxnSp>
      <p:cxnSp>
        <p:nvCxnSpPr>
          <p:cNvPr id="12" name="Curved Connector 11"/>
          <p:cNvCxnSpPr>
            <a:stCxn id="7" idx="3"/>
            <a:endCxn id="8" idx="1"/>
          </p:cNvCxnSpPr>
          <p:nvPr/>
        </p:nvCxnSpPr>
        <p:spPr>
          <a:xfrm>
            <a:off x="19484575" y="17425904"/>
            <a:ext cx="1317224" cy="12700"/>
          </a:xfrm>
          <a:prstGeom prst="curvedConnector3">
            <a:avLst>
              <a:gd name="adj1" fmla="val 50000"/>
            </a:avLst>
          </a:prstGeom>
          <a:ln w="152400">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17" name="Rounded Rectangle 16"/>
          <p:cNvSpPr/>
          <p:nvPr/>
        </p:nvSpPr>
        <p:spPr>
          <a:xfrm>
            <a:off x="20801799" y="1937785"/>
            <a:ext cx="10210800" cy="28194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objects</a:t>
            </a:r>
          </a:p>
        </p:txBody>
      </p:sp>
      <p:sp>
        <p:nvSpPr>
          <p:cNvPr id="18" name="Rounded Rectangle 17"/>
          <p:cNvSpPr/>
          <p:nvPr/>
        </p:nvSpPr>
        <p:spPr>
          <a:xfrm>
            <a:off x="20801799" y="6436049"/>
            <a:ext cx="10210800" cy="28194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strings</a:t>
            </a:r>
          </a:p>
        </p:txBody>
      </p:sp>
      <p:sp>
        <p:nvSpPr>
          <p:cNvPr id="19" name="Rounded Rectangle 18"/>
          <p:cNvSpPr/>
          <p:nvPr/>
        </p:nvSpPr>
        <p:spPr>
          <a:xfrm>
            <a:off x="20801799" y="10934313"/>
            <a:ext cx="10210800" cy="28194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arrays</a:t>
            </a:r>
          </a:p>
        </p:txBody>
      </p:sp>
      <p:sp>
        <p:nvSpPr>
          <p:cNvPr id="11" name="Rounded Rectangle 10"/>
          <p:cNvSpPr/>
          <p:nvPr/>
        </p:nvSpPr>
        <p:spPr>
          <a:xfrm>
            <a:off x="11140675" y="22138834"/>
            <a:ext cx="10210800" cy="281940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numeric</a:t>
            </a:r>
            <a:endParaRPr lang="en-US"/>
          </a:p>
        </p:txBody>
      </p:sp>
      <p:sp>
        <p:nvSpPr>
          <p:cNvPr id="13" name="Rounded Rectangle 12"/>
          <p:cNvSpPr/>
          <p:nvPr/>
        </p:nvSpPr>
        <p:spPr>
          <a:xfrm>
            <a:off x="1477361" y="28360217"/>
            <a:ext cx="10210800" cy="28194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integer</a:t>
            </a:r>
            <a:endParaRPr lang="en-US"/>
          </a:p>
        </p:txBody>
      </p:sp>
      <p:sp>
        <p:nvSpPr>
          <p:cNvPr id="14" name="Rounded Rectangle 13"/>
          <p:cNvSpPr/>
          <p:nvPr/>
        </p:nvSpPr>
        <p:spPr>
          <a:xfrm>
            <a:off x="1477361" y="32197380"/>
            <a:ext cx="4685281" cy="28194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byte</a:t>
            </a:r>
          </a:p>
        </p:txBody>
      </p:sp>
      <p:sp>
        <p:nvSpPr>
          <p:cNvPr id="15" name="Rounded Rectangle 14"/>
          <p:cNvSpPr/>
          <p:nvPr/>
        </p:nvSpPr>
        <p:spPr>
          <a:xfrm>
            <a:off x="1477361" y="1941625"/>
            <a:ext cx="10210800" cy="28194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character</a:t>
            </a:r>
          </a:p>
        </p:txBody>
      </p:sp>
      <p:sp>
        <p:nvSpPr>
          <p:cNvPr id="16" name="Rounded Rectangle 15"/>
          <p:cNvSpPr/>
          <p:nvPr/>
        </p:nvSpPr>
        <p:spPr>
          <a:xfrm>
            <a:off x="1477361" y="6439889"/>
            <a:ext cx="10210800" cy="28194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boolean</a:t>
            </a:r>
          </a:p>
        </p:txBody>
      </p:sp>
      <p:sp>
        <p:nvSpPr>
          <p:cNvPr id="20" name="Rounded Rectangle 19"/>
          <p:cNvSpPr/>
          <p:nvPr/>
        </p:nvSpPr>
        <p:spPr>
          <a:xfrm>
            <a:off x="1437874" y="10974977"/>
            <a:ext cx="10250287" cy="281940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non-numeric</a:t>
            </a:r>
            <a:endParaRPr lang="en-US"/>
          </a:p>
        </p:txBody>
      </p:sp>
      <p:sp>
        <p:nvSpPr>
          <p:cNvPr id="43" name="Rounded Rectangle 42"/>
          <p:cNvSpPr/>
          <p:nvPr/>
        </p:nvSpPr>
        <p:spPr>
          <a:xfrm>
            <a:off x="20834936" y="28306627"/>
            <a:ext cx="10172299" cy="28194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floating point </a:t>
            </a:r>
            <a:endParaRPr lang="en-US"/>
          </a:p>
        </p:txBody>
      </p:sp>
      <p:cxnSp>
        <p:nvCxnSpPr>
          <p:cNvPr id="44" name="Curved Connector 43"/>
          <p:cNvCxnSpPr>
            <a:stCxn id="8" idx="0"/>
            <a:endCxn id="19" idx="2"/>
          </p:cNvCxnSpPr>
          <p:nvPr/>
        </p:nvCxnSpPr>
        <p:spPr>
          <a:xfrm rot="5400000" flipH="1" flipV="1">
            <a:off x="24775954" y="14884959"/>
            <a:ext cx="2262491" cy="12700"/>
          </a:xfrm>
          <a:prstGeom prst="curvedConnector3">
            <a:avLst>
              <a:gd name="adj1" fmla="val 50000"/>
            </a:avLst>
          </a:prstGeom>
          <a:ln w="152400">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cxnSp>
        <p:nvCxnSpPr>
          <p:cNvPr id="47" name="Curved Connector 46"/>
          <p:cNvCxnSpPr>
            <a:stCxn id="6" idx="2"/>
            <a:endCxn id="11" idx="0"/>
          </p:cNvCxnSpPr>
          <p:nvPr/>
        </p:nvCxnSpPr>
        <p:spPr>
          <a:xfrm rot="16200000" flipH="1">
            <a:off x="9743059" y="15635818"/>
            <a:ext cx="3303230" cy="9702801"/>
          </a:xfrm>
          <a:prstGeom prst="curvedConnector3">
            <a:avLst>
              <a:gd name="adj1" fmla="val 50000"/>
            </a:avLst>
          </a:prstGeom>
          <a:ln w="152400">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cxnSp>
        <p:nvCxnSpPr>
          <p:cNvPr id="50" name="Curved Connector 49"/>
          <p:cNvCxnSpPr>
            <a:stCxn id="6" idx="0"/>
            <a:endCxn id="20" idx="2"/>
          </p:cNvCxnSpPr>
          <p:nvPr/>
        </p:nvCxnSpPr>
        <p:spPr>
          <a:xfrm rot="5400000" flipH="1" flipV="1">
            <a:off x="5442233" y="14895419"/>
            <a:ext cx="2221827" cy="19744"/>
          </a:xfrm>
          <a:prstGeom prst="curvedConnector3">
            <a:avLst>
              <a:gd name="adj1" fmla="val 50000"/>
            </a:avLst>
          </a:prstGeom>
          <a:ln w="152400">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26" name="Rounded Rectangle 25"/>
          <p:cNvSpPr/>
          <p:nvPr/>
        </p:nvSpPr>
        <p:spPr>
          <a:xfrm>
            <a:off x="1477361" y="35987127"/>
            <a:ext cx="4685281" cy="28194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short</a:t>
            </a:r>
          </a:p>
        </p:txBody>
      </p:sp>
      <p:sp>
        <p:nvSpPr>
          <p:cNvPr id="27" name="Rounded Rectangle 26"/>
          <p:cNvSpPr/>
          <p:nvPr/>
        </p:nvSpPr>
        <p:spPr>
          <a:xfrm>
            <a:off x="7002879" y="35987127"/>
            <a:ext cx="4724769" cy="28194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long</a:t>
            </a:r>
          </a:p>
        </p:txBody>
      </p:sp>
      <p:cxnSp>
        <p:nvCxnSpPr>
          <p:cNvPr id="29" name="Curved Connector 28"/>
          <p:cNvCxnSpPr>
            <a:stCxn id="11" idx="1"/>
            <a:endCxn id="13" idx="0"/>
          </p:cNvCxnSpPr>
          <p:nvPr/>
        </p:nvCxnSpPr>
        <p:spPr>
          <a:xfrm rot="10800000" flipV="1">
            <a:off x="6582761" y="23548533"/>
            <a:ext cx="4557914" cy="4811683"/>
          </a:xfrm>
          <a:prstGeom prst="curvedConnector2">
            <a:avLst/>
          </a:prstGeom>
          <a:ln w="152400">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cxnSp>
        <p:nvCxnSpPr>
          <p:cNvPr id="32" name="Curved Connector 31"/>
          <p:cNvCxnSpPr>
            <a:stCxn id="11" idx="3"/>
            <a:endCxn id="43" idx="0"/>
          </p:cNvCxnSpPr>
          <p:nvPr/>
        </p:nvCxnSpPr>
        <p:spPr>
          <a:xfrm>
            <a:off x="21351475" y="23548534"/>
            <a:ext cx="4569611" cy="4758093"/>
          </a:xfrm>
          <a:prstGeom prst="curvedConnector2">
            <a:avLst/>
          </a:prstGeom>
          <a:ln w="152400">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36" name="Rounded Rectangle 35"/>
          <p:cNvSpPr/>
          <p:nvPr/>
        </p:nvSpPr>
        <p:spPr>
          <a:xfrm>
            <a:off x="20796435" y="32197380"/>
            <a:ext cx="10210800" cy="28194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double</a:t>
            </a:r>
          </a:p>
        </p:txBody>
      </p:sp>
      <p:sp>
        <p:nvSpPr>
          <p:cNvPr id="37" name="Rounded Rectangle 36"/>
          <p:cNvSpPr/>
          <p:nvPr/>
        </p:nvSpPr>
        <p:spPr>
          <a:xfrm>
            <a:off x="20796435" y="35987127"/>
            <a:ext cx="10210800" cy="28194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float</a:t>
            </a:r>
          </a:p>
        </p:txBody>
      </p:sp>
      <p:cxnSp>
        <p:nvCxnSpPr>
          <p:cNvPr id="54" name="Curved Connector 53"/>
          <p:cNvCxnSpPr>
            <a:stCxn id="20" idx="0"/>
            <a:endCxn id="16" idx="2"/>
          </p:cNvCxnSpPr>
          <p:nvPr/>
        </p:nvCxnSpPr>
        <p:spPr>
          <a:xfrm rot="5400000" flipH="1" flipV="1">
            <a:off x="5715045" y="10107262"/>
            <a:ext cx="1715688" cy="19743"/>
          </a:xfrm>
          <a:prstGeom prst="curvedConnector3">
            <a:avLst>
              <a:gd name="adj1" fmla="val 50000"/>
            </a:avLst>
          </a:prstGeom>
          <a:ln w="152400">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77" name="Rounded Rectangle 76"/>
          <p:cNvSpPr/>
          <p:nvPr/>
        </p:nvSpPr>
        <p:spPr>
          <a:xfrm>
            <a:off x="7002879" y="32137873"/>
            <a:ext cx="4685282" cy="28194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integer</a:t>
            </a:r>
          </a:p>
        </p:txBody>
      </p:sp>
      <p:sp>
        <p:nvSpPr>
          <p:cNvPr id="33" name="Rectangle 32"/>
          <p:cNvSpPr/>
          <p:nvPr/>
        </p:nvSpPr>
        <p:spPr>
          <a:xfrm>
            <a:off x="0" y="41042054"/>
            <a:ext cx="32397700" cy="21660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abstract constructs</a:t>
            </a:r>
            <a:endParaRPr lang="en-US"/>
          </a:p>
        </p:txBody>
      </p:sp>
    </p:spTree>
    <p:extLst>
      <p:ext uri="{BB962C8B-B14F-4D97-AF65-F5344CB8AC3E}">
        <p14:creationId xmlns:p14="http://schemas.microsoft.com/office/powerpoint/2010/main" val="234939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6053136"/>
            <a:ext cx="32397701" cy="34518601"/>
          </a:xfrm>
          <a:prstGeom prst="rect">
            <a:avLst/>
          </a:prstGeom>
          <a:gradFill flip="none" rotWithShape="1">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58850" y="947737"/>
            <a:ext cx="30556200" cy="14325600"/>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720850" y="1404937"/>
            <a:ext cx="29032200" cy="13295948"/>
          </a:xfrm>
          <a:prstGeom prst="rect">
            <a:avLst/>
          </a:prstGeom>
        </p:spPr>
        <p:txBody>
          <a:bodyPr wrap="square">
            <a:spAutoFit/>
          </a:bodyPr>
          <a:lstStyle/>
          <a:p>
            <a:pPr algn="just"/>
            <a:r>
              <a:rPr lang="en-US" sz="6600" u="sng">
                <a:solidFill>
                  <a:schemeClr val="tx1">
                    <a:lumMod val="65000"/>
                    <a:lumOff val="35000"/>
                  </a:schemeClr>
                </a:solidFill>
              </a:rPr>
              <a:t>Data Type representation</a:t>
            </a:r>
            <a:r>
              <a:rPr lang="en-US" sz="6600">
                <a:solidFill>
                  <a:schemeClr val="tx1">
                    <a:lumMod val="65000"/>
                    <a:lumOff val="35000"/>
                  </a:schemeClr>
                </a:solidFill>
              </a:rPr>
              <a:t>. It describes the general constructs used by computer languages to represent data. The data type constructs shown here are normally divided into two, primitive data types and non-primitive data types. Primitive data types in turn are divided into two other categories, namely numeric and non-numeric data. Non numeric data contains the character type and the boolean type, whereas the numeric category contains the weight of the constructs. Namely, for integers, there is the byte type, the integer type, the long type and the short type. In the case of the floating point category there is double type and the float type. Among the non-primitive categories the array type, the string type and the object type are listed. The object type also implies the possibility of creating other new data types. Note: there are many computer languages today that no longer use primitives in the true sense of the word, but objects that simulate primitives, such as pure object-oriented languages, like Ruby.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850" y="41333737"/>
            <a:ext cx="7332882" cy="1133762"/>
          </a:xfrm>
          <a:prstGeom prst="rect">
            <a:avLst/>
          </a:prstGeom>
        </p:spPr>
      </p:pic>
      <p:sp>
        <p:nvSpPr>
          <p:cNvPr id="7" name="Rectangle 6"/>
          <p:cNvSpPr/>
          <p:nvPr/>
        </p:nvSpPr>
        <p:spPr>
          <a:xfrm>
            <a:off x="958850" y="38666737"/>
            <a:ext cx="29870400" cy="1446550"/>
          </a:xfrm>
          <a:prstGeom prst="rect">
            <a:avLst/>
          </a:prstGeom>
        </p:spPr>
        <p:txBody>
          <a:bodyPr wrap="square">
            <a:spAutoFit/>
          </a:bodyPr>
          <a:lstStyle/>
          <a:p>
            <a:r>
              <a:rPr lang="en-US" sz="4400"/>
              <a:t>Paul A. Gagniuc. </a:t>
            </a:r>
            <a:r>
              <a:rPr lang="en-US" sz="4400" i="1"/>
              <a:t>An Introduction to Programming Languages: Simultaneous Learning in Multiple Coding Environments</a:t>
            </a:r>
            <a:r>
              <a:rPr lang="en-US" sz="4400"/>
              <a:t>. Synthesis Lectures on Computer Science. Springer International Publishing, 2023, pp. </a:t>
            </a:r>
            <a:r>
              <a:rPr lang="en-US" sz="4400" smtClean="0"/>
              <a:t>1-280.</a:t>
            </a:r>
            <a:endParaRPr lang="en-US" sz="4400"/>
          </a:p>
        </p:txBody>
      </p:sp>
    </p:spTree>
    <p:extLst>
      <p:ext uri="{BB962C8B-B14F-4D97-AF65-F5344CB8AC3E}">
        <p14:creationId xmlns:p14="http://schemas.microsoft.com/office/powerpoint/2010/main" val="3382654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1791</TotalTime>
  <Words>243</Words>
  <Application>Microsoft Office PowerPoint</Application>
  <PresentationFormat>Custom</PresentationFormat>
  <Paragraphs>22</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Springer Nature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 representation</dc:title>
  <dc:creator>Dr. Paul A. Gagniuc</dc:creator>
  <cp:lastModifiedBy>Dr. Paul A. Gagniuc</cp:lastModifiedBy>
  <cp:revision>278</cp:revision>
  <dcterms:created xsi:type="dcterms:W3CDTF">2015-10-28T14:31:42Z</dcterms:created>
  <dcterms:modified xsi:type="dcterms:W3CDTF">2023-03-27T12:15:37Z</dcterms:modified>
</cp:coreProperties>
</file>