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6053136"/>
            <a:ext cx="32397701" cy="37142739"/>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20279093"/>
              </p:ext>
            </p:extLst>
          </p:nvPr>
        </p:nvGraphicFramePr>
        <p:xfrm>
          <a:off x="1492250" y="4986337"/>
          <a:ext cx="29641803" cy="36210240"/>
        </p:xfrm>
        <a:graphic>
          <a:graphicData uri="http://schemas.openxmlformats.org/drawingml/2006/table">
            <a:tbl>
              <a:tblPr firstRow="1" firstCol="1" bandRow="1"/>
              <a:tblGrid>
                <a:gridCol w="2335773"/>
                <a:gridCol w="1345738"/>
                <a:gridCol w="2335773"/>
                <a:gridCol w="1345738"/>
                <a:gridCol w="2347630"/>
                <a:gridCol w="1345738"/>
                <a:gridCol w="2341703"/>
                <a:gridCol w="1345738"/>
                <a:gridCol w="2489912"/>
                <a:gridCol w="1345738"/>
                <a:gridCol w="2347630"/>
                <a:gridCol w="1345738"/>
                <a:gridCol w="2341703"/>
                <a:gridCol w="1345738"/>
                <a:gridCol w="2341703"/>
                <a:gridCol w="1339810"/>
              </a:tblGrid>
              <a:tr h="199390">
                <a:tc gridSpan="2">
                  <a:txBody>
                    <a:bodyPr/>
                    <a:lstStyle/>
                    <a:p>
                      <a:pPr marL="0" marR="0" algn="ctr">
                        <a:spcBef>
                          <a:spcPts val="0"/>
                        </a:spcBef>
                        <a:spcAft>
                          <a:spcPts val="0"/>
                        </a:spcAft>
                      </a:pPr>
                      <a:r>
                        <a:rPr lang="en-US" sz="4400" smtClean="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C++/C</a:t>
                      </a: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hMerge="1">
                  <a:txBody>
                    <a:bodyPr/>
                    <a:lstStyle/>
                    <a:p>
                      <a:endParaRPr lang="en-US"/>
                    </a:p>
                  </a:txBody>
                  <a:tcPr/>
                </a:tc>
                <a:tc gridSpan="2">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Java</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hMerge="1">
                  <a:txBody>
                    <a:bodyPr/>
                    <a:lstStyle/>
                    <a:p>
                      <a:endParaRPr lang="en-US"/>
                    </a:p>
                  </a:txBody>
                  <a:tcPr/>
                </a:tc>
                <a:tc gridSpan="2">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JS</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hMerge="1">
                  <a:txBody>
                    <a:bodyPr/>
                    <a:lstStyle/>
                    <a:p>
                      <a:endParaRPr lang="en-US"/>
                    </a:p>
                  </a:txBody>
                  <a:tcPr/>
                </a:tc>
                <a:tc gridSpan="2">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PHP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hMerge="1">
                  <a:txBody>
                    <a:bodyPr/>
                    <a:lstStyle/>
                    <a:p>
                      <a:endParaRPr lang="en-US"/>
                    </a:p>
                  </a:txBody>
                  <a:tcPr/>
                </a:tc>
                <a:tc gridSpan="2">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PERL</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hMerge="1">
                  <a:txBody>
                    <a:bodyPr/>
                    <a:lstStyle/>
                    <a:p>
                      <a:endParaRPr lang="en-US"/>
                    </a:p>
                  </a:txBody>
                  <a:tcPr/>
                </a:tc>
                <a:tc gridSpan="2">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Python</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hMerge="1">
                  <a:txBody>
                    <a:bodyPr/>
                    <a:lstStyle/>
                    <a:p>
                      <a:endParaRPr lang="en-US"/>
                    </a:p>
                  </a:txBody>
                  <a:tcPr/>
                </a:tc>
                <a:tc gridSpan="2">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Ruby</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hMerge="1">
                  <a:txBody>
                    <a:bodyPr/>
                    <a:lstStyle/>
                    <a:p>
                      <a:endParaRPr lang="en-US"/>
                    </a:p>
                  </a:txBody>
                  <a:tcPr/>
                </a:tc>
                <a:tc gridSpan="2">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VB</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hMerge="1">
                  <a:txBody>
                    <a:bodyPr/>
                    <a:lstStyle/>
                    <a:p>
                      <a:endParaRPr lang="en-US"/>
                    </a:p>
                  </a:txBody>
                  <a:tcPr/>
                </a:tc>
              </a:tr>
              <a:tr h="199390">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OP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A</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OP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A</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OP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A</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OP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A</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OP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A</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OP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A</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OP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A</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OP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c>
                  <a:txBody>
                    <a:bodyPr/>
                    <a:lstStyle/>
                    <a:p>
                      <a:pPr marL="0" marR="0" algn="ctr">
                        <a:spcBef>
                          <a:spcPts val="0"/>
                        </a:spcBef>
                        <a:spcAft>
                          <a:spcPts val="0"/>
                        </a:spcAft>
                      </a:pPr>
                      <a:r>
                        <a:rPr lang="en-US" sz="4400">
                          <a:solidFill>
                            <a:srgbClr val="F2F2F2"/>
                          </a:solidFill>
                          <a:effectLst/>
                          <a:latin typeface="Consolas" panose="020B0609020204030204" pitchFamily="49" charset="0"/>
                          <a:ea typeface="Times New Roman" panose="02020603050405020304" pitchFamily="18" charset="0"/>
                          <a:cs typeface="Calibri" panose="020F0502020204030204" pitchFamily="34" charset="0"/>
                        </a:rPr>
                        <a:t>A</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rgbClr val="808080"/>
                    </a:solidFill>
                  </a:tcPr>
                </a:tc>
              </a:tr>
              <a:tr h="199390">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r>
              <a:tr h="199390">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N</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Mod</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 C</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x</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&lt;&gt;</a:t>
                      </a: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And</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is</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Eqv</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-e</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is not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Imp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-r</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in</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Or</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not in</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Xor</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N</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Not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not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le</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and</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or</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ge</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eq</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ne</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cmp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&amp;=</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 and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smtClean="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and</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&lt;&lt;=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xor</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&gt;&gt;=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or</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not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or</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R</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and</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not</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and</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xor</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199390">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or</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6B8B7"/>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L</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spcBef>
                          <a:spcPts val="0"/>
                        </a:spcBef>
                        <a:spcAft>
                          <a:spcPts val="0"/>
                        </a:spcAft>
                      </a:pPr>
                      <a:r>
                        <a:rPr lang="en-US" sz="4400">
                          <a:solidFill>
                            <a:srgbClr val="657B83"/>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4400">
                        <a:effectLst/>
                        <a:latin typeface="Consolas" panose="020B0609020204030204" pitchFamily="49" charset="0"/>
                        <a:ea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r>
            </a:tbl>
          </a:graphicData>
        </a:graphic>
      </p:graphicFrame>
      <p:sp>
        <p:nvSpPr>
          <p:cNvPr id="3" name="Rectangle 2"/>
          <p:cNvSpPr/>
          <p:nvPr/>
        </p:nvSpPr>
        <p:spPr>
          <a:xfrm>
            <a:off x="6350" y="0"/>
            <a:ext cx="32397700" cy="35385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Operator precedence and association</a:t>
            </a:r>
          </a:p>
        </p:txBody>
      </p:sp>
    </p:spTree>
    <p:extLst>
      <p:ext uri="{BB962C8B-B14F-4D97-AF65-F5344CB8AC3E}">
        <p14:creationId xmlns:p14="http://schemas.microsoft.com/office/powerpoint/2010/main" val="15469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58850" y="947737"/>
            <a:ext cx="30556200" cy="150114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92249" y="1297632"/>
            <a:ext cx="29413199" cy="14311610"/>
          </a:xfrm>
          <a:prstGeom prst="rect">
            <a:avLst/>
          </a:prstGeom>
        </p:spPr>
        <p:txBody>
          <a:bodyPr wrap="square">
            <a:spAutoFit/>
          </a:bodyPr>
          <a:lstStyle/>
          <a:p>
            <a:pPr algn="just"/>
            <a:r>
              <a:rPr lang="en-US" sz="6600" u="sng">
                <a:solidFill>
                  <a:schemeClr val="tx1">
                    <a:lumMod val="65000"/>
                    <a:lumOff val="35000"/>
                  </a:schemeClr>
                </a:solidFill>
              </a:rPr>
              <a:t>Operator precedence and associativity symbols by computer language</a:t>
            </a:r>
            <a:r>
              <a:rPr lang="en-US" sz="6600">
                <a:solidFill>
                  <a:schemeClr val="tx1">
                    <a:lumMod val="65000"/>
                    <a:lumOff val="35000"/>
                  </a:schemeClr>
                </a:solidFill>
              </a:rPr>
              <a:t>. In this table, operators enclosed in the same border have equal precedence and their associativity is shown on the column next to the symbols. The pink color of a cell indicates a group of operators and the light yellowish color indicates single operators per level. Note that the abbreviation OP means Order of Precedence; A = Associativity; N = Order of direction is not applicable here - non-associative; L = left-to-right; R = right-to-left. Some lesser known and used operator symbols are not shown here. The plus and minus signs belonging to addition and subtraction can be seen immediately below multiplication and division. Other plus or minus symbols present either above or below that position have dual roles, such as the plus sign in JavaScript which uses the symbol for both concatenation and addition. Other interesting observations are: In VB the "\" means integer division; in Ruby "=~" means matching operator; also in Ruby "!~" means NOT match. In C# the "^" means bitwise XOR, whereas in VB it means exponentiation.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253079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1800</TotalTime>
  <Words>1235</Words>
  <Application>Microsoft Office PowerPoint</Application>
  <PresentationFormat>Custom</PresentationFormat>
  <Paragraphs>859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Consolas</vt:lpstr>
      <vt:lpstr>Times New Roman</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precedence and associativity symbols by computer language</dc:title>
  <dc:creator>Dr. Paul A. Gagniuc</dc:creator>
  <cp:lastModifiedBy>Dr. Paul A. Gagniuc</cp:lastModifiedBy>
  <cp:revision>296</cp:revision>
  <dcterms:created xsi:type="dcterms:W3CDTF">2015-10-28T14:31:42Z</dcterms:created>
  <dcterms:modified xsi:type="dcterms:W3CDTF">2023-03-27T12:12:53Z</dcterms:modified>
</cp:coreProperties>
</file>