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289736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0"/>
            <a:ext cx="32396115" cy="43195875"/>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p:cNvSpPr/>
          <p:nvPr/>
        </p:nvSpPr>
        <p:spPr>
          <a:xfrm>
            <a:off x="455546"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2" name="Trapezoid 1"/>
          <p:cNvSpPr/>
          <p:nvPr/>
        </p:nvSpPr>
        <p:spPr>
          <a:xfrm>
            <a:off x="1827148"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7" name="Flowchart: Manual Operation 36"/>
          <p:cNvSpPr/>
          <p:nvPr/>
        </p:nvSpPr>
        <p:spPr>
          <a:xfrm>
            <a:off x="12815344" y="1188398"/>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713033" y="29336992"/>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2003547" y="28765492"/>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322633" y="28917892"/>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646368" y="30750075"/>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2377387" y="26118674"/>
            <a:ext cx="7064375" cy="5750748"/>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Windows</a:t>
            </a:r>
          </a:p>
          <a:p>
            <a:pPr algn="ctr"/>
            <a:r>
              <a:rPr lang="en-US" sz="6600" smtClean="0"/>
              <a:t>Interpreter</a:t>
            </a:r>
            <a:endParaRPr lang="en-US" sz="6600"/>
          </a:p>
          <a:p>
            <a:pPr algn="ctr"/>
            <a:r>
              <a:rPr lang="en-US" smtClean="0"/>
              <a:t>(JIT)</a:t>
            </a:r>
            <a:endParaRPr lang="en-US"/>
          </a:p>
        </p:txBody>
      </p:sp>
      <p:sp>
        <p:nvSpPr>
          <p:cNvPr id="39" name="Bent Arrow 38"/>
          <p:cNvSpPr/>
          <p:nvPr/>
        </p:nvSpPr>
        <p:spPr>
          <a:xfrm>
            <a:off x="12010567" y="10139444"/>
            <a:ext cx="2067881" cy="1012904"/>
          </a:xfrm>
          <a:prstGeom prst="bentArrow">
            <a:avLst>
              <a:gd name="adj1" fmla="val 43807"/>
              <a:gd name="adj2" fmla="val 25000"/>
              <a:gd name="adj3" fmla="val 0"/>
              <a:gd name="adj4" fmla="val 39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a:off x="12301081" y="9567944"/>
            <a:ext cx="914549" cy="3048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620167" y="9720344"/>
            <a:ext cx="278209" cy="838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1943902" y="11552527"/>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815345" y="6979598"/>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6" name="Rectangle 55"/>
          <p:cNvSpPr/>
          <p:nvPr/>
        </p:nvSpPr>
        <p:spPr>
          <a:xfrm rot="17027626">
            <a:off x="-1309108" y="34044688"/>
            <a:ext cx="6050483" cy="1446550"/>
          </a:xfrm>
          <a:prstGeom prst="rect">
            <a:avLst/>
          </a:prstGeom>
        </p:spPr>
        <p:txBody>
          <a:bodyPr wrap="square">
            <a:spAutoFit/>
          </a:bodyPr>
          <a:lstStyle/>
          <a:p>
            <a:pPr algn="ctr"/>
            <a:r>
              <a:rPr lang="en-US" sz="8800" smtClean="0">
                <a:solidFill>
                  <a:schemeClr val="tx1">
                    <a:lumMod val="50000"/>
                    <a:lumOff val="50000"/>
                  </a:schemeClr>
                </a:solidFill>
              </a:rPr>
              <a:t>Windows</a:t>
            </a:r>
            <a:endParaRPr lang="en-US" sz="8800">
              <a:solidFill>
                <a:schemeClr val="tx1">
                  <a:lumMod val="50000"/>
                  <a:lumOff val="50000"/>
                </a:schemeClr>
              </a:solidFill>
            </a:endParaRPr>
          </a:p>
        </p:txBody>
      </p:sp>
      <p:sp>
        <p:nvSpPr>
          <p:cNvPr id="38" name="Trapezoid 37"/>
          <p:cNvSpPr/>
          <p:nvPr/>
        </p:nvSpPr>
        <p:spPr>
          <a:xfrm>
            <a:off x="10976492"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42" name="Trapezoid 41"/>
          <p:cNvSpPr/>
          <p:nvPr/>
        </p:nvSpPr>
        <p:spPr>
          <a:xfrm>
            <a:off x="12348094"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4" name="Rectangle 43"/>
          <p:cNvSpPr/>
          <p:nvPr/>
        </p:nvSpPr>
        <p:spPr>
          <a:xfrm rot="17027626">
            <a:off x="9211838" y="34044688"/>
            <a:ext cx="6050483" cy="1446550"/>
          </a:xfrm>
          <a:prstGeom prst="rect">
            <a:avLst/>
          </a:prstGeom>
        </p:spPr>
        <p:txBody>
          <a:bodyPr wrap="square">
            <a:spAutoFit/>
          </a:bodyPr>
          <a:lstStyle/>
          <a:p>
            <a:pPr algn="ctr"/>
            <a:r>
              <a:rPr lang="en-US" sz="8800" smtClean="0">
                <a:solidFill>
                  <a:schemeClr val="tx1">
                    <a:lumMod val="50000"/>
                    <a:lumOff val="50000"/>
                  </a:schemeClr>
                </a:solidFill>
              </a:rPr>
              <a:t>Linux</a:t>
            </a:r>
            <a:endParaRPr lang="en-US" sz="8800">
              <a:solidFill>
                <a:schemeClr val="tx1">
                  <a:lumMod val="50000"/>
                  <a:lumOff val="50000"/>
                </a:schemeClr>
              </a:solidFill>
            </a:endParaRPr>
          </a:p>
        </p:txBody>
      </p:sp>
      <p:sp>
        <p:nvSpPr>
          <p:cNvPr id="55" name="Trapezoid 54"/>
          <p:cNvSpPr/>
          <p:nvPr/>
        </p:nvSpPr>
        <p:spPr>
          <a:xfrm>
            <a:off x="21413807"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57" name="Trapezoid 56"/>
          <p:cNvSpPr/>
          <p:nvPr/>
        </p:nvSpPr>
        <p:spPr>
          <a:xfrm>
            <a:off x="22785409"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59" name="Rectangle 58"/>
          <p:cNvSpPr/>
          <p:nvPr/>
        </p:nvSpPr>
        <p:spPr>
          <a:xfrm rot="17027626">
            <a:off x="19649153" y="34044688"/>
            <a:ext cx="6050483" cy="1446550"/>
          </a:xfrm>
          <a:prstGeom prst="rect">
            <a:avLst/>
          </a:prstGeom>
        </p:spPr>
        <p:txBody>
          <a:bodyPr wrap="square">
            <a:spAutoFit/>
          </a:bodyPr>
          <a:lstStyle/>
          <a:p>
            <a:pPr algn="ctr"/>
            <a:r>
              <a:rPr lang="en-US" sz="8800">
                <a:solidFill>
                  <a:schemeClr val="tx1">
                    <a:lumMod val="50000"/>
                    <a:lumOff val="50000"/>
                  </a:schemeClr>
                </a:solidFill>
              </a:rPr>
              <a:t>Machintosh</a:t>
            </a:r>
          </a:p>
        </p:txBody>
      </p:sp>
      <p:sp>
        <p:nvSpPr>
          <p:cNvPr id="32" name="Bent Arrow 31"/>
          <p:cNvSpPr/>
          <p:nvPr/>
        </p:nvSpPr>
        <p:spPr>
          <a:xfrm>
            <a:off x="12156698" y="29336992"/>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ounded Rectangle 32"/>
          <p:cNvSpPr/>
          <p:nvPr/>
        </p:nvSpPr>
        <p:spPr>
          <a:xfrm>
            <a:off x="12447212" y="28765492"/>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2766298" y="28917892"/>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ardrop 50"/>
          <p:cNvSpPr/>
          <p:nvPr/>
        </p:nvSpPr>
        <p:spPr>
          <a:xfrm rot="18675348">
            <a:off x="12090033" y="30750075"/>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nual Operation 51"/>
          <p:cNvSpPr/>
          <p:nvPr/>
        </p:nvSpPr>
        <p:spPr>
          <a:xfrm>
            <a:off x="12821052" y="26118674"/>
            <a:ext cx="7064375" cy="5750748"/>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Linux</a:t>
            </a:r>
          </a:p>
          <a:p>
            <a:pPr algn="ctr"/>
            <a:r>
              <a:rPr lang="en-US" sz="6600" smtClean="0"/>
              <a:t>Interpreter</a:t>
            </a:r>
            <a:endParaRPr lang="en-US" sz="6600"/>
          </a:p>
          <a:p>
            <a:pPr algn="ctr"/>
            <a:r>
              <a:rPr lang="en-US" smtClean="0"/>
              <a:t>(JIT)</a:t>
            </a:r>
            <a:endParaRPr lang="en-US"/>
          </a:p>
        </p:txBody>
      </p:sp>
      <p:sp>
        <p:nvSpPr>
          <p:cNvPr id="53" name="Bent Arrow 52"/>
          <p:cNvSpPr/>
          <p:nvPr/>
        </p:nvSpPr>
        <p:spPr>
          <a:xfrm>
            <a:off x="22600363" y="29272098"/>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ounded Rectangle 59"/>
          <p:cNvSpPr/>
          <p:nvPr/>
        </p:nvSpPr>
        <p:spPr>
          <a:xfrm>
            <a:off x="22890877" y="28700598"/>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3209963" y="28852998"/>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ardrop 61"/>
          <p:cNvSpPr/>
          <p:nvPr/>
        </p:nvSpPr>
        <p:spPr>
          <a:xfrm rot="18675348">
            <a:off x="22533698" y="30685181"/>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a:off x="23264717" y="26053780"/>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Mac</a:t>
            </a:r>
          </a:p>
          <a:p>
            <a:pPr algn="ctr"/>
            <a:r>
              <a:rPr lang="en-US" sz="6600" smtClean="0"/>
              <a:t>Interpreter</a:t>
            </a:r>
            <a:endParaRPr lang="en-US" sz="6600"/>
          </a:p>
          <a:p>
            <a:pPr algn="ctr"/>
            <a:r>
              <a:rPr lang="en-US" smtClean="0"/>
              <a:t>(JIT)</a:t>
            </a:r>
            <a:endParaRPr lang="en-US"/>
          </a:p>
        </p:txBody>
      </p:sp>
      <p:sp>
        <p:nvSpPr>
          <p:cNvPr id="64" name="Flowchart: Manual Operation 63"/>
          <p:cNvSpPr/>
          <p:nvPr/>
        </p:nvSpPr>
        <p:spPr>
          <a:xfrm>
            <a:off x="3776673" y="31882660"/>
            <a:ext cx="4233925" cy="580802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mtClean="0"/>
              <a:t>Machine</a:t>
            </a:r>
          </a:p>
          <a:p>
            <a:pPr algn="ctr"/>
            <a:r>
              <a:rPr lang="en-US" sz="4800" smtClean="0"/>
              <a:t>code</a:t>
            </a:r>
            <a:endParaRPr lang="en-US" sz="4800"/>
          </a:p>
        </p:txBody>
      </p:sp>
      <p:sp>
        <p:nvSpPr>
          <p:cNvPr id="65" name="Flowchart: Manual Operation 64"/>
          <p:cNvSpPr/>
          <p:nvPr/>
        </p:nvSpPr>
        <p:spPr>
          <a:xfrm>
            <a:off x="14220339" y="31869422"/>
            <a:ext cx="4233925" cy="5821265"/>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mtClean="0"/>
              <a:t>Machine</a:t>
            </a:r>
          </a:p>
          <a:p>
            <a:pPr algn="ctr"/>
            <a:r>
              <a:rPr lang="en-US" sz="4800" smtClean="0"/>
              <a:t>code</a:t>
            </a:r>
            <a:endParaRPr lang="en-US" sz="4800"/>
          </a:p>
        </p:txBody>
      </p:sp>
      <p:sp>
        <p:nvSpPr>
          <p:cNvPr id="66" name="Flowchart: Manual Operation 65"/>
          <p:cNvSpPr/>
          <p:nvPr/>
        </p:nvSpPr>
        <p:spPr>
          <a:xfrm>
            <a:off x="24679941" y="31849255"/>
            <a:ext cx="4233925" cy="5841433"/>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mtClean="0"/>
              <a:t>Machine</a:t>
            </a:r>
          </a:p>
          <a:p>
            <a:pPr algn="ctr"/>
            <a:r>
              <a:rPr lang="en-US" sz="4800" smtClean="0"/>
              <a:t>code</a:t>
            </a:r>
            <a:endParaRPr lang="en-US" sz="4800"/>
          </a:p>
        </p:txBody>
      </p:sp>
      <p:sp>
        <p:nvSpPr>
          <p:cNvPr id="54" name="Rectangle 53"/>
          <p:cNvSpPr/>
          <p:nvPr/>
        </p:nvSpPr>
        <p:spPr>
          <a:xfrm rot="17027626">
            <a:off x="269045"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43" name="Rectangle 42"/>
          <p:cNvSpPr/>
          <p:nvPr/>
        </p:nvSpPr>
        <p:spPr>
          <a:xfrm rot="17027626">
            <a:off x="10789991"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58" name="Rectangle 57"/>
          <p:cNvSpPr/>
          <p:nvPr/>
        </p:nvSpPr>
        <p:spPr>
          <a:xfrm rot="17027626">
            <a:off x="21227306"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67" name="Rectangle 66"/>
          <p:cNvSpPr/>
          <p:nvPr/>
        </p:nvSpPr>
        <p:spPr>
          <a:xfrm>
            <a:off x="14250383" y="18597193"/>
            <a:ext cx="4203881" cy="7521482"/>
          </a:xfrm>
          <a:prstGeom prst="rect">
            <a:avLst/>
          </a:pr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766913" y="18553078"/>
            <a:ext cx="14697423" cy="7565597"/>
          </a:xfrm>
          <a:custGeom>
            <a:avLst/>
            <a:gdLst>
              <a:gd name="connsiteX0" fmla="*/ 0 w 4203881"/>
              <a:gd name="connsiteY0" fmla="*/ 0 h 7521482"/>
              <a:gd name="connsiteX1" fmla="*/ 4203881 w 4203881"/>
              <a:gd name="connsiteY1" fmla="*/ 0 h 7521482"/>
              <a:gd name="connsiteX2" fmla="*/ 4203881 w 4203881"/>
              <a:gd name="connsiteY2" fmla="*/ 7521482 h 7521482"/>
              <a:gd name="connsiteX3" fmla="*/ 0 w 4203881"/>
              <a:gd name="connsiteY3" fmla="*/ 7521482 h 7521482"/>
              <a:gd name="connsiteX4" fmla="*/ 0 w 4203881"/>
              <a:gd name="connsiteY4" fmla="*/ 0 h 7521482"/>
              <a:gd name="connsiteX0" fmla="*/ 0 w 14681381"/>
              <a:gd name="connsiteY0" fmla="*/ 76200 h 7597682"/>
              <a:gd name="connsiteX1" fmla="*/ 14681381 w 14681381"/>
              <a:gd name="connsiteY1" fmla="*/ 0 h 7597682"/>
              <a:gd name="connsiteX2" fmla="*/ 4203881 w 14681381"/>
              <a:gd name="connsiteY2" fmla="*/ 7597682 h 7597682"/>
              <a:gd name="connsiteX3" fmla="*/ 0 w 14681381"/>
              <a:gd name="connsiteY3" fmla="*/ 7597682 h 7597682"/>
              <a:gd name="connsiteX4" fmla="*/ 0 w 14681381"/>
              <a:gd name="connsiteY4" fmla="*/ 76200 h 7597682"/>
              <a:gd name="connsiteX0" fmla="*/ 10515600 w 14681381"/>
              <a:gd name="connsiteY0" fmla="*/ 0 h 7635782"/>
              <a:gd name="connsiteX1" fmla="*/ 14681381 w 14681381"/>
              <a:gd name="connsiteY1" fmla="*/ 38100 h 7635782"/>
              <a:gd name="connsiteX2" fmla="*/ 4203881 w 14681381"/>
              <a:gd name="connsiteY2" fmla="*/ 7635782 h 7635782"/>
              <a:gd name="connsiteX3" fmla="*/ 0 w 14681381"/>
              <a:gd name="connsiteY3" fmla="*/ 7635782 h 7635782"/>
              <a:gd name="connsiteX4" fmla="*/ 10515600 w 14681381"/>
              <a:gd name="connsiteY4" fmla="*/ 0 h 7635782"/>
              <a:gd name="connsiteX0" fmla="*/ 10515600 w 14681381"/>
              <a:gd name="connsiteY0" fmla="*/ 58153 h 7597682"/>
              <a:gd name="connsiteX1" fmla="*/ 14681381 w 14681381"/>
              <a:gd name="connsiteY1" fmla="*/ 0 h 7597682"/>
              <a:gd name="connsiteX2" fmla="*/ 4203881 w 14681381"/>
              <a:gd name="connsiteY2" fmla="*/ 7597682 h 7597682"/>
              <a:gd name="connsiteX3" fmla="*/ 0 w 14681381"/>
              <a:gd name="connsiteY3" fmla="*/ 7597682 h 7597682"/>
              <a:gd name="connsiteX4" fmla="*/ 10515600 w 14681381"/>
              <a:gd name="connsiteY4" fmla="*/ 58153 h 7597682"/>
              <a:gd name="connsiteX0" fmla="*/ 10515600 w 14697423"/>
              <a:gd name="connsiteY0" fmla="*/ 26068 h 7565597"/>
              <a:gd name="connsiteX1" fmla="*/ 14697423 w 14697423"/>
              <a:gd name="connsiteY1" fmla="*/ 0 h 7565597"/>
              <a:gd name="connsiteX2" fmla="*/ 4203881 w 14697423"/>
              <a:gd name="connsiteY2" fmla="*/ 7565597 h 7565597"/>
              <a:gd name="connsiteX3" fmla="*/ 0 w 14697423"/>
              <a:gd name="connsiteY3" fmla="*/ 7565597 h 7565597"/>
              <a:gd name="connsiteX4" fmla="*/ 10515600 w 14697423"/>
              <a:gd name="connsiteY4" fmla="*/ 26068 h 756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423" h="7565597">
                <a:moveTo>
                  <a:pt x="10515600" y="26068"/>
                </a:moveTo>
                <a:lnTo>
                  <a:pt x="14697423" y="0"/>
                </a:lnTo>
                <a:lnTo>
                  <a:pt x="4203881" y="7565597"/>
                </a:lnTo>
                <a:lnTo>
                  <a:pt x="0" y="7565597"/>
                </a:lnTo>
                <a:lnTo>
                  <a:pt x="10515600" y="26068"/>
                </a:lnTo>
                <a:close/>
              </a:path>
            </a:pathLst>
          </a:cu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4281883" y="18596466"/>
            <a:ext cx="14663333" cy="7457314"/>
          </a:xfrm>
          <a:custGeom>
            <a:avLst/>
            <a:gdLst>
              <a:gd name="connsiteX0" fmla="*/ 0 w 4203881"/>
              <a:gd name="connsiteY0" fmla="*/ 0 h 7521482"/>
              <a:gd name="connsiteX1" fmla="*/ 4203881 w 4203881"/>
              <a:gd name="connsiteY1" fmla="*/ 0 h 7521482"/>
              <a:gd name="connsiteX2" fmla="*/ 4203881 w 4203881"/>
              <a:gd name="connsiteY2" fmla="*/ 7521482 h 7521482"/>
              <a:gd name="connsiteX3" fmla="*/ 0 w 4203881"/>
              <a:gd name="connsiteY3" fmla="*/ 7521482 h 7521482"/>
              <a:gd name="connsiteX4" fmla="*/ 0 w 4203881"/>
              <a:gd name="connsiteY4" fmla="*/ 0 h 7521482"/>
              <a:gd name="connsiteX0" fmla="*/ 0 w 14663333"/>
              <a:gd name="connsiteY0" fmla="*/ 80210 h 7521482"/>
              <a:gd name="connsiteX1" fmla="*/ 14663333 w 14663333"/>
              <a:gd name="connsiteY1" fmla="*/ 0 h 7521482"/>
              <a:gd name="connsiteX2" fmla="*/ 14663333 w 14663333"/>
              <a:gd name="connsiteY2" fmla="*/ 7521482 h 7521482"/>
              <a:gd name="connsiteX3" fmla="*/ 10459452 w 14663333"/>
              <a:gd name="connsiteY3" fmla="*/ 7521482 h 7521482"/>
              <a:gd name="connsiteX4" fmla="*/ 0 w 14663333"/>
              <a:gd name="connsiteY4" fmla="*/ 80210 h 7521482"/>
              <a:gd name="connsiteX0" fmla="*/ 0 w 14663333"/>
              <a:gd name="connsiteY0" fmla="*/ 32084 h 7473356"/>
              <a:gd name="connsiteX1" fmla="*/ 4155754 w 14663333"/>
              <a:gd name="connsiteY1" fmla="*/ 0 h 7473356"/>
              <a:gd name="connsiteX2" fmla="*/ 14663333 w 14663333"/>
              <a:gd name="connsiteY2" fmla="*/ 7473356 h 7473356"/>
              <a:gd name="connsiteX3" fmla="*/ 10459452 w 14663333"/>
              <a:gd name="connsiteY3" fmla="*/ 7473356 h 7473356"/>
              <a:gd name="connsiteX4" fmla="*/ 0 w 14663333"/>
              <a:gd name="connsiteY4" fmla="*/ 32084 h 7473356"/>
              <a:gd name="connsiteX0" fmla="*/ 0 w 14663333"/>
              <a:gd name="connsiteY0" fmla="*/ 32084 h 7473356"/>
              <a:gd name="connsiteX1" fmla="*/ 4155754 w 14663333"/>
              <a:gd name="connsiteY1" fmla="*/ 0 h 7473356"/>
              <a:gd name="connsiteX2" fmla="*/ 14663333 w 14663333"/>
              <a:gd name="connsiteY2" fmla="*/ 7473356 h 7473356"/>
              <a:gd name="connsiteX3" fmla="*/ 10459452 w 14663333"/>
              <a:gd name="connsiteY3" fmla="*/ 7473356 h 7473356"/>
              <a:gd name="connsiteX4" fmla="*/ 0 w 14663333"/>
              <a:gd name="connsiteY4" fmla="*/ 32084 h 7473356"/>
              <a:gd name="connsiteX0" fmla="*/ 0 w 14663333"/>
              <a:gd name="connsiteY0" fmla="*/ 16042 h 7457314"/>
              <a:gd name="connsiteX1" fmla="*/ 4187838 w 14663333"/>
              <a:gd name="connsiteY1" fmla="*/ 0 h 7457314"/>
              <a:gd name="connsiteX2" fmla="*/ 14663333 w 14663333"/>
              <a:gd name="connsiteY2" fmla="*/ 7457314 h 7457314"/>
              <a:gd name="connsiteX3" fmla="*/ 10459452 w 14663333"/>
              <a:gd name="connsiteY3" fmla="*/ 7457314 h 7457314"/>
              <a:gd name="connsiteX4" fmla="*/ 0 w 14663333"/>
              <a:gd name="connsiteY4" fmla="*/ 16042 h 7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333" h="7457314">
                <a:moveTo>
                  <a:pt x="0" y="16042"/>
                </a:moveTo>
                <a:lnTo>
                  <a:pt x="4187838" y="0"/>
                </a:lnTo>
                <a:lnTo>
                  <a:pt x="14663333" y="7457314"/>
                </a:lnTo>
                <a:lnTo>
                  <a:pt x="10459452" y="7457314"/>
                </a:lnTo>
                <a:lnTo>
                  <a:pt x="0" y="16042"/>
                </a:lnTo>
                <a:close/>
              </a:path>
            </a:pathLst>
          </a:cu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nual Operation 34"/>
          <p:cNvSpPr/>
          <p:nvPr/>
        </p:nvSpPr>
        <p:spPr>
          <a:xfrm>
            <a:off x="12821052" y="12770798"/>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68" name="Rectangle 67"/>
          <p:cNvSpPr/>
          <p:nvPr/>
        </p:nvSpPr>
        <p:spPr>
          <a:xfrm>
            <a:off x="3423345" y="2679491"/>
            <a:ext cx="5505033" cy="4708981"/>
          </a:xfrm>
          <a:prstGeom prst="rect">
            <a:avLst/>
          </a:prstGeom>
        </p:spPr>
        <p:txBody>
          <a:bodyPr wrap="none">
            <a:spAutoFit/>
          </a:bodyPr>
          <a:lstStyle/>
          <a:p>
            <a:r>
              <a:rPr lang="en-US" sz="15000" smtClean="0">
                <a:solidFill>
                  <a:schemeClr val="tx1">
                    <a:lumMod val="50000"/>
                    <a:lumOff val="50000"/>
                  </a:schemeClr>
                </a:solidFill>
                <a:latin typeface="Bahnschrift Light SemiCondensed" panose="020B0502040204020203" pitchFamily="34" charset="0"/>
              </a:rPr>
              <a:t>Naive</a:t>
            </a:r>
          </a:p>
          <a:p>
            <a:r>
              <a:rPr lang="en-US" sz="15000" smtClean="0">
                <a:solidFill>
                  <a:schemeClr val="tx1">
                    <a:lumMod val="50000"/>
                    <a:lumOff val="50000"/>
                  </a:schemeClr>
                </a:solidFill>
                <a:latin typeface="Bahnschrift Light SemiCondensed" panose="020B0502040204020203" pitchFamily="34" charset="0"/>
              </a:rPr>
              <a:t>model</a:t>
            </a:r>
            <a:endParaRPr lang="en-US" sz="15000">
              <a:solidFill>
                <a:schemeClr val="tx1">
                  <a:lumMod val="50000"/>
                  <a:lumOff val="50000"/>
                </a:schemeClr>
              </a:solidFill>
              <a:latin typeface="Bahnschrift Light SemiCondensed" panose="020B0502040204020203" pitchFamily="34" charset="0"/>
            </a:endParaRPr>
          </a:p>
        </p:txBody>
      </p:sp>
    </p:spTree>
    <p:extLst>
      <p:ext uri="{BB962C8B-B14F-4D97-AF65-F5344CB8AC3E}">
        <p14:creationId xmlns:p14="http://schemas.microsoft.com/office/powerpoint/2010/main" val="325512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2476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92250" y="1603950"/>
            <a:ext cx="29489400" cy="23452574"/>
          </a:xfrm>
          <a:prstGeom prst="rect">
            <a:avLst/>
          </a:prstGeom>
        </p:spPr>
        <p:txBody>
          <a:bodyPr wrap="square">
            <a:spAutoFit/>
          </a:bodyPr>
          <a:lstStyle/>
          <a:p>
            <a:pPr algn="just"/>
            <a:r>
              <a:rPr lang="en-US" sz="6600" u="sng">
                <a:solidFill>
                  <a:schemeClr val="tx1">
                    <a:lumMod val="65000"/>
                    <a:lumOff val="35000"/>
                  </a:schemeClr>
                </a:solidFill>
              </a:rPr>
              <a:t>Bytecode portability and compilation vs interpretation</a:t>
            </a:r>
            <a:r>
              <a:rPr lang="en-US" sz="6600">
                <a:solidFill>
                  <a:schemeClr val="tx1">
                    <a:lumMod val="65000"/>
                    <a:lumOff val="35000"/>
                  </a:schemeClr>
                </a:solidFill>
              </a:rPr>
              <a:t>. In an abstract fashion, it shows how most interpreted computer languages work today. It starts from the source code written by the programmer, which is assumed to be compiled to bytecode. The bytecode represents an abstraction of the initial source code. Bytecode is then used as it is on any platform, because there, whatever the platform is, it is met by an adaptation of the same virtual machine. This virtual machine makes a combination between interpretation and sporadic compilation (Just In Time compilation - JIT) to increase the execution speed of the software implementation. Note that "native code" and "machine code" have the exact same meaning across all figures that are alike. This particular figure contains the words "Native code" instead of "Machine code" in order to fit the text inside the horizontal compressed shapes. Note also that in a different context, "native code" may refer to the only language understood by some abstract object. For instance, Java bytecode is the "native code" to the Java Virtual Machine. As it was the case in the old days, some interpreters of lower performance (not necessarily VMs) made a direct interpretation of source code, without an intermediate step like the use of bytecode. In principle, virtual machines could be designed to directly interpret high-level source code, short circuiting the source code security through obscurity or the multi-step optimization, or both. Thus, in such a case the "native code" would be the Java high-level source code. Also, please note that the abstract representation of the modules shown in the figure indicates a lack of extreme contrast between what is commonly called an interpreter or a compiler. That is, the compiler also does a little bit of interpreting and the interpreter also does a little bit of compiling.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288601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1793</TotalTime>
  <Words>422</Words>
  <Application>Microsoft Office PowerPoint</Application>
  <PresentationFormat>Custom</PresentationFormat>
  <Paragraphs>33</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Bahnschrift Light SemiCondensed</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Bytecode portability and compilation vs interpretation</dc:title>
  <dc:creator>Dr. Paul A. Gagniuc</dc:creator>
  <cp:lastModifiedBy>Dr. Paul A. Gagniuc</cp:lastModifiedBy>
  <cp:revision>288</cp:revision>
  <dcterms:created xsi:type="dcterms:W3CDTF">2015-10-28T14:31:42Z</dcterms:created>
  <dcterms:modified xsi:type="dcterms:W3CDTF">2023-03-27T12:12:13Z</dcterms:modified>
</cp:coreProperties>
</file>