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298087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5" y="2814637"/>
            <a:ext cx="16344899" cy="4038123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346484" y="2814637"/>
            <a:ext cx="16051217" cy="40381238"/>
          </a:xfrm>
          <a:prstGeom prst="rect">
            <a:avLst/>
          </a:prstGeom>
          <a:gradFill flip="none" rotWithShape="1">
            <a:gsLst>
              <a:gs pos="0">
                <a:schemeClr val="accent2">
                  <a:lumMod val="5000"/>
                  <a:lumOff val="95000"/>
                </a:schemeClr>
              </a:gs>
              <a:gs pos="74000">
                <a:schemeClr val="accent2">
                  <a:lumMod val="20000"/>
                  <a:lumOff val="80000"/>
                </a:schemeClr>
              </a:gs>
              <a:gs pos="83000">
                <a:schemeClr val="accent2">
                  <a:lumMod val="20000"/>
                  <a:lumOff val="80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Callout 16"/>
          <p:cNvSpPr/>
          <p:nvPr/>
        </p:nvSpPr>
        <p:spPr>
          <a:xfrm>
            <a:off x="425450" y="3536155"/>
            <a:ext cx="10717843" cy="6688929"/>
          </a:xfrm>
          <a:prstGeom prst="cloudCallout">
            <a:avLst>
              <a:gd name="adj1" fmla="val 22428"/>
              <a:gd name="adj2" fmla="val 11349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Interpreter</a:t>
            </a:r>
            <a:endParaRPr lang="en-US" sz="9600"/>
          </a:p>
        </p:txBody>
      </p:sp>
      <p:sp>
        <p:nvSpPr>
          <p:cNvPr id="13" name="Cloud Callout 12"/>
          <p:cNvSpPr/>
          <p:nvPr/>
        </p:nvSpPr>
        <p:spPr>
          <a:xfrm>
            <a:off x="20649409" y="3536155"/>
            <a:ext cx="10992674" cy="6688929"/>
          </a:xfrm>
          <a:prstGeom prst="cloudCallout">
            <a:avLst>
              <a:gd name="adj1" fmla="val -9702"/>
              <a:gd name="adj2" fmla="val 11864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Compiler</a:t>
            </a:r>
            <a:endParaRPr lang="en-US" sz="9600"/>
          </a:p>
        </p:txBody>
      </p:sp>
      <p:sp>
        <p:nvSpPr>
          <p:cNvPr id="19" name="Trapezoid 18"/>
          <p:cNvSpPr/>
          <p:nvPr/>
        </p:nvSpPr>
        <p:spPr>
          <a:xfrm>
            <a:off x="806449" y="37690687"/>
            <a:ext cx="31089600"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0" smtClean="0">
                <a:solidFill>
                  <a:schemeClr val="tx1">
                    <a:lumMod val="50000"/>
                    <a:lumOff val="50000"/>
                  </a:schemeClr>
                </a:solidFill>
              </a:rPr>
              <a:t>Hardware</a:t>
            </a:r>
            <a:endParaRPr lang="en-US" sz="11000">
              <a:solidFill>
                <a:schemeClr val="tx1">
                  <a:lumMod val="50000"/>
                  <a:lumOff val="50000"/>
                </a:schemeClr>
              </a:solidFill>
            </a:endParaRPr>
          </a:p>
        </p:txBody>
      </p:sp>
      <p:sp>
        <p:nvSpPr>
          <p:cNvPr id="2" name="Trapezoid 1"/>
          <p:cNvSpPr/>
          <p:nvPr/>
        </p:nvSpPr>
        <p:spPr>
          <a:xfrm>
            <a:off x="2178050" y="31854766"/>
            <a:ext cx="283464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 name="Flowchart: Manual Operation 2"/>
          <p:cNvSpPr/>
          <p:nvPr/>
        </p:nvSpPr>
        <p:spPr>
          <a:xfrm>
            <a:off x="21707475" y="31854766"/>
            <a:ext cx="7064375" cy="5831158"/>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a:t>
            </a:r>
          </a:p>
          <a:p>
            <a:pPr algn="ctr"/>
            <a:r>
              <a:rPr lang="en-US"/>
              <a:t>code</a:t>
            </a:r>
          </a:p>
        </p:txBody>
      </p:sp>
      <p:sp>
        <p:nvSpPr>
          <p:cNvPr id="21" name="Rectangle 20"/>
          <p:cNvSpPr/>
          <p:nvPr/>
        </p:nvSpPr>
        <p:spPr>
          <a:xfrm>
            <a:off x="6350" y="-18788"/>
            <a:ext cx="16344900" cy="2838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Scripting languages</a:t>
            </a:r>
            <a:endParaRPr lang="en-US" sz="9600"/>
          </a:p>
        </p:txBody>
      </p:sp>
      <p:sp>
        <p:nvSpPr>
          <p:cNvPr id="22" name="Rectangle 21"/>
          <p:cNvSpPr/>
          <p:nvPr/>
        </p:nvSpPr>
        <p:spPr>
          <a:xfrm>
            <a:off x="16351250" y="0"/>
            <a:ext cx="16046451" cy="2819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Programming languages</a:t>
            </a:r>
            <a:endParaRPr lang="en-US" sz="9600"/>
          </a:p>
        </p:txBody>
      </p:sp>
      <p:sp>
        <p:nvSpPr>
          <p:cNvPr id="12" name="Flowchart: Manual Operation 11"/>
          <p:cNvSpPr/>
          <p:nvPr/>
        </p:nvSpPr>
        <p:spPr>
          <a:xfrm>
            <a:off x="12944475" y="31854766"/>
            <a:ext cx="7064375" cy="5831157"/>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Machine</a:t>
            </a:r>
          </a:p>
          <a:p>
            <a:pPr algn="ctr"/>
            <a:r>
              <a:rPr lang="en-US" smtClean="0"/>
              <a:t>code</a:t>
            </a:r>
            <a:endParaRPr lang="en-US"/>
          </a:p>
        </p:txBody>
      </p:sp>
      <p:sp>
        <p:nvSpPr>
          <p:cNvPr id="31" name="Flowchart: Manual Operation 30"/>
          <p:cNvSpPr/>
          <p:nvPr/>
        </p:nvSpPr>
        <p:spPr>
          <a:xfrm>
            <a:off x="21492368" y="20225789"/>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2" name="Flowchart: Manual Operation 31"/>
          <p:cNvSpPr/>
          <p:nvPr/>
        </p:nvSpPr>
        <p:spPr>
          <a:xfrm>
            <a:off x="4034743" y="26056946"/>
            <a:ext cx="7064375" cy="5797819"/>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p>
        </p:txBody>
      </p:sp>
      <p:sp>
        <p:nvSpPr>
          <p:cNvPr id="33" name="Flowchart: Manual Operation 32"/>
          <p:cNvSpPr/>
          <p:nvPr/>
        </p:nvSpPr>
        <p:spPr>
          <a:xfrm>
            <a:off x="4075346" y="20281948"/>
            <a:ext cx="7064375" cy="5778452"/>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5" name="Flowchart: Manual Operation 34"/>
          <p:cNvSpPr/>
          <p:nvPr/>
        </p:nvSpPr>
        <p:spPr>
          <a:xfrm>
            <a:off x="12920489" y="202625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t>Bytecode</a:t>
            </a:r>
          </a:p>
          <a:p>
            <a:pPr algn="ctr"/>
            <a:r>
              <a:rPr lang="en-US" sz="8000" smtClean="0"/>
              <a:t>(P-code)</a:t>
            </a:r>
            <a:endParaRPr lang="en-US" sz="8000"/>
          </a:p>
        </p:txBody>
      </p:sp>
      <p:sp>
        <p:nvSpPr>
          <p:cNvPr id="37" name="Flowchart: Manual Operation 36"/>
          <p:cNvSpPr/>
          <p:nvPr/>
        </p:nvSpPr>
        <p:spPr>
          <a:xfrm>
            <a:off x="12914781" y="86801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45" name="Bent Arrow 44"/>
          <p:cNvSpPr/>
          <p:nvPr/>
        </p:nvSpPr>
        <p:spPr>
          <a:xfrm>
            <a:off x="12256136" y="2927209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ounded Rectangle 45"/>
          <p:cNvSpPr/>
          <p:nvPr/>
        </p:nvSpPr>
        <p:spPr>
          <a:xfrm>
            <a:off x="12546650" y="2870059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865736" y="2885299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p:cNvSpPr/>
          <p:nvPr/>
        </p:nvSpPr>
        <p:spPr>
          <a:xfrm rot="18675348">
            <a:off x="12189471" y="3068518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p:cNvSpPr/>
          <p:nvPr/>
        </p:nvSpPr>
        <p:spPr>
          <a:xfrm>
            <a:off x="12920490" y="26053781"/>
            <a:ext cx="7064375" cy="5800986"/>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endParaRPr lang="en-US" sz="6600"/>
          </a:p>
          <a:p>
            <a:pPr algn="ctr"/>
            <a:r>
              <a:rPr lang="en-US" smtClean="0"/>
              <a:t>(JIT)</a:t>
            </a:r>
            <a:endParaRPr lang="en-US"/>
          </a:p>
        </p:txBody>
      </p:sp>
      <p:sp>
        <p:nvSpPr>
          <p:cNvPr id="39" name="Bent Arrow 38"/>
          <p:cNvSpPr/>
          <p:nvPr/>
        </p:nvSpPr>
        <p:spPr>
          <a:xfrm>
            <a:off x="12110004" y="17631226"/>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ounded Rectangle 39"/>
          <p:cNvSpPr/>
          <p:nvPr/>
        </p:nvSpPr>
        <p:spPr>
          <a:xfrm>
            <a:off x="12400518" y="17059726"/>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719604" y="17212126"/>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ardrop 48"/>
          <p:cNvSpPr/>
          <p:nvPr/>
        </p:nvSpPr>
        <p:spPr>
          <a:xfrm rot="18675348">
            <a:off x="12043339" y="19044309"/>
            <a:ext cx="649224" cy="649224"/>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nual Operation 35"/>
          <p:cNvSpPr/>
          <p:nvPr/>
        </p:nvSpPr>
        <p:spPr>
          <a:xfrm>
            <a:off x="12914782" y="14471380"/>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0" name="Bent Arrow 49"/>
          <p:cNvSpPr/>
          <p:nvPr/>
        </p:nvSpPr>
        <p:spPr>
          <a:xfrm>
            <a:off x="20886800" y="2926477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50"/>
          <p:cNvSpPr/>
          <p:nvPr/>
        </p:nvSpPr>
        <p:spPr>
          <a:xfrm>
            <a:off x="21177314" y="2869327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1496400" y="2884567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ardrop 52"/>
          <p:cNvSpPr/>
          <p:nvPr/>
        </p:nvSpPr>
        <p:spPr>
          <a:xfrm rot="18675348">
            <a:off x="20820135" y="3067786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Operation 29"/>
          <p:cNvSpPr/>
          <p:nvPr/>
        </p:nvSpPr>
        <p:spPr>
          <a:xfrm>
            <a:off x="21598562" y="26025991"/>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4" name="Rectangle 53"/>
          <p:cNvSpPr/>
          <p:nvPr/>
        </p:nvSpPr>
        <p:spPr>
          <a:xfrm rot="17027626">
            <a:off x="619948" y="33758346"/>
            <a:ext cx="6050483" cy="1446550"/>
          </a:xfrm>
          <a:prstGeom prst="rect">
            <a:avLst/>
          </a:prstGeom>
        </p:spPr>
        <p:txBody>
          <a:bodyPr wrap="square">
            <a:spAutoFit/>
          </a:bodyPr>
          <a:lstStyle/>
          <a:p>
            <a:pPr algn="ctr"/>
            <a:r>
              <a:rPr lang="en-US" sz="8800" smtClean="0">
                <a:solidFill>
                  <a:schemeClr val="bg1"/>
                </a:solidFill>
              </a:rPr>
              <a:t>System</a:t>
            </a:r>
            <a:endParaRPr lang="en-US" sz="8800">
              <a:solidFill>
                <a:schemeClr val="bg1"/>
              </a:solidFill>
            </a:endParaRPr>
          </a:p>
        </p:txBody>
      </p:sp>
      <p:sp>
        <p:nvSpPr>
          <p:cNvPr id="56" name="Rectangle 55"/>
          <p:cNvSpPr/>
          <p:nvPr/>
        </p:nvSpPr>
        <p:spPr>
          <a:xfrm rot="17027626">
            <a:off x="-958205" y="34044688"/>
            <a:ext cx="6050483" cy="1446550"/>
          </a:xfrm>
          <a:prstGeom prst="rect">
            <a:avLst/>
          </a:prstGeom>
        </p:spPr>
        <p:txBody>
          <a:bodyPr wrap="square">
            <a:spAutoFit/>
          </a:bodyPr>
          <a:lstStyle/>
          <a:p>
            <a:pPr algn="ctr"/>
            <a:r>
              <a:rPr lang="en-US" sz="8800" smtClean="0">
                <a:solidFill>
                  <a:schemeClr val="tx1">
                    <a:lumMod val="50000"/>
                    <a:lumOff val="50000"/>
                  </a:schemeClr>
                </a:solidFill>
              </a:rPr>
              <a:t>Operating</a:t>
            </a:r>
            <a:endParaRPr lang="en-US" sz="8800">
              <a:solidFill>
                <a:schemeClr val="tx1">
                  <a:lumMod val="50000"/>
                  <a:lumOff val="50000"/>
                </a:schemeClr>
              </a:solidFill>
            </a:endParaRPr>
          </a:p>
        </p:txBody>
      </p:sp>
      <p:sp>
        <p:nvSpPr>
          <p:cNvPr id="4" name="Rectangle 3"/>
          <p:cNvSpPr/>
          <p:nvPr/>
        </p:nvSpPr>
        <p:spPr>
          <a:xfrm>
            <a:off x="14146466" y="30651293"/>
            <a:ext cx="4601003" cy="2308324"/>
          </a:xfrm>
          <a:prstGeom prst="rect">
            <a:avLst/>
          </a:prstGeom>
        </p:spPr>
        <p:txBody>
          <a:bodyPr wrap="none">
            <a:spAutoFit/>
          </a:bodyPr>
          <a:lstStyle/>
          <a:p>
            <a:pPr algn="ctr"/>
            <a:r>
              <a:rPr lang="en-US" sz="7200">
                <a:solidFill>
                  <a:schemeClr val="tx1">
                    <a:lumMod val="50000"/>
                    <a:lumOff val="50000"/>
                  </a:schemeClr>
                </a:solidFill>
              </a:rPr>
              <a:t>i</a:t>
            </a:r>
            <a:r>
              <a:rPr lang="en-US" sz="7200" smtClean="0">
                <a:solidFill>
                  <a:schemeClr val="tx1">
                    <a:lumMod val="50000"/>
                    <a:lumOff val="50000"/>
                  </a:schemeClr>
                </a:solidFill>
              </a:rPr>
              <a:t>mpure </a:t>
            </a:r>
          </a:p>
          <a:p>
            <a:pPr algn="ctr"/>
            <a:r>
              <a:rPr lang="en-US" sz="7200" smtClean="0">
                <a:solidFill>
                  <a:schemeClr val="tx2">
                    <a:lumMod val="40000"/>
                    <a:lumOff val="60000"/>
                  </a:schemeClr>
                </a:solidFill>
              </a:rPr>
              <a:t>executables</a:t>
            </a:r>
            <a:endParaRPr lang="en-US" sz="7200">
              <a:solidFill>
                <a:schemeClr val="tx2">
                  <a:lumMod val="40000"/>
                  <a:lumOff val="60000"/>
                </a:schemeClr>
              </a:solidFill>
            </a:endParaRPr>
          </a:p>
        </p:txBody>
      </p:sp>
      <p:sp>
        <p:nvSpPr>
          <p:cNvPr id="42" name="Rectangle 41"/>
          <p:cNvSpPr/>
          <p:nvPr/>
        </p:nvSpPr>
        <p:spPr>
          <a:xfrm>
            <a:off x="22954681" y="30651293"/>
            <a:ext cx="4601003" cy="2308324"/>
          </a:xfrm>
          <a:prstGeom prst="rect">
            <a:avLst/>
          </a:prstGeom>
        </p:spPr>
        <p:txBody>
          <a:bodyPr wrap="none">
            <a:spAutoFit/>
          </a:bodyPr>
          <a:lstStyle/>
          <a:p>
            <a:pPr algn="ctr"/>
            <a:r>
              <a:rPr lang="en-US" sz="7200" smtClean="0">
                <a:solidFill>
                  <a:schemeClr val="tx1">
                    <a:lumMod val="50000"/>
                    <a:lumOff val="50000"/>
                  </a:schemeClr>
                </a:solidFill>
              </a:rPr>
              <a:t>pure </a:t>
            </a:r>
          </a:p>
          <a:p>
            <a:pPr algn="ctr"/>
            <a:r>
              <a:rPr lang="en-US" sz="7200" smtClean="0">
                <a:solidFill>
                  <a:schemeClr val="accent2">
                    <a:lumMod val="40000"/>
                    <a:lumOff val="60000"/>
                  </a:schemeClr>
                </a:solidFill>
              </a:rPr>
              <a:t>executables</a:t>
            </a:r>
            <a:endParaRPr lang="en-US" sz="7200">
              <a:solidFill>
                <a:schemeClr val="accent2">
                  <a:lumMod val="40000"/>
                  <a:lumOff val="60000"/>
                </a:schemeClr>
              </a:solidFill>
            </a:endParaRPr>
          </a:p>
        </p:txBody>
      </p:sp>
    </p:spTree>
    <p:extLst>
      <p:ext uri="{BB962C8B-B14F-4D97-AF65-F5344CB8AC3E}">
        <p14:creationId xmlns:p14="http://schemas.microsoft.com/office/powerpoint/2010/main" val="347273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8850" y="947737"/>
            <a:ext cx="30556200" cy="134112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20850" y="1404937"/>
            <a:ext cx="29032200" cy="12280285"/>
          </a:xfrm>
          <a:prstGeom prst="rect">
            <a:avLst/>
          </a:prstGeom>
        </p:spPr>
        <p:txBody>
          <a:bodyPr wrap="square">
            <a:spAutoFit/>
          </a:bodyPr>
          <a:lstStyle/>
          <a:p>
            <a:pPr algn="just"/>
            <a:r>
              <a:rPr lang="en-US" sz="6600" u="sng">
                <a:solidFill>
                  <a:schemeClr val="tx1">
                    <a:lumMod val="65000"/>
                    <a:lumOff val="35000"/>
                  </a:schemeClr>
                </a:solidFill>
              </a:rPr>
              <a:t>Types of computer languages and their relationship to terms</a:t>
            </a:r>
            <a:r>
              <a:rPr lang="en-US" sz="6600">
                <a:solidFill>
                  <a:schemeClr val="tx1">
                    <a:lumMod val="65000"/>
                    <a:lumOff val="35000"/>
                  </a:schemeClr>
                </a:solidFill>
              </a:rPr>
              <a:t>. It presents the relationship between scripting languages and programming languages and tries to highlight the relationship with the notions of interpreters and compilers. The first column from the left shows the classic case of a scripting language in which the source code is directly interpreted by an interpreter application. The middle column shows the situation often encountered today, where the source code is converted to bytecode, and then the bytecode is interpreted by an interpreter application for compatibility with the operating system and then compiled into machine code. On the right column, the classic programming languages are OS-specific, where the source code is directly converted into machine code. Note that Bytecode is a form of P-code, and it means pseudo code. Also, JIT is the Just-In-Time interpretation and compilation that a virtual machine does depending on the operating system.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745509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1791</TotalTime>
  <Words>230</Words>
  <Application>Microsoft Office PowerPoint</Application>
  <PresentationFormat>Custom</PresentationFormat>
  <Paragraphs>28</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computer languages and their relationship to terms</dc:title>
  <dc:creator>Dr. Paul A. Gagniuc</dc:creator>
  <cp:lastModifiedBy>Dr. Paul A. Gagniuc</cp:lastModifiedBy>
  <cp:revision>284</cp:revision>
  <dcterms:created xsi:type="dcterms:W3CDTF">2015-10-28T14:31:42Z</dcterms:created>
  <dcterms:modified xsi:type="dcterms:W3CDTF">2023-03-27T12:10:55Z</dcterms:modified>
</cp:coreProperties>
</file>