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5" r:id="rId2"/>
    <p:sldId id="263" r:id="rId3"/>
    <p:sldId id="273" r:id="rId4"/>
    <p:sldId id="286" r:id="rId5"/>
    <p:sldId id="287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90" autoAdjust="0"/>
    <p:restoredTop sz="94604" autoAdjust="0"/>
  </p:normalViewPr>
  <p:slideViewPr>
    <p:cSldViewPr>
      <p:cViewPr varScale="1">
        <p:scale>
          <a:sx n="165" d="100"/>
          <a:sy n="165" d="100"/>
        </p:scale>
        <p:origin x="204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648D4-631A-4365-9AEF-D19C4F8753EE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61068-BE6F-4674-93B1-0C22524202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5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61068-BE6F-4674-93B1-0C22524202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5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5216554" y="1066800"/>
            <a:ext cx="609600" cy="5029200"/>
          </a:xfrm>
          <a:prstGeom prst="can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8900000" scaled="0"/>
            <a:tileRect/>
          </a:gradFill>
          <a:ln>
            <a:solidFill>
              <a:schemeClr val="accent1">
                <a:shade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2397154" y="609600"/>
            <a:ext cx="609600" cy="5486400"/>
          </a:xfrm>
          <a:prstGeom prst="can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8900000" scaled="0"/>
            <a:tileRect/>
          </a:gradFill>
          <a:ln>
            <a:solidFill>
              <a:schemeClr val="accent1">
                <a:shade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aque 9"/>
          <p:cNvSpPr/>
          <p:nvPr/>
        </p:nvSpPr>
        <p:spPr>
          <a:xfrm>
            <a:off x="1003930" y="40788"/>
            <a:ext cx="4114800" cy="3733800"/>
          </a:xfrm>
          <a:prstGeom prst="plaque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  <a:scene3d>
            <a:camera prst="isometricRightUp">
              <a:rot lat="2587909" lon="7276682" rev="7290819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263554" y="1447800"/>
            <a:ext cx="609600" cy="5029200"/>
          </a:xfrm>
          <a:prstGeom prst="can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8900000" scaled="0"/>
            <a:tileRect/>
          </a:gradFill>
          <a:ln>
            <a:solidFill>
              <a:schemeClr val="accent1">
                <a:shade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aque 12"/>
          <p:cNvSpPr/>
          <p:nvPr/>
        </p:nvSpPr>
        <p:spPr>
          <a:xfrm>
            <a:off x="1025554" y="3733800"/>
            <a:ext cx="4114800" cy="3733800"/>
          </a:xfrm>
          <a:prstGeom prst="plaque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scene3d>
            <a:camera prst="isometricRightUp">
              <a:rot lat="2587909" lon="7276682" rev="7290819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/>
          <p:cNvSpPr/>
          <p:nvPr/>
        </p:nvSpPr>
        <p:spPr>
          <a:xfrm>
            <a:off x="2930554" y="1219200"/>
            <a:ext cx="685800" cy="457200"/>
          </a:xfrm>
          <a:prstGeom prst="can">
            <a:avLst>
              <a:gd name="adj" fmla="val 47641"/>
            </a:avLst>
          </a:prstGeom>
          <a:gradFill flip="none"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accent1">
                <a:shade val="50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2701954" y="1066800"/>
            <a:ext cx="1143000" cy="457200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7200000" scaled="0"/>
            <a:tileRect/>
          </a:gra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hape 31"/>
          <p:cNvCxnSpPr/>
          <p:nvPr/>
        </p:nvCxnSpPr>
        <p:spPr>
          <a:xfrm rot="16200000" flipH="1">
            <a:off x="5769004" y="-1352550"/>
            <a:ext cx="76200" cy="5067300"/>
          </a:xfrm>
          <a:prstGeom prst="curvedConnector4">
            <a:avLst>
              <a:gd name="adj1" fmla="val -526416"/>
              <a:gd name="adj2" fmla="val 60405"/>
            </a:avLst>
          </a:prstGeom>
          <a:ln w="50800">
            <a:solidFill>
              <a:schemeClr val="accent1">
                <a:shade val="95000"/>
                <a:satMod val="105000"/>
                <a:alpha val="66000"/>
              </a:schemeClr>
            </a:solidFill>
            <a:headEnd type="oval"/>
            <a:tailEnd type="oval"/>
          </a:ln>
          <a:effectLst>
            <a:outerShdw blurRad="50800" dist="50800" dir="7680000" sx="99000" sy="99000" algn="ctr" rotWithShape="0">
              <a:srgbClr val="000000">
                <a:alpha val="1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804030" y="4876799"/>
            <a:ext cx="2514600" cy="1219200"/>
          </a:xfrm>
          <a:prstGeom prst="roundRect">
            <a:avLst/>
          </a:prstGeom>
          <a:blipFill dpi="0" rotWithShape="1">
            <a:blip r:embed="rId3" cstate="print"/>
            <a:srcRect/>
            <a:stretch>
              <a:fillRect l="1000" t="-9000" b="-20000"/>
            </a:stretch>
          </a:blipFill>
          <a:scene3d>
            <a:camera prst="isometricOffAxis2Top">
              <a:rot lat="18601865" lon="3705720" rev="17734953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hape 35"/>
          <p:cNvCxnSpPr/>
          <p:nvPr/>
        </p:nvCxnSpPr>
        <p:spPr>
          <a:xfrm>
            <a:off x="4073554" y="5715000"/>
            <a:ext cx="3657600" cy="914400"/>
          </a:xfrm>
          <a:prstGeom prst="curvedConnector3">
            <a:avLst>
              <a:gd name="adj1" fmla="val 16509"/>
            </a:avLst>
          </a:prstGeom>
          <a:ln w="50800">
            <a:solidFill>
              <a:schemeClr val="accent1">
                <a:shade val="95000"/>
                <a:satMod val="105000"/>
                <a:alpha val="82000"/>
              </a:schemeClr>
            </a:solidFill>
            <a:headEnd type="oval"/>
            <a:tailEnd type="oval"/>
          </a:ln>
          <a:effectLst>
            <a:outerShdw blurRad="50800" dist="50800" dir="7680000" sx="99000" sy="99000" algn="ctr" rotWithShape="0">
              <a:srgbClr val="000000">
                <a:alpha val="1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16354" y="1600200"/>
            <a:ext cx="685800" cy="39624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787554" y="1600200"/>
            <a:ext cx="1143000" cy="38862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61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3159154" y="1752600"/>
            <a:ext cx="609600" cy="5029200"/>
          </a:xfrm>
          <a:prstGeom prst="can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8900000" scaled="0"/>
            <a:tileRect/>
          </a:gradFill>
          <a:ln>
            <a:solidFill>
              <a:schemeClr val="accent1">
                <a:shade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48145" y="5804931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LED array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79668" y="703645"/>
            <a:ext cx="1022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Computer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7278530" y="6172200"/>
            <a:ext cx="8271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Sensors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155055" y="164753"/>
            <a:ext cx="1491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The black box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65454" y="1193740"/>
            <a:ext cx="722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Video </a:t>
            </a:r>
          </a:p>
          <a:p>
            <a:r>
              <a:rPr lang="en-US" sz="1400" dirty="0" smtClean="0"/>
              <a:t>camera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054835" y="3937686"/>
            <a:ext cx="23220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The main strategy in this experiment consisted in making parallel measurements of the signals coming from the </a:t>
            </a:r>
            <a:r>
              <a:rPr lang="en-US" sz="1200" dirty="0" smtClean="0"/>
              <a:t>sensors.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6054835" y="2374807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he </a:t>
            </a:r>
            <a:r>
              <a:rPr lang="en-US" sz="1200" dirty="0"/>
              <a:t>black box consists of </a:t>
            </a:r>
            <a:r>
              <a:rPr lang="en-US" sz="1200" dirty="0" smtClean="0"/>
              <a:t>a cardboard </a:t>
            </a:r>
            <a:r>
              <a:rPr lang="en-US" sz="1200"/>
              <a:t>box </a:t>
            </a:r>
            <a:r>
              <a:rPr lang="en-US" sz="1200" smtClean="0"/>
              <a:t>(</a:t>
            </a:r>
            <a:r>
              <a:rPr lang="en-US" sz="1200"/>
              <a:t>23×23×50Cm</a:t>
            </a:r>
            <a:r>
              <a:rPr lang="en-US" sz="1200" smtClean="0"/>
              <a:t>) </a:t>
            </a:r>
            <a:r>
              <a:rPr lang="en-US" sz="1200" dirty="0"/>
              <a:t>whose interior was isolated from the ambient light. The interior </a:t>
            </a:r>
            <a:r>
              <a:rPr lang="en-US" sz="1200" dirty="0" smtClean="0"/>
              <a:t>contained </a:t>
            </a:r>
            <a:r>
              <a:rPr lang="en-US" sz="1200" dirty="0"/>
              <a:t>a duralumin skeleton which supported a digital camera targeted on the LED </a:t>
            </a:r>
            <a:r>
              <a:rPr lang="en-US" sz="1200" dirty="0" smtClean="0"/>
              <a:t>array.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0" y="6607519"/>
            <a:ext cx="16706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Supplementary material 1</a:t>
            </a:r>
            <a:endParaRPr lang="en-US" sz="1100" dirty="0"/>
          </a:p>
        </p:txBody>
      </p:sp>
      <p:sp>
        <p:nvSpPr>
          <p:cNvPr id="11" name="Pentagon 10"/>
          <p:cNvSpPr/>
          <p:nvPr/>
        </p:nvSpPr>
        <p:spPr>
          <a:xfrm flipH="1">
            <a:off x="7867067" y="6509724"/>
            <a:ext cx="647659" cy="228600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</a:t>
            </a:r>
            <a:endParaRPr lang="en-US" sz="1200" dirty="0"/>
          </a:p>
        </p:txBody>
      </p:sp>
      <p:sp>
        <p:nvSpPr>
          <p:cNvPr id="29" name="Pentagon 28"/>
          <p:cNvSpPr/>
          <p:nvPr/>
        </p:nvSpPr>
        <p:spPr>
          <a:xfrm>
            <a:off x="8472172" y="1104900"/>
            <a:ext cx="571461" cy="228600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OUT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66558"/>
              </p:ext>
            </p:extLst>
          </p:nvPr>
        </p:nvGraphicFramePr>
        <p:xfrm>
          <a:off x="243018" y="2461056"/>
          <a:ext cx="4376350" cy="4038600"/>
        </p:xfrm>
        <a:graphic>
          <a:graphicData uri="http://schemas.openxmlformats.org/drawingml/2006/table">
            <a:tbl>
              <a:tblPr/>
              <a:tblGrid>
                <a:gridCol w="437635"/>
                <a:gridCol w="437635"/>
                <a:gridCol w="437635"/>
                <a:gridCol w="437635"/>
                <a:gridCol w="437635"/>
                <a:gridCol w="437635"/>
                <a:gridCol w="437635"/>
                <a:gridCol w="437635"/>
                <a:gridCol w="437635"/>
                <a:gridCol w="437635"/>
              </a:tblGrid>
              <a:tr h="403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2.7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2.3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3.6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3.3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3.1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2.13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2.12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2.11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2.10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4.3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4.2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3.13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3.12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3.11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3.10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3.9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3.8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4.13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4.12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4.11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4.10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4.9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4.7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4.6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5.10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5.9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5.7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5.6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5.4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5.3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6.8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6.7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6.6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6.3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6.1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5.11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7.6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7.5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7.3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7.2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6.13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6.12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6.11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6.10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8.3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8.2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7.13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7.12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7.11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7.10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7.9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7.8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8.13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8.12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8.11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8.10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8.9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8.8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8.7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8.6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8.5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8.4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611003"/>
              </p:ext>
            </p:extLst>
          </p:nvPr>
        </p:nvGraphicFramePr>
        <p:xfrm>
          <a:off x="4648200" y="2461056"/>
          <a:ext cx="4223950" cy="4038600"/>
        </p:xfrm>
        <a:graphic>
          <a:graphicData uri="http://schemas.openxmlformats.org/drawingml/2006/table">
            <a:tbl>
              <a:tblPr/>
              <a:tblGrid>
                <a:gridCol w="422395"/>
                <a:gridCol w="422395"/>
                <a:gridCol w="422395"/>
                <a:gridCol w="422395"/>
                <a:gridCol w="422395"/>
                <a:gridCol w="422395"/>
                <a:gridCol w="422395"/>
                <a:gridCol w="422395"/>
                <a:gridCol w="422395"/>
                <a:gridCol w="422395"/>
              </a:tblGrid>
              <a:tr h="403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DDD9C3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5BE97"/>
                    </a:solidFill>
                  </a:tcPr>
                </a:tc>
              </a:tr>
            </a:tbl>
          </a:graphicData>
        </a:graphic>
      </p:graphicFrame>
      <p:sp>
        <p:nvSpPr>
          <p:cNvPr id="4" name="Plaque 3"/>
          <p:cNvSpPr/>
          <p:nvPr/>
        </p:nvSpPr>
        <p:spPr>
          <a:xfrm>
            <a:off x="2374557" y="-739344"/>
            <a:ext cx="4114800" cy="3733800"/>
          </a:xfrm>
          <a:prstGeom prst="plaque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scene3d>
            <a:camera prst="isometricRightUp">
              <a:rot lat="2587909" lon="7276682" rev="7290819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71850" y="1089456"/>
            <a:ext cx="2821457" cy="13716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61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14800" y="1241856"/>
            <a:ext cx="504568" cy="12192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61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67299" y="1377523"/>
            <a:ext cx="3848101" cy="1083533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61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130377" y="393359"/>
            <a:ext cx="2514600" cy="1219200"/>
          </a:xfrm>
          <a:prstGeom prst="roundRect">
            <a:avLst/>
          </a:prstGeom>
          <a:blipFill dpi="0" rotWithShape="1">
            <a:blip r:embed="rId2" cstate="print"/>
            <a:srcRect/>
            <a:stretch>
              <a:fillRect l="1000" t="-9000" b="-20000"/>
            </a:stretch>
          </a:blipFill>
          <a:scene3d>
            <a:camera prst="isometricOffAxis2Top">
              <a:rot lat="18601865" lon="3705720" rev="17734953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hape 35"/>
          <p:cNvCxnSpPr/>
          <p:nvPr/>
        </p:nvCxnSpPr>
        <p:spPr>
          <a:xfrm flipV="1">
            <a:off x="5410200" y="416657"/>
            <a:ext cx="3046210" cy="825199"/>
          </a:xfrm>
          <a:prstGeom prst="curvedConnector3">
            <a:avLst>
              <a:gd name="adj1" fmla="val 60276"/>
            </a:avLst>
          </a:prstGeom>
          <a:ln w="50800">
            <a:solidFill>
              <a:schemeClr val="accent1">
                <a:shade val="95000"/>
                <a:satMod val="105000"/>
                <a:alpha val="82000"/>
              </a:schemeClr>
            </a:solidFill>
            <a:headEnd type="oval"/>
            <a:tailEnd type="oval"/>
          </a:ln>
          <a:effectLst>
            <a:outerShdw blurRad="50800" dist="50800" dir="7680000" sx="99000" sy="99000" algn="ctr" rotWithShape="0">
              <a:srgbClr val="000000">
                <a:alpha val="1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7750" y="210752"/>
            <a:ext cx="23742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LED array </a:t>
            </a:r>
            <a:r>
              <a:rPr lang="en-US" b="1" dirty="0" smtClean="0"/>
              <a:t>organization</a:t>
            </a:r>
          </a:p>
          <a:p>
            <a:r>
              <a:rPr lang="en-US" b="1" dirty="0"/>
              <a:t>and signal encoding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24770" y="403656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LED array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88250" y="592668"/>
            <a:ext cx="8271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Sensors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22986" y="2037093"/>
            <a:ext cx="1989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The </a:t>
            </a:r>
            <a:r>
              <a:rPr lang="en-US" sz="1600" dirty="0" smtClean="0"/>
              <a:t>dorsal side (back</a:t>
            </a:r>
            <a:r>
              <a:rPr lang="en-US" sz="1600" dirty="0"/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24846" y="2047790"/>
            <a:ext cx="2090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The ventral</a:t>
            </a:r>
            <a:r>
              <a:rPr lang="en-US" sz="1600" dirty="0" smtClean="0"/>
              <a:t> side (front)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-34109" y="6624024"/>
            <a:ext cx="16706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Supplementary material 1</a:t>
            </a:r>
            <a:endParaRPr 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3729641" y="6499656"/>
            <a:ext cx="1653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encoded matrix</a:t>
            </a:r>
          </a:p>
        </p:txBody>
      </p:sp>
      <p:sp>
        <p:nvSpPr>
          <p:cNvPr id="19" name="Pentagon 18"/>
          <p:cNvSpPr/>
          <p:nvPr/>
        </p:nvSpPr>
        <p:spPr>
          <a:xfrm flipH="1">
            <a:off x="8591570" y="289356"/>
            <a:ext cx="476230" cy="228600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533400" y="762000"/>
            <a:ext cx="4572000" cy="3429000"/>
          </a:xfrm>
          <a:prstGeom prst="rect">
            <a:avLst/>
          </a:prstGeom>
          <a:blipFill>
            <a:blip r:embed="rId2" cstate="print">
              <a:grayscl/>
            </a:blip>
            <a:stretch>
              <a:fillRect/>
            </a:stretch>
          </a:blipFill>
          <a:ln w="127000" cap="sq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  <a:prstDash val="solid"/>
          </a:ln>
          <a:scene3d>
            <a:camera prst="isometricRightUp"/>
            <a:lightRig rig="threePt" dir="t"/>
          </a:scene3d>
          <a:sp3d z="6350">
            <a:bevelT w="2159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31520" rtlCol="0" anchor="ctr"/>
          <a:lstStyle/>
          <a:p>
            <a:pPr algn="ctr"/>
            <a:endParaRPr lang="en-US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1600200"/>
            <a:ext cx="4572000" cy="3429000"/>
          </a:xfrm>
          <a:prstGeom prst="rect">
            <a:avLst/>
          </a:prstGeom>
          <a:blipFill>
            <a:blip r:embed="rId3" cstate="print">
              <a:grayscl/>
            </a:blip>
            <a:stretch>
              <a:fillRect/>
            </a:stretch>
          </a:blipFill>
          <a:ln w="127000" cap="sq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  <a:prstDash val="solid"/>
          </a:ln>
          <a:scene3d>
            <a:camera prst="isometricRightUp"/>
            <a:lightRig rig="threePt" dir="t"/>
          </a:scene3d>
          <a:sp3d z="6350">
            <a:bevelT w="2159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31520" rtlCol="0" anchor="ctr"/>
          <a:lstStyle/>
          <a:p>
            <a:pPr algn="ctr"/>
            <a:endParaRPr lang="en-US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6810" y="2177879"/>
            <a:ext cx="4572000" cy="3429000"/>
          </a:xfrm>
          <a:prstGeom prst="rect">
            <a:avLst/>
          </a:prstGeom>
          <a:blipFill>
            <a:blip r:embed="rId4" cstate="print">
              <a:grayscl/>
            </a:blip>
            <a:stretch>
              <a:fillRect/>
            </a:stretch>
          </a:blipFill>
          <a:ln w="127000" cap="sq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  <a:prstDash val="solid"/>
          </a:ln>
          <a:scene3d>
            <a:camera prst="isometricRightUp"/>
            <a:lightRig rig="threePt" dir="t"/>
          </a:scene3d>
          <a:sp3d z="6350">
            <a:bevelT w="2159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31520" rtlCol="0" anchor="ctr"/>
          <a:lstStyle/>
          <a:p>
            <a:pPr algn="ctr"/>
            <a:endParaRPr lang="en-US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7800" y="2755557"/>
            <a:ext cx="4572000" cy="3429000"/>
          </a:xfrm>
          <a:prstGeom prst="rect">
            <a:avLst/>
          </a:prstGeom>
          <a:blipFill>
            <a:blip r:embed="rId5" cstate="print">
              <a:grayscl/>
            </a:blip>
            <a:stretch>
              <a:fillRect/>
            </a:stretch>
          </a:blipFill>
          <a:ln w="127000" cap="sq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  <a:prstDash val="solid"/>
          </a:ln>
          <a:scene3d>
            <a:camera prst="isometricRightUp"/>
            <a:lightRig rig="threePt" dir="t"/>
          </a:scene3d>
          <a:sp3d z="6350">
            <a:bevelT w="2159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31520" rtlCol="0" anchor="ctr"/>
          <a:lstStyle/>
          <a:p>
            <a:pPr algn="ctr"/>
            <a:endParaRPr lang="en-US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0451" y="93930"/>
            <a:ext cx="23923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/>
              <a:t>Some examples of</a:t>
            </a:r>
          </a:p>
          <a:p>
            <a:pPr algn="r"/>
            <a:r>
              <a:rPr lang="en-US" b="1" dirty="0" smtClean="0"/>
              <a:t>black box images at</a:t>
            </a:r>
          </a:p>
          <a:p>
            <a:pPr algn="r"/>
            <a:r>
              <a:rPr lang="en-US" b="1" dirty="0" smtClean="0"/>
              <a:t>different discrete time</a:t>
            </a:r>
          </a:p>
          <a:p>
            <a:pPr algn="r"/>
            <a:r>
              <a:rPr lang="en-US" b="1" dirty="0" smtClean="0"/>
              <a:t>intervals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15330" y="202454"/>
            <a:ext cx="1984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The signals from the sensors </a:t>
            </a:r>
            <a:r>
              <a:rPr lang="en-US" sz="1200" dirty="0" smtClean="0"/>
              <a:t>are translated </a:t>
            </a:r>
            <a:r>
              <a:rPr lang="en-US" sz="1200" dirty="0"/>
              <a:t>into luminous </a:t>
            </a:r>
            <a:r>
              <a:rPr lang="en-US" sz="1200" dirty="0" smtClean="0"/>
              <a:t>intensities.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0" y="6596390"/>
            <a:ext cx="16706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Supplementary material 1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2438400" y="-16877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5s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191000" y="669150"/>
            <a:ext cx="83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1200s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976551" y="1314854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2300s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8323305" y="1847563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2600s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1802027" y="5659502"/>
            <a:ext cx="17823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The video camera records 720 </a:t>
            </a:r>
            <a:r>
              <a:rPr lang="en-US" sz="1200" dirty="0" smtClean="0"/>
              <a:t>images/subject from </a:t>
            </a:r>
            <a:r>
              <a:rPr lang="en-US" sz="1200" dirty="0"/>
              <a:t>the LED matrix over a period of </a:t>
            </a:r>
            <a:r>
              <a:rPr lang="en-US" sz="1200" dirty="0" smtClean="0"/>
              <a:t>1h. 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4158998" y="6167332"/>
            <a:ext cx="167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/>
              <a:t>Here, </a:t>
            </a:r>
            <a:r>
              <a:rPr lang="en-US" sz="1200" dirty="0"/>
              <a:t>four images </a:t>
            </a:r>
            <a:r>
              <a:rPr lang="en-US" sz="1200" dirty="0" smtClean="0"/>
              <a:t>are </a:t>
            </a:r>
            <a:r>
              <a:rPr lang="en-US" sz="1200" dirty="0"/>
              <a:t>shown </a:t>
            </a:r>
            <a:r>
              <a:rPr lang="en-US" sz="1200" dirty="0" smtClean="0"/>
              <a:t>from </a:t>
            </a:r>
            <a:r>
              <a:rPr lang="en-US" sz="1200" dirty="0"/>
              <a:t>a set of </a:t>
            </a:r>
            <a:r>
              <a:rPr lang="en-US" sz="1200" dirty="0" smtClean="0"/>
              <a:t>720.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43400" y="1676400"/>
            <a:ext cx="5257800" cy="39624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t="-1000"/>
            </a:stretch>
          </a:blipFill>
          <a:ln>
            <a:solidFill>
              <a:schemeClr val="tx2">
                <a:lumMod val="75000"/>
                <a:alpha val="81000"/>
              </a:schemeClr>
            </a:solidFill>
          </a:ln>
          <a:scene3d>
            <a:camera prst="isometricRightUp"/>
            <a:lightRig rig="threePt" dir="t"/>
          </a:scene3d>
          <a:sp3d z="6350">
            <a:bevelT w="215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31520" rtlCol="0" anchor="ctr"/>
          <a:lstStyle/>
          <a:p>
            <a:pPr algn="ctr"/>
            <a:endParaRPr lang="en-US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750" y="111896"/>
            <a:ext cx="28498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Conversion of an image into</a:t>
            </a:r>
          </a:p>
          <a:p>
            <a:r>
              <a:rPr lang="en-US" b="1" dirty="0" smtClean="0"/>
              <a:t>an ideal matrix by using</a:t>
            </a:r>
          </a:p>
          <a:p>
            <a:r>
              <a:rPr lang="en-US" b="1" dirty="0" smtClean="0"/>
              <a:t>vector coordinates.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0" y="6596390"/>
            <a:ext cx="16706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Supplementary material 1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5105400" cy="4038600"/>
          </a:xfrm>
          <a:prstGeom prst="rect">
            <a:avLst/>
          </a:prstGeom>
          <a:blipFill>
            <a:blip r:embed="rId3" cstate="print">
              <a:grayscl/>
            </a:blip>
            <a:stretch>
              <a:fillRect/>
            </a:stretch>
          </a:blipFill>
          <a:ln w="127000" cap="sq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  <a:prstDash val="solid"/>
          </a:ln>
          <a:scene3d>
            <a:camera prst="isometricRightUp"/>
            <a:lightRig rig="threePt" dir="t"/>
          </a:scene3d>
          <a:sp3d z="6350">
            <a:bevelT w="2159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31520" rtlCol="0" anchor="ctr"/>
          <a:lstStyle/>
          <a:p>
            <a:pPr algn="ctr"/>
            <a:endParaRPr lang="en-US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8" name="Striped Right Arrow 7"/>
          <p:cNvSpPr/>
          <p:nvPr/>
        </p:nvSpPr>
        <p:spPr>
          <a:xfrm>
            <a:off x="2667000" y="3124200"/>
            <a:ext cx="2281882" cy="762000"/>
          </a:xfrm>
          <a:prstGeom prst="stripedRightArrow">
            <a:avLst>
              <a:gd name="adj1" fmla="val 50000"/>
              <a:gd name="adj2" fmla="val 110541"/>
            </a:avLst>
          </a:prstGeom>
          <a:solidFill>
            <a:schemeClr val="accent6">
              <a:alpha val="36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533400" y="762000"/>
            <a:ext cx="5257800" cy="42672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t="-1000"/>
            </a:stretch>
          </a:blipFill>
          <a:ln>
            <a:solidFill>
              <a:schemeClr val="tx2">
                <a:lumMod val="75000"/>
                <a:alpha val="81000"/>
              </a:schemeClr>
            </a:solidFill>
          </a:ln>
          <a:scene3d>
            <a:camera prst="isometricRightUp"/>
            <a:lightRig rig="threePt" dir="t"/>
          </a:scene3d>
          <a:sp3d z="6350">
            <a:bevelT w="215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31520" rtlCol="0" anchor="ctr"/>
          <a:lstStyle/>
          <a:p>
            <a:pPr algn="ctr"/>
            <a:endParaRPr lang="en-US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762000"/>
            <a:ext cx="5257800" cy="42672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t="-1000"/>
            </a:stretch>
          </a:blipFill>
          <a:ln>
            <a:solidFill>
              <a:schemeClr val="tx2">
                <a:lumMod val="75000"/>
                <a:alpha val="81000"/>
              </a:schemeClr>
            </a:solidFill>
          </a:ln>
          <a:scene3d>
            <a:camera prst="isometricRightUp"/>
            <a:lightRig rig="threePt" dir="t"/>
          </a:scene3d>
          <a:sp3d z="6350">
            <a:bevelT w="215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31520" rtlCol="0" anchor="ctr"/>
          <a:lstStyle/>
          <a:p>
            <a:pPr algn="ctr"/>
            <a:endParaRPr lang="en-US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762000"/>
            <a:ext cx="5257800" cy="42672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t="-1000"/>
            </a:stretch>
          </a:blipFill>
          <a:ln>
            <a:solidFill>
              <a:schemeClr val="tx2">
                <a:lumMod val="75000"/>
                <a:alpha val="81000"/>
              </a:schemeClr>
            </a:solidFill>
          </a:ln>
          <a:scene3d>
            <a:camera prst="isometricRightUp"/>
            <a:lightRig rig="threePt" dir="t"/>
          </a:scene3d>
          <a:sp3d z="6350">
            <a:bevelT w="215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31520" rtlCol="0" anchor="ctr"/>
          <a:lstStyle/>
          <a:p>
            <a:pPr algn="ctr"/>
            <a:endParaRPr lang="en-US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750" y="111896"/>
            <a:ext cx="1862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Average matrices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7473350" y="6573677"/>
            <a:ext cx="16706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Supplementary material 1</a:t>
            </a:r>
            <a:endParaRPr lang="en-US" sz="1100" dirty="0"/>
          </a:p>
        </p:txBody>
      </p:sp>
      <p:sp>
        <p:nvSpPr>
          <p:cNvPr id="2" name="Left Brace 1"/>
          <p:cNvSpPr/>
          <p:nvPr/>
        </p:nvSpPr>
        <p:spPr>
          <a:xfrm rot="16200000">
            <a:off x="1569775" y="4312975"/>
            <a:ext cx="381000" cy="318505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6164526"/>
                <a:ext cx="2209800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164526"/>
                <a:ext cx="2209800" cy="670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210184" y="773537"/>
            <a:ext cx="5257800" cy="42672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t="-1000"/>
            </a:stretch>
          </a:blipFill>
          <a:ln>
            <a:solidFill>
              <a:schemeClr val="tx2">
                <a:lumMod val="75000"/>
                <a:alpha val="81000"/>
              </a:schemeClr>
            </a:solidFill>
          </a:ln>
          <a:scene3d>
            <a:camera prst="isometricRightUp"/>
            <a:lightRig rig="threePt" dir="t"/>
          </a:scene3d>
          <a:sp3d z="6350">
            <a:bevelT w="215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31520" rtlCol="0" anchor="ctr"/>
          <a:lstStyle/>
          <a:p>
            <a:pPr algn="ctr"/>
            <a:endParaRPr lang="en-US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21047" y="4686680"/>
            <a:ext cx="16537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Average</a:t>
            </a:r>
          </a:p>
          <a:p>
            <a:pPr algn="r"/>
            <a:r>
              <a:rPr lang="en-US" dirty="0" smtClean="0"/>
              <a:t>encoded matrix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19600" y="838200"/>
            <a:ext cx="5257800" cy="4267200"/>
          </a:xfrm>
          <a:prstGeom prst="rect">
            <a:avLst/>
          </a:prstGeom>
          <a:blipFill dpi="0" rotWithShape="1">
            <a:blip r:embed="rId4"/>
            <a:srcRect/>
            <a:stretch>
              <a:fillRect t="-1000"/>
            </a:stretch>
          </a:blipFill>
          <a:ln>
            <a:solidFill>
              <a:schemeClr val="tx2">
                <a:lumMod val="75000"/>
                <a:alpha val="81000"/>
              </a:schemeClr>
            </a:solidFill>
          </a:ln>
          <a:scene3d>
            <a:camera prst="isometricRightUp"/>
            <a:lightRig rig="threePt" dir="t"/>
          </a:scene3d>
          <a:sp3d z="6350">
            <a:bevelT w="215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31520" rtlCol="0" anchor="ctr"/>
          <a:lstStyle/>
          <a:p>
            <a:pPr algn="ctr"/>
            <a:endParaRPr lang="en-US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3" name="Striped Right Arrow 12"/>
          <p:cNvSpPr/>
          <p:nvPr/>
        </p:nvSpPr>
        <p:spPr>
          <a:xfrm>
            <a:off x="3624498" y="5551244"/>
            <a:ext cx="1214586" cy="457200"/>
          </a:xfrm>
          <a:prstGeom prst="stripedRightArrow">
            <a:avLst>
              <a:gd name="adj1" fmla="val 50000"/>
              <a:gd name="adj2" fmla="val 110541"/>
            </a:avLst>
          </a:prstGeom>
          <a:solidFill>
            <a:schemeClr val="accent6">
              <a:alpha val="36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-210111" y="1328866"/>
            <a:ext cx="5257800" cy="4267200"/>
          </a:xfrm>
          <a:prstGeom prst="rect">
            <a:avLst/>
          </a:prstGeom>
          <a:blipFill dpi="0" rotWithShape="1">
            <a:blip r:embed="rId2"/>
            <a:srcRect/>
            <a:stretch>
              <a:fillRect t="-1000"/>
            </a:stretch>
          </a:blipFill>
          <a:ln>
            <a:solidFill>
              <a:schemeClr val="tx2">
                <a:lumMod val="75000"/>
                <a:alpha val="81000"/>
              </a:schemeClr>
            </a:solidFill>
          </a:ln>
          <a:scene3d>
            <a:camera prst="isometricRightUp"/>
            <a:lightRig rig="threePt" dir="t"/>
          </a:scene3d>
          <a:sp3d z="6350">
            <a:bevelT w="215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31520" rtlCol="0" anchor="ctr"/>
          <a:lstStyle/>
          <a:p>
            <a:pPr algn="ctr"/>
            <a:endParaRPr lang="en-US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038600" y="4457700"/>
            <a:ext cx="914400" cy="914400"/>
          </a:xfrm>
          <a:prstGeom prst="ellipse">
            <a:avLst/>
          </a:prstGeom>
          <a:gradFill flip="none" rotWithShape="1">
            <a:gsLst>
              <a:gs pos="6000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 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029200" y="3619500"/>
            <a:ext cx="914400" cy="914400"/>
          </a:xfrm>
          <a:prstGeom prst="ellipse">
            <a:avLst/>
          </a:prstGeom>
          <a:gradFill flip="none" rotWithShape="1">
            <a:gsLst>
              <a:gs pos="6000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 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19800" y="2781300"/>
            <a:ext cx="914400" cy="914400"/>
          </a:xfrm>
          <a:prstGeom prst="ellipse">
            <a:avLst/>
          </a:prstGeom>
          <a:gradFill flip="none" rotWithShape="1">
            <a:gsLst>
              <a:gs pos="6000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 3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9600" y="2933700"/>
            <a:ext cx="3505200" cy="1828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2000" y="2781300"/>
            <a:ext cx="3352800" cy="19812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90600" y="2628900"/>
            <a:ext cx="3124200" cy="21336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4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19200" y="2552700"/>
            <a:ext cx="2895600" cy="22098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1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9600" y="2933700"/>
            <a:ext cx="4495800" cy="9144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447800" y="2400300"/>
            <a:ext cx="2590800" cy="23622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1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2000" y="2781300"/>
            <a:ext cx="4343400" cy="10668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90600" y="2628900"/>
            <a:ext cx="4114800" cy="12192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4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19200" y="2552700"/>
            <a:ext cx="3810000" cy="12954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1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447800" y="2400300"/>
            <a:ext cx="3581400" cy="14478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1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1" idx="2"/>
          </p:cNvCxnSpPr>
          <p:nvPr/>
        </p:nvCxnSpPr>
        <p:spPr>
          <a:xfrm>
            <a:off x="609600" y="2933700"/>
            <a:ext cx="5410200" cy="304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1" idx="2"/>
          </p:cNvCxnSpPr>
          <p:nvPr/>
        </p:nvCxnSpPr>
        <p:spPr>
          <a:xfrm>
            <a:off x="762000" y="2781300"/>
            <a:ext cx="5257800" cy="4572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1" idx="2"/>
          </p:cNvCxnSpPr>
          <p:nvPr/>
        </p:nvCxnSpPr>
        <p:spPr>
          <a:xfrm>
            <a:off x="990600" y="2628900"/>
            <a:ext cx="5029200" cy="6096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4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1" idx="2"/>
          </p:cNvCxnSpPr>
          <p:nvPr/>
        </p:nvCxnSpPr>
        <p:spPr>
          <a:xfrm>
            <a:off x="1219200" y="2552700"/>
            <a:ext cx="4800600" cy="6858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1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447800" y="2400300"/>
            <a:ext cx="4495800" cy="8382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1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391400" y="3848100"/>
            <a:ext cx="914400" cy="914400"/>
          </a:xfrm>
          <a:prstGeom prst="ellipse">
            <a:avLst/>
          </a:prstGeom>
          <a:gradFill flip="none" rotWithShape="1">
            <a:gsLst>
              <a:gs pos="6000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 2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477000" y="4762500"/>
            <a:ext cx="914400" cy="914400"/>
          </a:xfrm>
          <a:prstGeom prst="ellipse">
            <a:avLst/>
          </a:prstGeom>
          <a:gradFill flip="none" rotWithShape="1">
            <a:gsLst>
              <a:gs pos="6000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 1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9" idx="6"/>
            <a:endCxn id="58" idx="2"/>
          </p:cNvCxnSpPr>
          <p:nvPr/>
        </p:nvCxnSpPr>
        <p:spPr>
          <a:xfrm>
            <a:off x="4953000" y="4914900"/>
            <a:ext cx="1524000" cy="3048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6"/>
          </p:cNvCxnSpPr>
          <p:nvPr/>
        </p:nvCxnSpPr>
        <p:spPr>
          <a:xfrm flipV="1">
            <a:off x="4953000" y="4533900"/>
            <a:ext cx="2438400" cy="381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5"/>
          </p:cNvCxnSpPr>
          <p:nvPr/>
        </p:nvCxnSpPr>
        <p:spPr>
          <a:xfrm>
            <a:off x="5809689" y="4399989"/>
            <a:ext cx="743511" cy="59111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1" idx="4"/>
          </p:cNvCxnSpPr>
          <p:nvPr/>
        </p:nvCxnSpPr>
        <p:spPr>
          <a:xfrm>
            <a:off x="6477000" y="3695700"/>
            <a:ext cx="228600" cy="1143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4"/>
          </p:cNvCxnSpPr>
          <p:nvPr/>
        </p:nvCxnSpPr>
        <p:spPr>
          <a:xfrm>
            <a:off x="6477000" y="3695700"/>
            <a:ext cx="914400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0" idx="6"/>
            <a:endCxn id="57" idx="2"/>
          </p:cNvCxnSpPr>
          <p:nvPr/>
        </p:nvCxnSpPr>
        <p:spPr>
          <a:xfrm>
            <a:off x="5943600" y="4076700"/>
            <a:ext cx="1447800" cy="228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be 38"/>
          <p:cNvSpPr/>
          <p:nvPr/>
        </p:nvSpPr>
        <p:spPr>
          <a:xfrm>
            <a:off x="3733800" y="2209800"/>
            <a:ext cx="5181600" cy="3733800"/>
          </a:xfrm>
          <a:prstGeom prst="cube">
            <a:avLst>
              <a:gd name="adj" fmla="val 24076"/>
            </a:avLst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8305800" y="4457700"/>
            <a:ext cx="533400" cy="228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315200" y="5448300"/>
            <a:ext cx="533400" cy="228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67750" y="111896"/>
            <a:ext cx="22966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Schematic </a:t>
            </a:r>
            <a:r>
              <a:rPr lang="en-US" b="1" dirty="0" smtClean="0"/>
              <a:t>diagram of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neural network</a:t>
            </a:r>
          </a:p>
        </p:txBody>
      </p:sp>
      <p:sp>
        <p:nvSpPr>
          <p:cNvPr id="2" name="Rectangle 1"/>
          <p:cNvSpPr/>
          <p:nvPr/>
        </p:nvSpPr>
        <p:spPr>
          <a:xfrm>
            <a:off x="1813247" y="5333139"/>
            <a:ext cx="16537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Average</a:t>
            </a:r>
          </a:p>
          <a:p>
            <a:pPr algn="r"/>
            <a:r>
              <a:rPr lang="en-US" dirty="0" smtClean="0"/>
              <a:t>encoded matrix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46575" y="2215634"/>
            <a:ext cx="1617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neural network</a:t>
            </a:r>
          </a:p>
        </p:txBody>
      </p:sp>
      <p:sp>
        <p:nvSpPr>
          <p:cNvPr id="35" name="Rectangle 34"/>
          <p:cNvSpPr/>
          <p:nvPr/>
        </p:nvSpPr>
        <p:spPr>
          <a:xfrm>
            <a:off x="0" y="6596390"/>
            <a:ext cx="16706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Supplementary material 1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4970268" y="930899"/>
            <a:ext cx="3952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he </a:t>
            </a:r>
            <a:r>
              <a:rPr lang="en-US" sz="1200" dirty="0"/>
              <a:t>neural network has been trained using 36 </a:t>
            </a:r>
            <a:r>
              <a:rPr lang="en-US" sz="1200" dirty="0" smtClean="0"/>
              <a:t>images, </a:t>
            </a:r>
            <a:r>
              <a:rPr lang="en-US" sz="1200" dirty="0"/>
              <a:t>each representing the average encoded matrix of an </a:t>
            </a:r>
            <a:r>
              <a:rPr lang="en-US" sz="1200" dirty="0" smtClean="0"/>
              <a:t>individual.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423</Words>
  <Application>Microsoft Office PowerPoint</Application>
  <PresentationFormat>On-screen Show (4:3)</PresentationFormat>
  <Paragraphs>254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GAGNIUC Paul</dc:creator>
  <cp:lastModifiedBy>meggodman@outlook.com</cp:lastModifiedBy>
  <cp:revision>107</cp:revision>
  <dcterms:created xsi:type="dcterms:W3CDTF">2006-08-16T00:00:00Z</dcterms:created>
  <dcterms:modified xsi:type="dcterms:W3CDTF">2021-10-29T15:32:39Z</dcterms:modified>
</cp:coreProperties>
</file>