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8" Type="http://schemas.openxmlformats.org/officeDocument/2006/relationships/slideLayout" Target="../slideLayouts/slideLayout1.xml"/><Relationship Id="rId9"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5" Type="http://schemas.openxmlformats.org/officeDocument/2006/relationships/slideLayout" Target="../slideLayouts/slideLayout1.xml"/><Relationship Id="rId6"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4-1.png"/><Relationship Id="rId2" Type="http://schemas.openxmlformats.org/officeDocument/2006/relationships/image" Target="../media/image-4-2.png"/><Relationship Id="rId4" Type="http://schemas.openxmlformats.org/officeDocument/2006/relationships/slideLayout" Target="../slideLayouts/slideLayout1.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oundRect">
            <a:avLst>
              <a:gd name="adj" fmla="val 2160"/>
            </a:avLst>
          </a:prstGeom>
          <a:solidFill>
            <a:srgbClr val="000000">
              <a:alpha val="80000"/>
            </a:srgbClr>
          </a:solidFill>
          <a:ln/>
        </p:spPr>
      </p:sp>
      <p:sp>
        <p:nvSpPr>
          <p:cNvPr id="6" name="Shape 3"/>
          <p:cNvSpPr/>
          <p:nvPr/>
        </p:nvSpPr>
        <p:spPr>
          <a:xfrm>
            <a:off x="0" y="0"/>
            <a:ext cx="14630400" cy="8229600"/>
          </a:xfrm>
          <a:prstGeom prst="roundRect">
            <a:avLst>
              <a:gd name="adj" fmla="val 2160"/>
            </a:avLst>
          </a:prstGeom>
          <a:solidFill>
            <a:srgbClr val="E5E0DF"/>
          </a:solidFill>
          <a:ln/>
        </p:spPr>
      </p:sp>
      <p:pic>
        <p:nvPicPr>
          <p:cNvPr id="7" name="Image 1" descr="preencoded.png">    </p:cNvPr>
          <p:cNvPicPr>
            <a:picLocks noChangeAspect="1"/>
          </p:cNvPicPr>
          <p:nvPr/>
        </p:nvPicPr>
        <p:blipFill>
          <a:blip r:embed="rId2"/>
          <a:stretch>
            <a:fillRect/>
          </a:stretch>
        </p:blipFill>
        <p:spPr>
          <a:xfrm>
            <a:off x="0" y="0"/>
            <a:ext cx="14630400" cy="8229600"/>
          </a:xfrm>
          <a:prstGeom prst="rect">
            <a:avLst/>
          </a:prstGeom>
        </p:spPr>
      </p:pic>
      <p:sp>
        <p:nvSpPr>
          <p:cNvPr id="8" name="Shape 4"/>
          <p:cNvSpPr/>
          <p:nvPr/>
        </p:nvSpPr>
        <p:spPr>
          <a:xfrm>
            <a:off x="121920" y="121920"/>
            <a:ext cx="1109663" cy="152400"/>
          </a:xfrm>
          <a:prstGeom prst="roundRect">
            <a:avLst>
              <a:gd name="adj" fmla="val 36000"/>
            </a:avLst>
          </a:prstGeom>
          <a:solidFill>
            <a:srgbClr val="FED7D7"/>
          </a:solidFill>
          <a:ln/>
        </p:spPr>
      </p:sp>
      <p:sp>
        <p:nvSpPr>
          <p:cNvPr id="9" name="Text 5"/>
          <p:cNvSpPr/>
          <p:nvPr/>
        </p:nvSpPr>
        <p:spPr>
          <a:xfrm>
            <a:off x="182880" y="143232"/>
            <a:ext cx="987742" cy="109657"/>
          </a:xfrm>
          <a:prstGeom prst="rect">
            <a:avLst/>
          </a:prstGeom>
          <a:noFill/>
          <a:ln/>
        </p:spPr>
        <p:txBody>
          <a:bodyPr wrap="none" rtlCol="0" anchor="t"/>
          <a:lstStyle/>
          <a:p>
            <a:pPr indent="0" marL="0">
              <a:lnSpc>
                <a:spcPts val="864"/>
              </a:lnSpc>
              <a:buNone/>
            </a:pPr>
            <a:r>
              <a:rPr lang="en-US" sz="720" spc="-39" kern="0" dirty="0">
                <a:solidFill>
                  <a:srgbClr val="822727"/>
                </a:solidFill>
                <a:latin typeface="Inter, sans-serif" pitchFamily="34" charset="0"/>
                <a:ea typeface="Inter, sans-serif" pitchFamily="34" charset="-122"/>
                <a:cs typeface="Inter, sans-serif" pitchFamily="34" charset="-120"/>
              </a:rPr>
              <a:t> Error uploading image.</a:t>
            </a:r>
            <a:endParaRPr lang="en-US" sz="720" dirty="0"/>
          </a:p>
        </p:txBody>
      </p:sp>
      <p:pic>
        <p:nvPicPr>
          <p:cNvPr id="10" name="Image 2" descr="preencoded.png">    </p:cNvPr>
          <p:cNvPicPr>
            <a:picLocks noChangeAspect="1"/>
          </p:cNvPicPr>
          <p:nvPr/>
        </p:nvPicPr>
        <p:blipFill>
          <a:blip r:embed="rId3"/>
          <a:stretch>
            <a:fillRect/>
          </a:stretch>
        </p:blipFill>
        <p:spPr>
          <a:xfrm>
            <a:off x="182880" y="147042"/>
            <a:ext cx="91440" cy="91440"/>
          </a:xfrm>
          <a:prstGeom prst="rect">
            <a:avLst/>
          </a:prstGeom>
        </p:spPr>
      </p:pic>
      <p:sp>
        <p:nvSpPr>
          <p:cNvPr id="11" name="Text 6"/>
          <p:cNvSpPr/>
          <p:nvPr/>
        </p:nvSpPr>
        <p:spPr>
          <a:xfrm>
            <a:off x="864037" y="1991678"/>
            <a:ext cx="12902327" cy="2129314"/>
          </a:xfrm>
          <a:prstGeom prst="rect">
            <a:avLst/>
          </a:prstGeom>
          <a:noFill/>
          <a:ln/>
        </p:spPr>
        <p:txBody>
          <a:bodyPr wrap="square" rtlCol="0" anchor="t"/>
          <a:lstStyle/>
          <a:p>
            <a:pPr indent="0" marL="0">
              <a:lnSpc>
                <a:spcPts val="8384"/>
              </a:lnSpc>
              <a:buNone/>
            </a:pPr>
            <a:r>
              <a:rPr lang="en-US" sz="6707" b="1" spc="-201" kern="0" dirty="0">
                <a:solidFill>
                  <a:srgbClr val="FFFFFF"/>
                </a:solidFill>
                <a:latin typeface="Inter" pitchFamily="34" charset="0"/>
                <a:ea typeface="Inter" pitchFamily="34" charset="-122"/>
                <a:cs typeface="Inter" pitchFamily="34" charset="-120"/>
              </a:rPr>
              <a:t>Introduction to Integrated Banking Services</a:t>
            </a:r>
            <a:endParaRPr lang="en-US" sz="6707" dirty="0"/>
          </a:p>
        </p:txBody>
      </p:sp>
      <p:sp>
        <p:nvSpPr>
          <p:cNvPr id="12" name="Text 7"/>
          <p:cNvSpPr/>
          <p:nvPr/>
        </p:nvSpPr>
        <p:spPr>
          <a:xfrm>
            <a:off x="864037" y="4491276"/>
            <a:ext cx="12902327" cy="790099"/>
          </a:xfrm>
          <a:prstGeom prst="rect">
            <a:avLst/>
          </a:prstGeom>
          <a:noFill/>
          <a:ln/>
        </p:spPr>
        <p:txBody>
          <a:bodyPr wrap="square" rtlCol="0" anchor="t"/>
          <a:lstStyle/>
          <a:p>
            <a:pPr indent="0" marL="0">
              <a:lnSpc>
                <a:spcPts val="3110"/>
              </a:lnSpc>
              <a:buNone/>
            </a:pPr>
            <a:r>
              <a:rPr lang="en-US" sz="1944" spc="-39" kern="0" dirty="0">
                <a:solidFill>
                  <a:srgbClr val="E5E0DF"/>
                </a:solidFill>
                <a:latin typeface="Inter" pitchFamily="34" charset="0"/>
                <a:ea typeface="Inter" pitchFamily="34" charset="-122"/>
                <a:cs typeface="Inter" pitchFamily="34" charset="-120"/>
              </a:rPr>
              <a:t>Streamline your financial management with our comprehensive integrated banking services. Experience a seamless, secure, and efficient way to handle all your banking needs in one place.</a:t>
            </a:r>
            <a:endParaRPr lang="en-US" sz="1944" dirty="0"/>
          </a:p>
        </p:txBody>
      </p:sp>
      <p:pic>
        <p:nvPicPr>
          <p:cNvPr id="13" name="Image 3" descr="preencoded.png">    </p:cNvPr>
          <p:cNvPicPr>
            <a:picLocks noChangeAspect="1"/>
          </p:cNvPicPr>
          <p:nvPr/>
        </p:nvPicPr>
        <p:blipFill>
          <a:blip r:embed="rId4"/>
          <a:stretch>
            <a:fillRect/>
          </a:stretch>
        </p:blipFill>
        <p:spPr>
          <a:xfrm>
            <a:off x="864037" y="5559028"/>
            <a:ext cx="1932384" cy="678894"/>
          </a:xfrm>
          <a:prstGeom prst="rect">
            <a:avLst/>
          </a:prstGeom>
        </p:spPr>
      </p:pic>
      <p:pic>
        <p:nvPicPr>
          <p:cNvPr id="14" name="Image 4" descr="preencoded.png">    </p:cNvPr>
          <p:cNvPicPr>
            <a:picLocks noChangeAspect="1"/>
          </p:cNvPicPr>
          <p:nvPr/>
        </p:nvPicPr>
        <p:blipFill>
          <a:blip r:embed="rId5"/>
          <a:stretch>
            <a:fillRect/>
          </a:stretch>
        </p:blipFill>
        <p:spPr>
          <a:xfrm>
            <a:off x="2919770" y="5559028"/>
            <a:ext cx="1794034" cy="678894"/>
          </a:xfrm>
          <a:prstGeom prst="rect">
            <a:avLst/>
          </a:prstGeom>
        </p:spPr>
      </p:pic>
      <p:pic>
        <p:nvPicPr>
          <p:cNvPr id="15" name="Image 5" descr="preencoded.png">
            <a:hlinkClick r:id="rId7" tooltip=""/>
          </p:cNvPr>
          <p:cNvPicPr>
            <a:picLocks noChangeAspect="1"/>
          </p:cNvPicPr>
          <p:nvPr/>
        </p:nvPicPr>
        <p:blipFill>
          <a:blip r:embed="rId6"/>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864037" y="2264688"/>
            <a:ext cx="10591681" cy="1064657"/>
          </a:xfrm>
          <a:prstGeom prst="rect">
            <a:avLst/>
          </a:prstGeom>
          <a:noFill/>
          <a:ln/>
        </p:spPr>
        <p:txBody>
          <a:bodyPr wrap="none" rtlCol="0" anchor="t"/>
          <a:lstStyle/>
          <a:p>
            <a:pPr indent="0" marL="0">
              <a:lnSpc>
                <a:spcPts val="8384"/>
              </a:lnSpc>
              <a:buNone/>
            </a:pPr>
            <a:r>
              <a:rPr lang="en-US" sz="6707" b="1" spc="-201" kern="0" dirty="0">
                <a:solidFill>
                  <a:srgbClr val="FFFFFF"/>
                </a:solidFill>
                <a:latin typeface="Inter" pitchFamily="34" charset="0"/>
                <a:ea typeface="Inter" pitchFamily="34" charset="-122"/>
                <a:cs typeface="Inter" pitchFamily="34" charset="-120"/>
              </a:rPr>
              <a:t>Conclusion and Next Steps</a:t>
            </a:r>
            <a:endParaRPr lang="en-US" sz="6707" dirty="0"/>
          </a:p>
        </p:txBody>
      </p:sp>
      <p:sp>
        <p:nvSpPr>
          <p:cNvPr id="5" name="Text 3"/>
          <p:cNvSpPr/>
          <p:nvPr/>
        </p:nvSpPr>
        <p:spPr>
          <a:xfrm>
            <a:off x="864037" y="3823097"/>
            <a:ext cx="12902327" cy="1185148"/>
          </a:xfrm>
          <a:prstGeom prst="rect">
            <a:avLst/>
          </a:prstGeom>
          <a:noFill/>
          <a:ln/>
        </p:spPr>
        <p:txBody>
          <a:bodyPr wrap="square" rtlCol="0" anchor="t"/>
          <a:lstStyle/>
          <a:p>
            <a:pPr indent="0" marL="0">
              <a:lnSpc>
                <a:spcPts val="3110"/>
              </a:lnSpc>
              <a:buNone/>
            </a:pPr>
            <a:r>
              <a:rPr lang="en-US" sz="1944" spc="-39" kern="0" dirty="0">
                <a:solidFill>
                  <a:srgbClr val="E5E0DF"/>
                </a:solidFill>
                <a:latin typeface="Inter" pitchFamily="34" charset="0"/>
                <a:ea typeface="Inter" pitchFamily="34" charset="-122"/>
                <a:cs typeface="Inter" pitchFamily="34" charset="-120"/>
              </a:rPr>
              <a:t>As you've seen, our integrated banking services provide a comprehensive solution for all your financial needs. From seamless account management to personalized wealth planning, we're dedicated to empowering you on your journey to financial success.</a:t>
            </a:r>
            <a:endParaRPr lang="en-US" sz="1944" dirty="0"/>
          </a:p>
        </p:txBody>
      </p:sp>
      <p:pic>
        <p:nvPicPr>
          <p:cNvPr id="6" name="Image 0" descr="preencoded.png">    </p:cNvPr>
          <p:cNvPicPr>
            <a:picLocks noChangeAspect="1"/>
          </p:cNvPicPr>
          <p:nvPr/>
        </p:nvPicPr>
        <p:blipFill>
          <a:blip r:embed="rId1"/>
          <a:stretch>
            <a:fillRect/>
          </a:stretch>
        </p:blipFill>
        <p:spPr>
          <a:xfrm>
            <a:off x="864037" y="5285899"/>
            <a:ext cx="1712833" cy="678894"/>
          </a:xfrm>
          <a:prstGeom prst="rect">
            <a:avLst/>
          </a:prstGeom>
        </p:spPr>
      </p:pic>
      <p:pic>
        <p:nvPicPr>
          <p:cNvPr id="7" name="Image 1" descr="preencoded.png">    </p:cNvPr>
          <p:cNvPicPr>
            <a:picLocks noChangeAspect="1"/>
          </p:cNvPicPr>
          <p:nvPr/>
        </p:nvPicPr>
        <p:blipFill>
          <a:blip r:embed="rId2"/>
          <a:stretch>
            <a:fillRect/>
          </a:stretch>
        </p:blipFill>
        <p:spPr>
          <a:xfrm>
            <a:off x="2700218" y="5285899"/>
            <a:ext cx="1794034" cy="678894"/>
          </a:xfrm>
          <a:prstGeom prst="rect">
            <a:avLst/>
          </a:prstGeom>
        </p:spPr>
      </p:pic>
      <p:pic>
        <p:nvPicPr>
          <p:cNvPr id="8"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10972800" y="242173"/>
            <a:ext cx="3657600" cy="7745254"/>
          </a:xfrm>
          <a:prstGeom prst="rect">
            <a:avLst/>
          </a:prstGeom>
        </p:spPr>
      </p:pic>
      <p:pic>
        <p:nvPicPr>
          <p:cNvPr id="5" name="Image 1" descr="preencoded.png">    </p:cNvPr>
          <p:cNvPicPr>
            <a:picLocks noChangeAspect="1"/>
          </p:cNvPicPr>
          <p:nvPr/>
        </p:nvPicPr>
        <p:blipFill>
          <a:blip r:embed="rId2"/>
          <a:stretch>
            <a:fillRect/>
          </a:stretch>
        </p:blipFill>
        <p:spPr>
          <a:xfrm>
            <a:off x="11336060" y="3198852"/>
            <a:ext cx="2930962" cy="1831896"/>
          </a:xfrm>
          <a:prstGeom prst="rect">
            <a:avLst/>
          </a:prstGeom>
        </p:spPr>
      </p:pic>
      <p:sp>
        <p:nvSpPr>
          <p:cNvPr id="6" name="Text 2"/>
          <p:cNvSpPr/>
          <p:nvPr/>
        </p:nvSpPr>
        <p:spPr>
          <a:xfrm>
            <a:off x="847606" y="680561"/>
            <a:ext cx="9277588" cy="1513522"/>
          </a:xfrm>
          <a:prstGeom prst="rect">
            <a:avLst/>
          </a:prstGeom>
          <a:noFill/>
          <a:ln/>
        </p:spPr>
        <p:txBody>
          <a:bodyPr wrap="square" rtlCol="0" anchor="t"/>
          <a:lstStyle/>
          <a:p>
            <a:pPr indent="0" marL="0">
              <a:lnSpc>
                <a:spcPts val="5959"/>
              </a:lnSpc>
              <a:buNone/>
            </a:pPr>
            <a:r>
              <a:rPr lang="en-US" sz="4767" b="1" spc="-143" kern="0" dirty="0">
                <a:solidFill>
                  <a:srgbClr val="FFFFFF"/>
                </a:solidFill>
                <a:latin typeface="Inter" pitchFamily="34" charset="0"/>
                <a:ea typeface="Inter" pitchFamily="34" charset="-122"/>
                <a:cs typeface="Inter" pitchFamily="34" charset="-120"/>
              </a:rPr>
              <a:t>Comprehensive Financial Solutions</a:t>
            </a:r>
            <a:endParaRPr lang="en-US" sz="4767" dirty="0"/>
          </a:p>
        </p:txBody>
      </p:sp>
      <p:sp>
        <p:nvSpPr>
          <p:cNvPr id="7" name="Shape 3"/>
          <p:cNvSpPr/>
          <p:nvPr/>
        </p:nvSpPr>
        <p:spPr>
          <a:xfrm>
            <a:off x="847606" y="2557343"/>
            <a:ext cx="4517708" cy="2951321"/>
          </a:xfrm>
          <a:prstGeom prst="roundRect">
            <a:avLst>
              <a:gd name="adj" fmla="val 3446"/>
            </a:avLst>
          </a:prstGeom>
          <a:solidFill>
            <a:srgbClr val="110080"/>
          </a:solidFill>
          <a:ln w="7620">
            <a:solidFill>
              <a:srgbClr val="2A1999"/>
            </a:solidFill>
            <a:prstDash val="solid"/>
          </a:ln>
        </p:spPr>
      </p:sp>
      <p:sp>
        <p:nvSpPr>
          <p:cNvPr id="8" name="Text 4"/>
          <p:cNvSpPr/>
          <p:nvPr/>
        </p:nvSpPr>
        <p:spPr>
          <a:xfrm>
            <a:off x="1097399" y="2807137"/>
            <a:ext cx="4018121" cy="756761"/>
          </a:xfrm>
          <a:prstGeom prst="rect">
            <a:avLst/>
          </a:prstGeom>
          <a:noFill/>
          <a:ln/>
        </p:spPr>
        <p:txBody>
          <a:bodyPr wrap="square" rtlCol="0" anchor="t"/>
          <a:lstStyle/>
          <a:p>
            <a:pPr indent="0" marL="0">
              <a:lnSpc>
                <a:spcPts val="2980"/>
              </a:lnSpc>
              <a:buNone/>
            </a:pPr>
            <a:r>
              <a:rPr lang="en-US" sz="2384" b="1" spc="-72" kern="0" dirty="0">
                <a:solidFill>
                  <a:srgbClr val="E5E0DF"/>
                </a:solidFill>
                <a:latin typeface="Inter" pitchFamily="34" charset="0"/>
                <a:ea typeface="Inter" pitchFamily="34" charset="-122"/>
                <a:cs typeface="Inter" pitchFamily="34" charset="-120"/>
              </a:rPr>
              <a:t>Diverse Portfolio Management</a:t>
            </a:r>
            <a:endParaRPr lang="en-US" sz="2384" dirty="0"/>
          </a:p>
        </p:txBody>
      </p:sp>
      <p:sp>
        <p:nvSpPr>
          <p:cNvPr id="9" name="Text 5"/>
          <p:cNvSpPr/>
          <p:nvPr/>
        </p:nvSpPr>
        <p:spPr>
          <a:xfrm>
            <a:off x="1097399" y="3709154"/>
            <a:ext cx="4018121" cy="1549718"/>
          </a:xfrm>
          <a:prstGeom prst="rect">
            <a:avLst/>
          </a:prstGeom>
          <a:noFill/>
          <a:ln/>
        </p:spPr>
        <p:txBody>
          <a:bodyPr wrap="square" rtlCol="0" anchor="t"/>
          <a:lstStyle/>
          <a:p>
            <a:pPr indent="0" marL="0">
              <a:lnSpc>
                <a:spcPts val="3051"/>
              </a:lnSpc>
              <a:buNone/>
            </a:pPr>
            <a:r>
              <a:rPr lang="en-US" sz="1907" spc="-38" kern="0" dirty="0">
                <a:solidFill>
                  <a:srgbClr val="E5E0DF"/>
                </a:solidFill>
                <a:latin typeface="Inter" pitchFamily="34" charset="0"/>
                <a:ea typeface="Inter" pitchFamily="34" charset="-122"/>
                <a:cs typeface="Inter" pitchFamily="34" charset="-120"/>
              </a:rPr>
              <a:t>Expertly tailor your investment portfolio to align with your financial goals and risk tolerance, leveraging a wide range of asset classes.</a:t>
            </a:r>
            <a:endParaRPr lang="en-US" sz="1907" dirty="0"/>
          </a:p>
        </p:txBody>
      </p:sp>
      <p:sp>
        <p:nvSpPr>
          <p:cNvPr id="10" name="Shape 6"/>
          <p:cNvSpPr/>
          <p:nvPr/>
        </p:nvSpPr>
        <p:spPr>
          <a:xfrm>
            <a:off x="5607487" y="2557343"/>
            <a:ext cx="4517708" cy="2951321"/>
          </a:xfrm>
          <a:prstGeom prst="roundRect">
            <a:avLst>
              <a:gd name="adj" fmla="val 3446"/>
            </a:avLst>
          </a:prstGeom>
          <a:solidFill>
            <a:srgbClr val="110080"/>
          </a:solidFill>
          <a:ln w="7620">
            <a:solidFill>
              <a:srgbClr val="2A1999"/>
            </a:solidFill>
            <a:prstDash val="solid"/>
          </a:ln>
        </p:spPr>
      </p:sp>
      <p:sp>
        <p:nvSpPr>
          <p:cNvPr id="11" name="Text 7"/>
          <p:cNvSpPr/>
          <p:nvPr/>
        </p:nvSpPr>
        <p:spPr>
          <a:xfrm>
            <a:off x="5857280" y="2807137"/>
            <a:ext cx="3786545" cy="378381"/>
          </a:xfrm>
          <a:prstGeom prst="rect">
            <a:avLst/>
          </a:prstGeom>
          <a:noFill/>
          <a:ln/>
        </p:spPr>
        <p:txBody>
          <a:bodyPr wrap="none" rtlCol="0" anchor="t"/>
          <a:lstStyle/>
          <a:p>
            <a:pPr indent="0" marL="0">
              <a:lnSpc>
                <a:spcPts val="2980"/>
              </a:lnSpc>
              <a:buNone/>
            </a:pPr>
            <a:r>
              <a:rPr lang="en-US" sz="2384" b="1" spc="-72" kern="0" dirty="0">
                <a:solidFill>
                  <a:srgbClr val="E5E0DF"/>
                </a:solidFill>
                <a:latin typeface="Inter" pitchFamily="34" charset="0"/>
                <a:ea typeface="Inter" pitchFamily="34" charset="-122"/>
                <a:cs typeface="Inter" pitchFamily="34" charset="-120"/>
              </a:rPr>
              <a:t>Integrated Wealth Planning</a:t>
            </a:r>
            <a:endParaRPr lang="en-US" sz="2384" dirty="0"/>
          </a:p>
        </p:txBody>
      </p:sp>
      <p:sp>
        <p:nvSpPr>
          <p:cNvPr id="12" name="Text 8"/>
          <p:cNvSpPr/>
          <p:nvPr/>
        </p:nvSpPr>
        <p:spPr>
          <a:xfrm>
            <a:off x="5857280" y="3330773"/>
            <a:ext cx="4018121" cy="1549718"/>
          </a:xfrm>
          <a:prstGeom prst="rect">
            <a:avLst/>
          </a:prstGeom>
          <a:noFill/>
          <a:ln/>
        </p:spPr>
        <p:txBody>
          <a:bodyPr wrap="square" rtlCol="0" anchor="t"/>
          <a:lstStyle/>
          <a:p>
            <a:pPr indent="0" marL="0">
              <a:lnSpc>
                <a:spcPts val="3051"/>
              </a:lnSpc>
              <a:buNone/>
            </a:pPr>
            <a:r>
              <a:rPr lang="en-US" sz="1907" spc="-38" kern="0" dirty="0">
                <a:solidFill>
                  <a:srgbClr val="E5E0DF"/>
                </a:solidFill>
                <a:latin typeface="Inter" pitchFamily="34" charset="0"/>
                <a:ea typeface="Inter" pitchFamily="34" charset="-122"/>
                <a:cs typeface="Inter" pitchFamily="34" charset="-120"/>
              </a:rPr>
              <a:t>Receive personalized guidance on tax optimization, estate planning, and legacy building to secure your family's financial future.</a:t>
            </a:r>
            <a:endParaRPr lang="en-US" sz="1907" dirty="0"/>
          </a:p>
        </p:txBody>
      </p:sp>
      <p:sp>
        <p:nvSpPr>
          <p:cNvPr id="13" name="Shape 9"/>
          <p:cNvSpPr/>
          <p:nvPr/>
        </p:nvSpPr>
        <p:spPr>
          <a:xfrm>
            <a:off x="847606" y="5750838"/>
            <a:ext cx="9277588" cy="1798082"/>
          </a:xfrm>
          <a:prstGeom prst="roundRect">
            <a:avLst>
              <a:gd name="adj" fmla="val 5657"/>
            </a:avLst>
          </a:prstGeom>
          <a:solidFill>
            <a:srgbClr val="110080"/>
          </a:solidFill>
          <a:ln w="7620">
            <a:solidFill>
              <a:srgbClr val="2A1999"/>
            </a:solidFill>
            <a:prstDash val="solid"/>
          </a:ln>
        </p:spPr>
      </p:sp>
      <p:sp>
        <p:nvSpPr>
          <p:cNvPr id="14" name="Text 10"/>
          <p:cNvSpPr/>
          <p:nvPr/>
        </p:nvSpPr>
        <p:spPr>
          <a:xfrm>
            <a:off x="1097399" y="6000631"/>
            <a:ext cx="3854291" cy="378381"/>
          </a:xfrm>
          <a:prstGeom prst="rect">
            <a:avLst/>
          </a:prstGeom>
          <a:noFill/>
          <a:ln/>
        </p:spPr>
        <p:txBody>
          <a:bodyPr wrap="none" rtlCol="0" anchor="t"/>
          <a:lstStyle/>
          <a:p>
            <a:pPr indent="0" marL="0">
              <a:lnSpc>
                <a:spcPts val="2980"/>
              </a:lnSpc>
              <a:buNone/>
            </a:pPr>
            <a:r>
              <a:rPr lang="en-US" sz="2384" b="1" spc="-72" kern="0" dirty="0">
                <a:solidFill>
                  <a:srgbClr val="E5E0DF"/>
                </a:solidFill>
                <a:latin typeface="Inter" pitchFamily="34" charset="0"/>
                <a:ea typeface="Inter" pitchFamily="34" charset="-122"/>
                <a:cs typeface="Inter" pitchFamily="34" charset="-120"/>
              </a:rPr>
              <a:t>Business Banking Solutions</a:t>
            </a:r>
            <a:endParaRPr lang="en-US" sz="2384" dirty="0"/>
          </a:p>
        </p:txBody>
      </p:sp>
      <p:sp>
        <p:nvSpPr>
          <p:cNvPr id="15" name="Text 11"/>
          <p:cNvSpPr/>
          <p:nvPr/>
        </p:nvSpPr>
        <p:spPr>
          <a:xfrm>
            <a:off x="1097399" y="6524268"/>
            <a:ext cx="8778002" cy="774859"/>
          </a:xfrm>
          <a:prstGeom prst="rect">
            <a:avLst/>
          </a:prstGeom>
          <a:noFill/>
          <a:ln/>
        </p:spPr>
        <p:txBody>
          <a:bodyPr wrap="square" rtlCol="0" anchor="t"/>
          <a:lstStyle/>
          <a:p>
            <a:pPr indent="0" marL="0">
              <a:lnSpc>
                <a:spcPts val="3051"/>
              </a:lnSpc>
              <a:buNone/>
            </a:pPr>
            <a:r>
              <a:rPr lang="en-US" sz="1907" spc="-38" kern="0" dirty="0">
                <a:solidFill>
                  <a:srgbClr val="E5E0DF"/>
                </a:solidFill>
                <a:latin typeface="Inter" pitchFamily="34" charset="0"/>
                <a:ea typeface="Inter" pitchFamily="34" charset="-122"/>
                <a:cs typeface="Inter" pitchFamily="34" charset="-120"/>
              </a:rPr>
              <a:t>Streamline your company's financial operations with specialized banking products, commercial lending, and cash management tools.</a:t>
            </a:r>
            <a:endParaRPr lang="en-US" sz="1907" dirty="0"/>
          </a:p>
        </p:txBody>
      </p:sp>
      <p:pic>
        <p:nvPicPr>
          <p:cNvPr id="16"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B0AFF"/>
          </a:solidFill>
          <a:ln/>
        </p:spPr>
      </p:sp>
      <p:sp>
        <p:nvSpPr>
          <p:cNvPr id="4" name="Text 2"/>
          <p:cNvSpPr/>
          <p:nvPr/>
        </p:nvSpPr>
        <p:spPr>
          <a:xfrm>
            <a:off x="864037" y="820579"/>
            <a:ext cx="9247465" cy="771525"/>
          </a:xfrm>
          <a:prstGeom prst="rect">
            <a:avLst/>
          </a:prstGeom>
          <a:noFill/>
          <a:ln/>
        </p:spPr>
        <p:txBody>
          <a:bodyPr wrap="none" rtlCol="0" anchor="t"/>
          <a:lstStyle/>
          <a:p>
            <a:pPr indent="0" marL="0">
              <a:lnSpc>
                <a:spcPts val="6075"/>
              </a:lnSpc>
              <a:buNone/>
            </a:pPr>
            <a:r>
              <a:rPr lang="en-US" sz="4860" b="1" spc="-146" kern="0" dirty="0">
                <a:solidFill>
                  <a:srgbClr val="FFFFFF"/>
                </a:solidFill>
                <a:latin typeface="Inter" pitchFamily="34" charset="0"/>
                <a:ea typeface="Inter" pitchFamily="34" charset="-122"/>
                <a:cs typeface="Inter" pitchFamily="34" charset="-120"/>
              </a:rPr>
              <a:t>Seamless Account Management</a:t>
            </a:r>
            <a:endParaRPr lang="en-US" sz="4860" dirty="0"/>
          </a:p>
        </p:txBody>
      </p:sp>
      <p:pic>
        <p:nvPicPr>
          <p:cNvPr id="5" name="Image 0" descr="preencoded.png">    </p:cNvPr>
          <p:cNvPicPr>
            <a:picLocks noChangeAspect="1"/>
          </p:cNvPicPr>
          <p:nvPr/>
        </p:nvPicPr>
        <p:blipFill>
          <a:blip r:embed="rId1"/>
          <a:stretch>
            <a:fillRect/>
          </a:stretch>
        </p:blipFill>
        <p:spPr>
          <a:xfrm>
            <a:off x="864037" y="2085856"/>
            <a:ext cx="4053840" cy="2505432"/>
          </a:xfrm>
          <a:prstGeom prst="rect">
            <a:avLst/>
          </a:prstGeom>
        </p:spPr>
      </p:pic>
      <p:sp>
        <p:nvSpPr>
          <p:cNvPr id="6" name="Text 3"/>
          <p:cNvSpPr/>
          <p:nvPr/>
        </p:nvSpPr>
        <p:spPr>
          <a:xfrm>
            <a:off x="864037" y="4899898"/>
            <a:ext cx="3086100" cy="385763"/>
          </a:xfrm>
          <a:prstGeom prst="rect">
            <a:avLst/>
          </a:prstGeom>
          <a:noFill/>
          <a:ln/>
        </p:spPr>
        <p:txBody>
          <a:bodyPr wrap="none" rtlCol="0" anchor="t"/>
          <a:lstStyle/>
          <a:p>
            <a:pPr algn="l" indent="0" marL="0">
              <a:lnSpc>
                <a:spcPts val="3038"/>
              </a:lnSpc>
              <a:buNone/>
            </a:pPr>
            <a:r>
              <a:rPr lang="en-US" sz="2430" b="1" spc="-73" kern="0" dirty="0">
                <a:solidFill>
                  <a:srgbClr val="E5E0DF"/>
                </a:solidFill>
                <a:latin typeface="Inter" pitchFamily="34" charset="0"/>
                <a:ea typeface="Inter" pitchFamily="34" charset="-122"/>
                <a:cs typeface="Inter" pitchFamily="34" charset="-120"/>
              </a:rPr>
              <a:t>Intuitive Dashboard</a:t>
            </a:r>
            <a:endParaRPr lang="en-US" sz="2430" dirty="0"/>
          </a:p>
        </p:txBody>
      </p:sp>
      <p:sp>
        <p:nvSpPr>
          <p:cNvPr id="7" name="Text 4"/>
          <p:cNvSpPr/>
          <p:nvPr/>
        </p:nvSpPr>
        <p:spPr>
          <a:xfrm>
            <a:off x="864037" y="5433774"/>
            <a:ext cx="4053840" cy="1975247"/>
          </a:xfrm>
          <a:prstGeom prst="rect">
            <a:avLst/>
          </a:prstGeom>
          <a:noFill/>
          <a:ln/>
        </p:spPr>
        <p:txBody>
          <a:bodyPr wrap="square" rtlCol="0" anchor="t"/>
          <a:lstStyle/>
          <a:p>
            <a:pPr algn="l" indent="0" marL="0">
              <a:lnSpc>
                <a:spcPts val="3110"/>
              </a:lnSpc>
              <a:buNone/>
            </a:pPr>
            <a:r>
              <a:rPr lang="en-US" sz="1944" spc="-39" kern="0" dirty="0">
                <a:solidFill>
                  <a:srgbClr val="E5E0DF"/>
                </a:solidFill>
                <a:latin typeface="Inter" pitchFamily="34" charset="0"/>
                <a:ea typeface="Inter" pitchFamily="34" charset="-122"/>
                <a:cs typeface="Inter" pitchFamily="34" charset="-120"/>
              </a:rPr>
              <a:t>Manage all your banking activities in one centralized, user-friendly dashboard, providing a clear overview of your accounts, transactions, and financial standing.</a:t>
            </a:r>
            <a:endParaRPr lang="en-US" sz="1944" dirty="0"/>
          </a:p>
        </p:txBody>
      </p:sp>
      <p:pic>
        <p:nvPicPr>
          <p:cNvPr id="8" name="Image 1" descr="preencoded.png">    </p:cNvPr>
          <p:cNvPicPr>
            <a:picLocks noChangeAspect="1"/>
          </p:cNvPicPr>
          <p:nvPr/>
        </p:nvPicPr>
        <p:blipFill>
          <a:blip r:embed="rId2"/>
          <a:stretch>
            <a:fillRect/>
          </a:stretch>
        </p:blipFill>
        <p:spPr>
          <a:xfrm>
            <a:off x="5288161" y="2085856"/>
            <a:ext cx="4053959" cy="2505432"/>
          </a:xfrm>
          <a:prstGeom prst="rect">
            <a:avLst/>
          </a:prstGeom>
        </p:spPr>
      </p:pic>
      <p:sp>
        <p:nvSpPr>
          <p:cNvPr id="9" name="Text 5"/>
          <p:cNvSpPr/>
          <p:nvPr/>
        </p:nvSpPr>
        <p:spPr>
          <a:xfrm>
            <a:off x="5288161" y="4899898"/>
            <a:ext cx="3086100" cy="385763"/>
          </a:xfrm>
          <a:prstGeom prst="rect">
            <a:avLst/>
          </a:prstGeom>
          <a:noFill/>
          <a:ln/>
        </p:spPr>
        <p:txBody>
          <a:bodyPr wrap="none" rtlCol="0" anchor="t"/>
          <a:lstStyle/>
          <a:p>
            <a:pPr algn="l" indent="0" marL="0">
              <a:lnSpc>
                <a:spcPts val="3038"/>
              </a:lnSpc>
              <a:buNone/>
            </a:pPr>
            <a:r>
              <a:rPr lang="en-US" sz="2430" b="1" spc="-73" kern="0" dirty="0">
                <a:solidFill>
                  <a:srgbClr val="E5E0DF"/>
                </a:solidFill>
                <a:latin typeface="Inter" pitchFamily="34" charset="0"/>
                <a:ea typeface="Inter" pitchFamily="34" charset="-122"/>
                <a:cs typeface="Inter" pitchFamily="34" charset="-120"/>
              </a:rPr>
              <a:t>Mobile Access</a:t>
            </a:r>
            <a:endParaRPr lang="en-US" sz="2430" dirty="0"/>
          </a:p>
        </p:txBody>
      </p:sp>
      <p:sp>
        <p:nvSpPr>
          <p:cNvPr id="10" name="Text 6"/>
          <p:cNvSpPr/>
          <p:nvPr/>
        </p:nvSpPr>
        <p:spPr>
          <a:xfrm>
            <a:off x="5288161" y="5433774"/>
            <a:ext cx="4053959" cy="1975247"/>
          </a:xfrm>
          <a:prstGeom prst="rect">
            <a:avLst/>
          </a:prstGeom>
          <a:noFill/>
          <a:ln/>
        </p:spPr>
        <p:txBody>
          <a:bodyPr wrap="square" rtlCol="0" anchor="t"/>
          <a:lstStyle/>
          <a:p>
            <a:pPr algn="l" indent="0" marL="0">
              <a:lnSpc>
                <a:spcPts val="3110"/>
              </a:lnSpc>
              <a:buNone/>
            </a:pPr>
            <a:r>
              <a:rPr lang="en-US" sz="1944" spc="-39" kern="0" dirty="0">
                <a:solidFill>
                  <a:srgbClr val="E5E0DF"/>
                </a:solidFill>
                <a:latin typeface="Inter" pitchFamily="34" charset="0"/>
                <a:ea typeface="Inter" pitchFamily="34" charset="-122"/>
                <a:cs typeface="Inter" pitchFamily="34" charset="-120"/>
              </a:rPr>
              <a:t>Stay connected to your finances anytime, anywhere with our cutting-edge mobile banking app, enabling you to perform all essential banking tasks on the go.</a:t>
            </a:r>
            <a:endParaRPr lang="en-US" sz="1944" dirty="0"/>
          </a:p>
        </p:txBody>
      </p:sp>
      <p:pic>
        <p:nvPicPr>
          <p:cNvPr id="11" name="Image 2" descr="preencoded.png">    </p:cNvPr>
          <p:cNvPicPr>
            <a:picLocks noChangeAspect="1"/>
          </p:cNvPicPr>
          <p:nvPr/>
        </p:nvPicPr>
        <p:blipFill>
          <a:blip r:embed="rId3"/>
          <a:stretch>
            <a:fillRect/>
          </a:stretch>
        </p:blipFill>
        <p:spPr>
          <a:xfrm>
            <a:off x="9712404" y="2085856"/>
            <a:ext cx="4053959" cy="2505432"/>
          </a:xfrm>
          <a:prstGeom prst="rect">
            <a:avLst/>
          </a:prstGeom>
        </p:spPr>
      </p:pic>
      <p:sp>
        <p:nvSpPr>
          <p:cNvPr id="12" name="Text 7"/>
          <p:cNvSpPr/>
          <p:nvPr/>
        </p:nvSpPr>
        <p:spPr>
          <a:xfrm>
            <a:off x="9712404" y="4899898"/>
            <a:ext cx="3231952" cy="385763"/>
          </a:xfrm>
          <a:prstGeom prst="rect">
            <a:avLst/>
          </a:prstGeom>
          <a:noFill/>
          <a:ln/>
        </p:spPr>
        <p:txBody>
          <a:bodyPr wrap="none" rtlCol="0" anchor="t"/>
          <a:lstStyle/>
          <a:p>
            <a:pPr algn="l" indent="0" marL="0">
              <a:lnSpc>
                <a:spcPts val="3038"/>
              </a:lnSpc>
              <a:buNone/>
            </a:pPr>
            <a:r>
              <a:rPr lang="en-US" sz="2430" b="1" spc="-73" kern="0" dirty="0">
                <a:solidFill>
                  <a:srgbClr val="E5E0DF"/>
                </a:solidFill>
                <a:latin typeface="Inter" pitchFamily="34" charset="0"/>
                <a:ea typeface="Inter" pitchFamily="34" charset="-122"/>
                <a:cs typeface="Inter" pitchFamily="34" charset="-120"/>
              </a:rPr>
              <a:t>Proactive Notifications</a:t>
            </a:r>
            <a:endParaRPr lang="en-US" sz="2430" dirty="0"/>
          </a:p>
        </p:txBody>
      </p:sp>
      <p:sp>
        <p:nvSpPr>
          <p:cNvPr id="13" name="Text 8"/>
          <p:cNvSpPr/>
          <p:nvPr/>
        </p:nvSpPr>
        <p:spPr>
          <a:xfrm>
            <a:off x="9712404" y="5433774"/>
            <a:ext cx="4053959" cy="1975247"/>
          </a:xfrm>
          <a:prstGeom prst="rect">
            <a:avLst/>
          </a:prstGeom>
          <a:noFill/>
          <a:ln/>
        </p:spPr>
        <p:txBody>
          <a:bodyPr wrap="square" rtlCol="0" anchor="t"/>
          <a:lstStyle/>
          <a:p>
            <a:pPr algn="l" indent="0" marL="0">
              <a:lnSpc>
                <a:spcPts val="3110"/>
              </a:lnSpc>
              <a:buNone/>
            </a:pPr>
            <a:r>
              <a:rPr lang="en-US" sz="1944" spc="-39" kern="0" dirty="0">
                <a:solidFill>
                  <a:srgbClr val="E5E0DF"/>
                </a:solidFill>
                <a:latin typeface="Inter" pitchFamily="34" charset="0"/>
                <a:ea typeface="Inter" pitchFamily="34" charset="-122"/>
                <a:cs typeface="Inter" pitchFamily="34" charset="-120"/>
              </a:rPr>
              <a:t>Receive real-time alerts and notifications about your account activity, helping you stay on top of your finances and detect any suspicious transactions.</a:t>
            </a:r>
            <a:endParaRPr lang="en-US" sz="1944" dirty="0"/>
          </a:p>
        </p:txBody>
      </p:sp>
      <p:pic>
        <p:nvPicPr>
          <p:cNvPr id="14"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p:cNvPr>
          <p:cNvPicPr>
            <a:picLocks noChangeAspect="1"/>
          </p:cNvPicPr>
          <p:nvPr/>
        </p:nvPicPr>
        <p:blipFill>
          <a:blip r:embed="rId1"/>
          <a:stretch>
            <a:fillRect/>
          </a:stretch>
        </p:blipFill>
        <p:spPr>
          <a:xfrm>
            <a:off x="9144000" y="246817"/>
            <a:ext cx="5486400" cy="7735967"/>
          </a:xfrm>
          <a:prstGeom prst="rect">
            <a:avLst/>
          </a:prstGeom>
        </p:spPr>
      </p:pic>
      <p:sp>
        <p:nvSpPr>
          <p:cNvPr id="5" name="Text 2"/>
          <p:cNvSpPr/>
          <p:nvPr/>
        </p:nvSpPr>
        <p:spPr>
          <a:xfrm>
            <a:off x="864037" y="1775460"/>
            <a:ext cx="7415927" cy="1543050"/>
          </a:xfrm>
          <a:prstGeom prst="rect">
            <a:avLst/>
          </a:prstGeom>
          <a:noFill/>
          <a:ln/>
        </p:spPr>
        <p:txBody>
          <a:bodyPr wrap="square" rtlCol="0" anchor="t"/>
          <a:lstStyle/>
          <a:p>
            <a:pPr indent="0" marL="0">
              <a:lnSpc>
                <a:spcPts val="6075"/>
              </a:lnSpc>
              <a:buNone/>
            </a:pPr>
            <a:r>
              <a:rPr lang="en-US" sz="4860" b="1" spc="-146" kern="0" dirty="0">
                <a:solidFill>
                  <a:srgbClr val="FFFFFF"/>
                </a:solidFill>
                <a:latin typeface="Inter" pitchFamily="34" charset="0"/>
                <a:ea typeface="Inter" pitchFamily="34" charset="-122"/>
                <a:cs typeface="Inter" pitchFamily="34" charset="-120"/>
              </a:rPr>
              <a:t>Personalized Wealth Planning</a:t>
            </a:r>
            <a:endParaRPr lang="en-US" sz="4860" dirty="0"/>
          </a:p>
        </p:txBody>
      </p:sp>
      <p:sp>
        <p:nvSpPr>
          <p:cNvPr id="6" name="Text 3"/>
          <p:cNvSpPr/>
          <p:nvPr/>
        </p:nvSpPr>
        <p:spPr>
          <a:xfrm>
            <a:off x="864037" y="3688794"/>
            <a:ext cx="7415927" cy="2765346"/>
          </a:xfrm>
          <a:prstGeom prst="rect">
            <a:avLst/>
          </a:prstGeom>
          <a:noFill/>
          <a:ln/>
        </p:spPr>
        <p:txBody>
          <a:bodyPr wrap="square" rtlCol="0" anchor="t"/>
          <a:lstStyle/>
          <a:p>
            <a:pPr indent="0" marL="0">
              <a:lnSpc>
                <a:spcPts val="3110"/>
              </a:lnSpc>
              <a:buNone/>
            </a:pPr>
            <a:r>
              <a:rPr lang="en-US" sz="1944" spc="-39" kern="0" dirty="0">
                <a:solidFill>
                  <a:srgbClr val="E5E0DF"/>
                </a:solidFill>
                <a:latin typeface="Inter" pitchFamily="34" charset="0"/>
                <a:ea typeface="Inter" pitchFamily="34" charset="-122"/>
                <a:cs typeface="Inter" pitchFamily="34" charset="-120"/>
              </a:rPr>
              <a:t>Our comprehensive wealth planning services are tailored to your unique financial goals and aspirations. We work closely with you to develop a personalized strategy that optimizes your investments, minimizes taxes, and safeguards your assets for the long term. Our experienced financial advisors will guide you every step of the way, ensuring your wealth is strategically managed to support your lifestyle and legacy.</a:t>
            </a:r>
            <a:endParaRPr lang="en-US" sz="1944"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864037" y="1213723"/>
            <a:ext cx="7343180" cy="771525"/>
          </a:xfrm>
          <a:prstGeom prst="rect">
            <a:avLst/>
          </a:prstGeom>
          <a:noFill/>
          <a:ln/>
        </p:spPr>
        <p:txBody>
          <a:bodyPr wrap="none" rtlCol="0" anchor="t"/>
          <a:lstStyle/>
          <a:p>
            <a:pPr indent="0" marL="0">
              <a:lnSpc>
                <a:spcPts val="6075"/>
              </a:lnSpc>
              <a:buNone/>
            </a:pPr>
            <a:r>
              <a:rPr lang="en-US" sz="4860" b="1" spc="-146" kern="0" dirty="0">
                <a:solidFill>
                  <a:srgbClr val="FFFFFF"/>
                </a:solidFill>
                <a:latin typeface="Inter" pitchFamily="34" charset="0"/>
                <a:ea typeface="Inter" pitchFamily="34" charset="-122"/>
                <a:cs typeface="Inter" pitchFamily="34" charset="-120"/>
              </a:rPr>
              <a:t>Innovative Digital Banking</a:t>
            </a:r>
            <a:endParaRPr lang="en-US" sz="4860" dirty="0"/>
          </a:p>
        </p:txBody>
      </p:sp>
      <p:sp>
        <p:nvSpPr>
          <p:cNvPr id="5" name="Text 3"/>
          <p:cNvSpPr/>
          <p:nvPr/>
        </p:nvSpPr>
        <p:spPr>
          <a:xfrm>
            <a:off x="864037" y="2577703"/>
            <a:ext cx="6150054" cy="1580198"/>
          </a:xfrm>
          <a:prstGeom prst="rect">
            <a:avLst/>
          </a:prstGeom>
          <a:noFill/>
          <a:ln/>
        </p:spPr>
        <p:txBody>
          <a:bodyPr wrap="square" rtlCol="0" anchor="t"/>
          <a:lstStyle/>
          <a:p>
            <a:pPr indent="0" marL="0">
              <a:lnSpc>
                <a:spcPts val="3110"/>
              </a:lnSpc>
              <a:buNone/>
            </a:pPr>
            <a:r>
              <a:rPr lang="en-US" sz="1944" spc="-39" kern="0" dirty="0">
                <a:solidFill>
                  <a:srgbClr val="E5E0DF"/>
                </a:solidFill>
                <a:latin typeface="Inter" pitchFamily="34" charset="0"/>
                <a:ea typeface="Inter" pitchFamily="34" charset="-122"/>
                <a:cs typeface="Inter" pitchFamily="34" charset="-120"/>
              </a:rPr>
              <a:t>Elevate your banking experience with our cutting-edge digital tools. Seamlessly manage your finances, make secure transactions, and access a suite of innovative features right at your fingertips.</a:t>
            </a:r>
            <a:endParaRPr lang="en-US" sz="1944" dirty="0"/>
          </a:p>
        </p:txBody>
      </p:sp>
      <p:sp>
        <p:nvSpPr>
          <p:cNvPr id="6" name="Text 4"/>
          <p:cNvSpPr/>
          <p:nvPr/>
        </p:nvSpPr>
        <p:spPr>
          <a:xfrm>
            <a:off x="864037" y="4380071"/>
            <a:ext cx="6150054" cy="1185148"/>
          </a:xfrm>
          <a:prstGeom prst="rect">
            <a:avLst/>
          </a:prstGeom>
          <a:noFill/>
          <a:ln/>
        </p:spPr>
        <p:txBody>
          <a:bodyPr wrap="square" rtlCol="0" anchor="t"/>
          <a:lstStyle/>
          <a:p>
            <a:pPr indent="0" marL="0">
              <a:lnSpc>
                <a:spcPts val="3110"/>
              </a:lnSpc>
              <a:buNone/>
            </a:pPr>
            <a:r>
              <a:rPr lang="en-US" sz="1944" spc="-39" kern="0" dirty="0">
                <a:solidFill>
                  <a:srgbClr val="E5E0DF"/>
                </a:solidFill>
                <a:latin typeface="Inter" pitchFamily="34" charset="0"/>
                <a:ea typeface="Inter" pitchFamily="34" charset="-122"/>
                <a:cs typeface="Inter" pitchFamily="34" charset="-120"/>
              </a:rPr>
              <a:t>Leverage the power of mobile banking, online account management, and intuitive digital platforms to stay in control of your financial life.</a:t>
            </a:r>
            <a:endParaRPr lang="en-US" sz="1944" dirty="0"/>
          </a:p>
        </p:txBody>
      </p:sp>
      <p:pic>
        <p:nvPicPr>
          <p:cNvPr id="7" name="Image 0" descr="preencoded.png">    </p:cNvPr>
          <p:cNvPicPr>
            <a:picLocks noChangeAspect="1"/>
          </p:cNvPicPr>
          <p:nvPr/>
        </p:nvPicPr>
        <p:blipFill>
          <a:blip r:embed="rId1"/>
          <a:stretch>
            <a:fillRect/>
          </a:stretch>
        </p:blipFill>
        <p:spPr>
          <a:xfrm>
            <a:off x="7623929" y="2633186"/>
            <a:ext cx="6150054" cy="4105037"/>
          </a:xfrm>
          <a:prstGeom prst="rect">
            <a:avLst/>
          </a:prstGeom>
        </p:spPr>
      </p:pic>
      <p:pic>
        <p:nvPicPr>
          <p:cNvPr id="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FFFFF"/>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864037" y="1281708"/>
            <a:ext cx="11613713" cy="771525"/>
          </a:xfrm>
          <a:prstGeom prst="rect">
            <a:avLst/>
          </a:prstGeom>
          <a:noFill/>
          <a:ln/>
        </p:spPr>
        <p:txBody>
          <a:bodyPr wrap="none" rtlCol="0" anchor="t"/>
          <a:lstStyle/>
          <a:p>
            <a:pPr indent="0" marL="0">
              <a:lnSpc>
                <a:spcPts val="6075"/>
              </a:lnSpc>
              <a:buNone/>
            </a:pPr>
            <a:r>
              <a:rPr lang="en-US" sz="4860" b="1" spc="-146" kern="0" dirty="0">
                <a:solidFill>
                  <a:srgbClr val="FFFFFF"/>
                </a:solidFill>
                <a:latin typeface="Inter" pitchFamily="34" charset="0"/>
                <a:ea typeface="Inter" pitchFamily="34" charset="-122"/>
                <a:cs typeface="Inter" pitchFamily="34" charset="-120"/>
              </a:rPr>
              <a:t>Secure Transactions and Data Protection</a:t>
            </a:r>
            <a:endParaRPr lang="en-US" sz="4860" dirty="0"/>
          </a:p>
        </p:txBody>
      </p:sp>
      <p:sp>
        <p:nvSpPr>
          <p:cNvPr id="5" name="Text 3"/>
          <p:cNvSpPr/>
          <p:nvPr/>
        </p:nvSpPr>
        <p:spPr>
          <a:xfrm>
            <a:off x="864037" y="2546985"/>
            <a:ext cx="12902327" cy="1580198"/>
          </a:xfrm>
          <a:prstGeom prst="rect">
            <a:avLst/>
          </a:prstGeom>
          <a:noFill/>
          <a:ln/>
        </p:spPr>
        <p:txBody>
          <a:bodyPr wrap="square" rtlCol="0" anchor="t"/>
          <a:lstStyle/>
          <a:p>
            <a:pPr indent="0" marL="0">
              <a:lnSpc>
                <a:spcPts val="3110"/>
              </a:lnSpc>
              <a:buNone/>
            </a:pPr>
            <a:r>
              <a:rPr lang="en-US" sz="1944" spc="-39" kern="0" dirty="0">
                <a:solidFill>
                  <a:srgbClr val="E5E0DF"/>
                </a:solidFill>
                <a:latin typeface="Inter" pitchFamily="34" charset="0"/>
                <a:ea typeface="Inter" pitchFamily="34" charset="-122"/>
                <a:cs typeface="Inter" pitchFamily="34" charset="-120"/>
              </a:rPr>
              <a:t>Safeguarding your financial well-being is our top priority. Our integrated banking services employ advanced encryption and multilayer security protocols to protect your sensitive data and ensure the confidentiality of your transactions. You can trust that your personal and financial information is secured with the latest industry-leading cybersecurity measures.</a:t>
            </a:r>
            <a:endParaRPr lang="en-US" sz="1944" dirty="0"/>
          </a:p>
        </p:txBody>
      </p:sp>
      <p:sp>
        <p:nvSpPr>
          <p:cNvPr id="6" name="Text 4"/>
          <p:cNvSpPr/>
          <p:nvPr/>
        </p:nvSpPr>
        <p:spPr>
          <a:xfrm>
            <a:off x="1258967" y="4404836"/>
            <a:ext cx="12507397" cy="790099"/>
          </a:xfrm>
          <a:prstGeom prst="rect">
            <a:avLst/>
          </a:prstGeom>
          <a:noFill/>
          <a:ln/>
        </p:spPr>
        <p:txBody>
          <a:bodyPr wrap="square" rtlCol="0" anchor="t"/>
          <a:lstStyle/>
          <a:p>
            <a:pPr algn="l" marL="342900" indent="-342900">
              <a:lnSpc>
                <a:spcPts val="3110"/>
              </a:lnSpc>
              <a:buSzPct val="100000"/>
              <a:buFont typeface="+mj-lt"/>
              <a:buAutoNum type="arabicPeriod" startAt="1"/>
            </a:pPr>
            <a:r>
              <a:rPr lang="en-US" sz="1944" b="1" spc="-39" kern="0" dirty="0">
                <a:solidFill>
                  <a:srgbClr val="E5E0DF"/>
                </a:solidFill>
                <a:latin typeface="Inter" pitchFamily="34" charset="0"/>
                <a:ea typeface="Inter" pitchFamily="34" charset="-122"/>
                <a:cs typeface="Inter" pitchFamily="34" charset="-120"/>
              </a:rPr>
              <a:t>Encrypted Data Transfer:</a:t>
            </a:r>
            <a:pPr algn="l" indent="0" marL="0">
              <a:lnSpc>
                <a:spcPts val="3110"/>
              </a:lnSpc>
              <a:buNone/>
            </a:pPr>
            <a:r>
              <a:rPr lang="en-US" sz="1944" spc="-39" kern="0" dirty="0">
                <a:solidFill>
                  <a:srgbClr val="E5E0DF"/>
                </a:solidFill>
                <a:latin typeface="Inter" pitchFamily="34" charset="0"/>
                <a:ea typeface="Inter" pitchFamily="34" charset="-122"/>
                <a:cs typeface="Inter" pitchFamily="34" charset="-120"/>
              </a:rPr>
              <a:t> All communication and data exchange between you and our platform is encrypted using the highest industry standards, ensuring your information remains private and secure.</a:t>
            </a:r>
            <a:endParaRPr lang="en-US" sz="1944" dirty="0"/>
          </a:p>
        </p:txBody>
      </p:sp>
      <p:sp>
        <p:nvSpPr>
          <p:cNvPr id="7" name="Text 5"/>
          <p:cNvSpPr/>
          <p:nvPr/>
        </p:nvSpPr>
        <p:spPr>
          <a:xfrm>
            <a:off x="1258967" y="5281255"/>
            <a:ext cx="12507397" cy="790099"/>
          </a:xfrm>
          <a:prstGeom prst="rect">
            <a:avLst/>
          </a:prstGeom>
          <a:noFill/>
          <a:ln/>
        </p:spPr>
        <p:txBody>
          <a:bodyPr wrap="square" rtlCol="0" anchor="t"/>
          <a:lstStyle/>
          <a:p>
            <a:pPr algn="l" marL="342900" indent="-342900">
              <a:lnSpc>
                <a:spcPts val="3110"/>
              </a:lnSpc>
              <a:buSzPct val="100000"/>
              <a:buFont typeface="+mj-lt"/>
              <a:buAutoNum type="arabicPeriod" startAt="2"/>
            </a:pPr>
            <a:r>
              <a:rPr lang="en-US" sz="1944" b="1" spc="-39" kern="0" dirty="0">
                <a:solidFill>
                  <a:srgbClr val="E5E0DF"/>
                </a:solidFill>
                <a:latin typeface="Inter" pitchFamily="34" charset="0"/>
                <a:ea typeface="Inter" pitchFamily="34" charset="-122"/>
                <a:cs typeface="Inter" pitchFamily="34" charset="-120"/>
              </a:rPr>
              <a:t>Biometric Authentication:</a:t>
            </a:r>
            <a:pPr algn="l" indent="0" marL="0">
              <a:lnSpc>
                <a:spcPts val="3110"/>
              </a:lnSpc>
              <a:buNone/>
            </a:pPr>
            <a:r>
              <a:rPr lang="en-US" sz="1944" spc="-39" kern="0" dirty="0">
                <a:solidFill>
                  <a:srgbClr val="E5E0DF"/>
                </a:solidFill>
                <a:latin typeface="Inter" pitchFamily="34" charset="0"/>
                <a:ea typeface="Inter" pitchFamily="34" charset="-122"/>
                <a:cs typeface="Inter" pitchFamily="34" charset="-120"/>
              </a:rPr>
              <a:t> Leveraging state-of-the-art biometric technology, we offer seamless and secure login options, such as fingerprint or facial recognition, to verify your identity and prevent unauthorized access.</a:t>
            </a:r>
            <a:endParaRPr lang="en-US" sz="1944" dirty="0"/>
          </a:p>
        </p:txBody>
      </p:sp>
      <p:sp>
        <p:nvSpPr>
          <p:cNvPr id="8" name="Text 6"/>
          <p:cNvSpPr/>
          <p:nvPr/>
        </p:nvSpPr>
        <p:spPr>
          <a:xfrm>
            <a:off x="1258967" y="6157674"/>
            <a:ext cx="12507397" cy="790099"/>
          </a:xfrm>
          <a:prstGeom prst="rect">
            <a:avLst/>
          </a:prstGeom>
          <a:noFill/>
          <a:ln/>
        </p:spPr>
        <p:txBody>
          <a:bodyPr wrap="square" rtlCol="0" anchor="t"/>
          <a:lstStyle/>
          <a:p>
            <a:pPr algn="l" marL="342900" indent="-342900">
              <a:lnSpc>
                <a:spcPts val="3110"/>
              </a:lnSpc>
              <a:buSzPct val="100000"/>
              <a:buFont typeface="+mj-lt"/>
              <a:buAutoNum type="arabicPeriod" startAt="3"/>
            </a:pPr>
            <a:r>
              <a:rPr lang="en-US" sz="1944" b="1" spc="-39" kern="0" dirty="0">
                <a:solidFill>
                  <a:srgbClr val="E5E0DF"/>
                </a:solidFill>
                <a:latin typeface="Inter" pitchFamily="34" charset="0"/>
                <a:ea typeface="Inter" pitchFamily="34" charset="-122"/>
                <a:cs typeface="Inter" pitchFamily="34" charset="-120"/>
              </a:rPr>
              <a:t>Fraud Monitoring:</a:t>
            </a:r>
            <a:pPr algn="l" indent="0" marL="0">
              <a:lnSpc>
                <a:spcPts val="3110"/>
              </a:lnSpc>
              <a:buNone/>
            </a:pPr>
            <a:r>
              <a:rPr lang="en-US" sz="1944" spc="-39" kern="0" dirty="0">
                <a:solidFill>
                  <a:srgbClr val="E5E0DF"/>
                </a:solidFill>
                <a:latin typeface="Inter" pitchFamily="34" charset="0"/>
                <a:ea typeface="Inter" pitchFamily="34" charset="-122"/>
                <a:cs typeface="Inter" pitchFamily="34" charset="-120"/>
              </a:rPr>
              <a:t> Our robust fraud detection and monitoring systems constantly analyze your account activity, quickly identifying and flagging any suspicious transactions to protect you from financial fraud.</a:t>
            </a:r>
            <a:endParaRPr lang="en-US" sz="1944"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B0AFF"/>
          </a:solidFill>
          <a:ln/>
        </p:spPr>
      </p:sp>
      <p:sp>
        <p:nvSpPr>
          <p:cNvPr id="4" name="Text 2"/>
          <p:cNvSpPr/>
          <p:nvPr/>
        </p:nvSpPr>
        <p:spPr>
          <a:xfrm>
            <a:off x="864037" y="2005489"/>
            <a:ext cx="8350806" cy="771525"/>
          </a:xfrm>
          <a:prstGeom prst="rect">
            <a:avLst/>
          </a:prstGeom>
          <a:noFill/>
          <a:ln/>
        </p:spPr>
        <p:txBody>
          <a:bodyPr wrap="none" rtlCol="0" anchor="t"/>
          <a:lstStyle/>
          <a:p>
            <a:pPr indent="0" marL="0">
              <a:lnSpc>
                <a:spcPts val="6075"/>
              </a:lnSpc>
              <a:buNone/>
            </a:pPr>
            <a:r>
              <a:rPr lang="en-US" sz="4860" b="1" spc="-146" kern="0" dirty="0">
                <a:solidFill>
                  <a:srgbClr val="FFFFFF"/>
                </a:solidFill>
                <a:latin typeface="Inter" pitchFamily="34" charset="0"/>
                <a:ea typeface="Inter" pitchFamily="34" charset="-122"/>
                <a:cs typeface="Inter" pitchFamily="34" charset="-120"/>
              </a:rPr>
              <a:t>Dedicated Customer Support</a:t>
            </a:r>
            <a:endParaRPr lang="en-US" sz="4860" dirty="0"/>
          </a:p>
        </p:txBody>
      </p:sp>
      <p:sp>
        <p:nvSpPr>
          <p:cNvPr id="5" name="Text 3"/>
          <p:cNvSpPr/>
          <p:nvPr/>
        </p:nvSpPr>
        <p:spPr>
          <a:xfrm>
            <a:off x="864037" y="3394115"/>
            <a:ext cx="3507581" cy="385763"/>
          </a:xfrm>
          <a:prstGeom prst="rect">
            <a:avLst/>
          </a:prstGeom>
          <a:noFill/>
          <a:ln/>
        </p:spPr>
        <p:txBody>
          <a:bodyPr wrap="none" rtlCol="0" anchor="t"/>
          <a:lstStyle/>
          <a:p>
            <a:pPr indent="0" marL="0">
              <a:lnSpc>
                <a:spcPts val="3038"/>
              </a:lnSpc>
              <a:buNone/>
            </a:pPr>
            <a:r>
              <a:rPr lang="en-US" sz="2430" b="1" spc="-73" kern="0" dirty="0">
                <a:solidFill>
                  <a:srgbClr val="FFFFFF"/>
                </a:solidFill>
                <a:latin typeface="Inter" pitchFamily="34" charset="0"/>
                <a:ea typeface="Inter" pitchFamily="34" charset="-122"/>
                <a:cs typeface="Inter" pitchFamily="34" charset="-120"/>
              </a:rPr>
              <a:t>Personalized Assistance</a:t>
            </a:r>
            <a:endParaRPr lang="en-US" sz="2430" dirty="0"/>
          </a:p>
        </p:txBody>
      </p:sp>
      <p:sp>
        <p:nvSpPr>
          <p:cNvPr id="6" name="Text 4"/>
          <p:cNvSpPr/>
          <p:nvPr/>
        </p:nvSpPr>
        <p:spPr>
          <a:xfrm>
            <a:off x="864037" y="4026694"/>
            <a:ext cx="6150054" cy="1975247"/>
          </a:xfrm>
          <a:prstGeom prst="rect">
            <a:avLst/>
          </a:prstGeom>
          <a:noFill/>
          <a:ln/>
        </p:spPr>
        <p:txBody>
          <a:bodyPr wrap="square" rtlCol="0" anchor="t"/>
          <a:lstStyle/>
          <a:p>
            <a:pPr indent="0" marL="0">
              <a:lnSpc>
                <a:spcPts val="3110"/>
              </a:lnSpc>
              <a:buNone/>
            </a:pPr>
            <a:r>
              <a:rPr lang="en-US" sz="1944" spc="-39" kern="0" dirty="0">
                <a:solidFill>
                  <a:srgbClr val="E5E0DF"/>
                </a:solidFill>
                <a:latin typeface="Inter" pitchFamily="34" charset="0"/>
                <a:ea typeface="Inter" pitchFamily="34" charset="-122"/>
                <a:cs typeface="Inter" pitchFamily="34" charset="-120"/>
              </a:rPr>
              <a:t>Our team of knowledgeable and friendly representatives are dedicated to providing you with personalized support. We are here to address your queries, guide you through our services, and ensure your banking experience is seamless.</a:t>
            </a:r>
            <a:endParaRPr lang="en-US" sz="1944" dirty="0"/>
          </a:p>
        </p:txBody>
      </p:sp>
      <p:sp>
        <p:nvSpPr>
          <p:cNvPr id="7" name="Text 5"/>
          <p:cNvSpPr/>
          <p:nvPr/>
        </p:nvSpPr>
        <p:spPr>
          <a:xfrm>
            <a:off x="7623929" y="3394115"/>
            <a:ext cx="3407212" cy="385763"/>
          </a:xfrm>
          <a:prstGeom prst="rect">
            <a:avLst/>
          </a:prstGeom>
          <a:noFill/>
          <a:ln/>
        </p:spPr>
        <p:txBody>
          <a:bodyPr wrap="none" rtlCol="0" anchor="t"/>
          <a:lstStyle/>
          <a:p>
            <a:pPr indent="0" marL="0">
              <a:lnSpc>
                <a:spcPts val="3038"/>
              </a:lnSpc>
              <a:buNone/>
            </a:pPr>
            <a:r>
              <a:rPr lang="en-US" sz="2430" b="1" spc="-73" kern="0" dirty="0">
                <a:solidFill>
                  <a:srgbClr val="FFFFFF"/>
                </a:solidFill>
                <a:latin typeface="Inter" pitchFamily="34" charset="0"/>
                <a:ea typeface="Inter" pitchFamily="34" charset="-122"/>
                <a:cs typeface="Inter" pitchFamily="34" charset="-120"/>
              </a:rPr>
              <a:t>Multilingual Capabilities</a:t>
            </a:r>
            <a:endParaRPr lang="en-US" sz="2430" dirty="0"/>
          </a:p>
        </p:txBody>
      </p:sp>
      <p:sp>
        <p:nvSpPr>
          <p:cNvPr id="8" name="Text 6"/>
          <p:cNvSpPr/>
          <p:nvPr/>
        </p:nvSpPr>
        <p:spPr>
          <a:xfrm>
            <a:off x="7623929" y="4026694"/>
            <a:ext cx="6150054" cy="1975247"/>
          </a:xfrm>
          <a:prstGeom prst="rect">
            <a:avLst/>
          </a:prstGeom>
          <a:noFill/>
          <a:ln/>
        </p:spPr>
        <p:txBody>
          <a:bodyPr wrap="square" rtlCol="0" anchor="t"/>
          <a:lstStyle/>
          <a:p>
            <a:pPr indent="0" marL="0">
              <a:lnSpc>
                <a:spcPts val="3110"/>
              </a:lnSpc>
              <a:buNone/>
            </a:pPr>
            <a:r>
              <a:rPr lang="en-US" sz="1944" spc="-39" kern="0" dirty="0">
                <a:solidFill>
                  <a:srgbClr val="E5E0DF"/>
                </a:solidFill>
                <a:latin typeface="Inter" pitchFamily="34" charset="0"/>
                <a:ea typeface="Inter" pitchFamily="34" charset="-122"/>
                <a:cs typeface="Inter" pitchFamily="34" charset="-120"/>
              </a:rPr>
              <a:t>We understand the importance of being able to communicate in your preferred language. Our customer support is available in multiple languages, allowing us to cater to the diverse needs of our global clientele.</a:t>
            </a:r>
            <a:endParaRPr lang="en-US" sz="1944"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1956435" y="540068"/>
            <a:ext cx="8576072" cy="613172"/>
          </a:xfrm>
          <a:prstGeom prst="rect">
            <a:avLst/>
          </a:prstGeom>
          <a:noFill/>
          <a:ln/>
        </p:spPr>
        <p:txBody>
          <a:bodyPr wrap="none" rtlCol="0" anchor="t"/>
          <a:lstStyle/>
          <a:p>
            <a:pPr indent="0" marL="0">
              <a:lnSpc>
                <a:spcPts val="4828"/>
              </a:lnSpc>
              <a:buNone/>
            </a:pPr>
            <a:r>
              <a:rPr lang="en-US" sz="3862" b="1" spc="-116" kern="0" dirty="0">
                <a:solidFill>
                  <a:srgbClr val="FFFFFF"/>
                </a:solidFill>
                <a:latin typeface="Inter" pitchFamily="34" charset="0"/>
                <a:ea typeface="Inter" pitchFamily="34" charset="-122"/>
                <a:cs typeface="Inter" pitchFamily="34" charset="-120"/>
              </a:rPr>
              <a:t>Streamlined Loan Application Process</a:t>
            </a:r>
            <a:endParaRPr lang="en-US" sz="3862" dirty="0"/>
          </a:p>
        </p:txBody>
      </p:sp>
      <p:pic>
        <p:nvPicPr>
          <p:cNvPr id="5" name="Image 0" descr="preencoded.png">    </p:cNvPr>
          <p:cNvPicPr>
            <a:picLocks noChangeAspect="1"/>
          </p:cNvPicPr>
          <p:nvPr/>
        </p:nvPicPr>
        <p:blipFill>
          <a:blip r:embed="rId1"/>
          <a:stretch>
            <a:fillRect/>
          </a:stretch>
        </p:blipFill>
        <p:spPr>
          <a:xfrm>
            <a:off x="3972639" y="1545550"/>
            <a:ext cx="1326237" cy="1130260"/>
          </a:xfrm>
          <a:prstGeom prst="rect">
            <a:avLst/>
          </a:prstGeom>
        </p:spPr>
      </p:pic>
      <p:sp>
        <p:nvSpPr>
          <p:cNvPr id="6" name="Text 3"/>
          <p:cNvSpPr/>
          <p:nvPr/>
        </p:nvSpPr>
        <p:spPr>
          <a:xfrm>
            <a:off x="4579382" y="2054543"/>
            <a:ext cx="112633" cy="392430"/>
          </a:xfrm>
          <a:prstGeom prst="rect">
            <a:avLst/>
          </a:prstGeom>
          <a:noFill/>
          <a:ln/>
        </p:spPr>
        <p:txBody>
          <a:bodyPr wrap="none" rtlCol="0" anchor="t"/>
          <a:lstStyle/>
          <a:p>
            <a:pPr algn="ctr" indent="0" marL="0">
              <a:lnSpc>
                <a:spcPts val="3090"/>
              </a:lnSpc>
              <a:buNone/>
            </a:pPr>
            <a:r>
              <a:rPr lang="en-US" sz="1931" b="1" spc="-58" kern="0" dirty="0">
                <a:solidFill>
                  <a:srgbClr val="E5E0DF"/>
                </a:solidFill>
                <a:latin typeface="Inter" pitchFamily="34" charset="0"/>
                <a:ea typeface="Inter" pitchFamily="34" charset="-122"/>
                <a:cs typeface="Inter" pitchFamily="34" charset="-120"/>
              </a:rPr>
              <a:t>1</a:t>
            </a:r>
            <a:endParaRPr lang="en-US" sz="1931" dirty="0"/>
          </a:p>
        </p:txBody>
      </p:sp>
      <p:sp>
        <p:nvSpPr>
          <p:cNvPr id="7" name="Text 4"/>
          <p:cNvSpPr/>
          <p:nvPr/>
        </p:nvSpPr>
        <p:spPr>
          <a:xfrm>
            <a:off x="5494973" y="1741646"/>
            <a:ext cx="2452449" cy="306586"/>
          </a:xfrm>
          <a:prstGeom prst="rect">
            <a:avLst/>
          </a:prstGeom>
          <a:noFill/>
          <a:ln/>
        </p:spPr>
        <p:txBody>
          <a:bodyPr wrap="none" rtlCol="0" anchor="t"/>
          <a:lstStyle/>
          <a:p>
            <a:pPr algn="l" indent="0" marL="0">
              <a:lnSpc>
                <a:spcPts val="2414"/>
              </a:lnSpc>
              <a:buNone/>
            </a:pPr>
            <a:r>
              <a:rPr lang="en-US" sz="1931" b="1" spc="-58" kern="0" dirty="0">
                <a:solidFill>
                  <a:srgbClr val="E5E0DF"/>
                </a:solidFill>
                <a:latin typeface="Inter" pitchFamily="34" charset="0"/>
                <a:ea typeface="Inter" pitchFamily="34" charset="-122"/>
                <a:cs typeface="Inter" pitchFamily="34" charset="-120"/>
              </a:rPr>
              <a:t>Gather Documents</a:t>
            </a:r>
            <a:endParaRPr lang="en-US" sz="1931" dirty="0"/>
          </a:p>
        </p:txBody>
      </p:sp>
      <p:sp>
        <p:nvSpPr>
          <p:cNvPr id="8" name="Text 5"/>
          <p:cNvSpPr/>
          <p:nvPr/>
        </p:nvSpPr>
        <p:spPr>
          <a:xfrm>
            <a:off x="5494973" y="2165866"/>
            <a:ext cx="4441627" cy="313849"/>
          </a:xfrm>
          <a:prstGeom prst="rect">
            <a:avLst/>
          </a:prstGeom>
          <a:noFill/>
          <a:ln/>
        </p:spPr>
        <p:txBody>
          <a:bodyPr wrap="none" rtlCol="0" anchor="t"/>
          <a:lstStyle/>
          <a:p>
            <a:pPr algn="l" indent="0" marL="0">
              <a:lnSpc>
                <a:spcPts val="2472"/>
              </a:lnSpc>
              <a:buNone/>
            </a:pPr>
            <a:r>
              <a:rPr lang="en-US" sz="1545" spc="-31" kern="0" dirty="0">
                <a:solidFill>
                  <a:srgbClr val="E5E0DF"/>
                </a:solidFill>
                <a:latin typeface="Inter" pitchFamily="34" charset="0"/>
                <a:ea typeface="Inter" pitchFamily="34" charset="-122"/>
                <a:cs typeface="Inter" pitchFamily="34" charset="-120"/>
              </a:rPr>
              <a:t>Prepare required paperwork and financial records.</a:t>
            </a:r>
            <a:endParaRPr lang="en-US" sz="1545" dirty="0"/>
          </a:p>
        </p:txBody>
      </p:sp>
      <p:sp>
        <p:nvSpPr>
          <p:cNvPr id="9" name="Shape 6"/>
          <p:cNvSpPr/>
          <p:nvPr/>
        </p:nvSpPr>
        <p:spPr>
          <a:xfrm>
            <a:off x="5347811" y="2689533"/>
            <a:ext cx="7277219" cy="12204"/>
          </a:xfrm>
          <a:prstGeom prst="roundRect">
            <a:avLst>
              <a:gd name="adj" fmla="val 675229"/>
            </a:avLst>
          </a:prstGeom>
          <a:solidFill>
            <a:srgbClr val="2A1999"/>
          </a:solidFill>
          <a:ln/>
        </p:spPr>
      </p:sp>
      <p:pic>
        <p:nvPicPr>
          <p:cNvPr id="10" name="Image 1" descr="preencoded.png">    </p:cNvPr>
          <p:cNvPicPr>
            <a:picLocks noChangeAspect="1"/>
          </p:cNvPicPr>
          <p:nvPr/>
        </p:nvPicPr>
        <p:blipFill>
          <a:blip r:embed="rId2"/>
          <a:stretch>
            <a:fillRect/>
          </a:stretch>
        </p:blipFill>
        <p:spPr>
          <a:xfrm>
            <a:off x="3309461" y="2724745"/>
            <a:ext cx="2652474" cy="1130260"/>
          </a:xfrm>
          <a:prstGeom prst="rect">
            <a:avLst/>
          </a:prstGeom>
        </p:spPr>
      </p:pic>
      <p:sp>
        <p:nvSpPr>
          <p:cNvPr id="11" name="Text 7"/>
          <p:cNvSpPr/>
          <p:nvPr/>
        </p:nvSpPr>
        <p:spPr>
          <a:xfrm>
            <a:off x="4562118" y="3093601"/>
            <a:ext cx="147161" cy="392430"/>
          </a:xfrm>
          <a:prstGeom prst="rect">
            <a:avLst/>
          </a:prstGeom>
          <a:noFill/>
          <a:ln/>
        </p:spPr>
        <p:txBody>
          <a:bodyPr wrap="none" rtlCol="0" anchor="t"/>
          <a:lstStyle/>
          <a:p>
            <a:pPr algn="ctr" indent="0" marL="0">
              <a:lnSpc>
                <a:spcPts val="3090"/>
              </a:lnSpc>
              <a:buNone/>
            </a:pPr>
            <a:r>
              <a:rPr lang="en-US" sz="1931" b="1" spc="-58" kern="0" dirty="0">
                <a:solidFill>
                  <a:srgbClr val="E5E0DF"/>
                </a:solidFill>
                <a:latin typeface="Inter" pitchFamily="34" charset="0"/>
                <a:ea typeface="Inter" pitchFamily="34" charset="-122"/>
                <a:cs typeface="Inter" pitchFamily="34" charset="-120"/>
              </a:rPr>
              <a:t>2</a:t>
            </a:r>
            <a:endParaRPr lang="en-US" sz="1931" dirty="0"/>
          </a:p>
        </p:txBody>
      </p:sp>
      <p:sp>
        <p:nvSpPr>
          <p:cNvPr id="12" name="Text 8"/>
          <p:cNvSpPr/>
          <p:nvPr/>
        </p:nvSpPr>
        <p:spPr>
          <a:xfrm>
            <a:off x="6158032" y="2920841"/>
            <a:ext cx="2452449" cy="306586"/>
          </a:xfrm>
          <a:prstGeom prst="rect">
            <a:avLst/>
          </a:prstGeom>
          <a:noFill/>
          <a:ln/>
        </p:spPr>
        <p:txBody>
          <a:bodyPr wrap="none" rtlCol="0" anchor="t"/>
          <a:lstStyle/>
          <a:p>
            <a:pPr algn="l" indent="0" marL="0">
              <a:lnSpc>
                <a:spcPts val="2414"/>
              </a:lnSpc>
              <a:buNone/>
            </a:pPr>
            <a:r>
              <a:rPr lang="en-US" sz="1931" b="1" spc="-58" kern="0" dirty="0">
                <a:solidFill>
                  <a:srgbClr val="E5E0DF"/>
                </a:solidFill>
                <a:latin typeface="Inter" pitchFamily="34" charset="0"/>
                <a:ea typeface="Inter" pitchFamily="34" charset="-122"/>
                <a:cs typeface="Inter" pitchFamily="34" charset="-120"/>
              </a:rPr>
              <a:t>Submit Application</a:t>
            </a:r>
            <a:endParaRPr lang="en-US" sz="1931" dirty="0"/>
          </a:p>
        </p:txBody>
      </p:sp>
      <p:sp>
        <p:nvSpPr>
          <p:cNvPr id="13" name="Text 9"/>
          <p:cNvSpPr/>
          <p:nvPr/>
        </p:nvSpPr>
        <p:spPr>
          <a:xfrm>
            <a:off x="6158032" y="3345061"/>
            <a:ext cx="3485912" cy="313849"/>
          </a:xfrm>
          <a:prstGeom prst="rect">
            <a:avLst/>
          </a:prstGeom>
          <a:noFill/>
          <a:ln/>
        </p:spPr>
        <p:txBody>
          <a:bodyPr wrap="none" rtlCol="0" anchor="t"/>
          <a:lstStyle/>
          <a:p>
            <a:pPr algn="l" indent="0" marL="0">
              <a:lnSpc>
                <a:spcPts val="2472"/>
              </a:lnSpc>
              <a:buNone/>
            </a:pPr>
            <a:r>
              <a:rPr lang="en-US" sz="1545" spc="-31" kern="0" dirty="0">
                <a:solidFill>
                  <a:srgbClr val="E5E0DF"/>
                </a:solidFill>
                <a:latin typeface="Inter" pitchFamily="34" charset="0"/>
                <a:ea typeface="Inter" pitchFamily="34" charset="-122"/>
                <a:cs typeface="Inter" pitchFamily="34" charset="-120"/>
              </a:rPr>
              <a:t>Complete our simple online application.</a:t>
            </a:r>
            <a:endParaRPr lang="en-US" sz="1545" dirty="0"/>
          </a:p>
        </p:txBody>
      </p:sp>
      <p:sp>
        <p:nvSpPr>
          <p:cNvPr id="14" name="Shape 10"/>
          <p:cNvSpPr/>
          <p:nvPr/>
        </p:nvSpPr>
        <p:spPr>
          <a:xfrm>
            <a:off x="6010870" y="3868728"/>
            <a:ext cx="6614160" cy="12204"/>
          </a:xfrm>
          <a:prstGeom prst="roundRect">
            <a:avLst>
              <a:gd name="adj" fmla="val 675229"/>
            </a:avLst>
          </a:prstGeom>
          <a:solidFill>
            <a:srgbClr val="2A1999"/>
          </a:solidFill>
          <a:ln/>
        </p:spPr>
      </p:sp>
      <p:pic>
        <p:nvPicPr>
          <p:cNvPr id="15" name="Image 2" descr="preencoded.png">    </p:cNvPr>
          <p:cNvPicPr>
            <a:picLocks noChangeAspect="1"/>
          </p:cNvPicPr>
          <p:nvPr/>
        </p:nvPicPr>
        <p:blipFill>
          <a:blip r:embed="rId3"/>
          <a:stretch>
            <a:fillRect/>
          </a:stretch>
        </p:blipFill>
        <p:spPr>
          <a:xfrm>
            <a:off x="2646283" y="3903940"/>
            <a:ext cx="3978831" cy="1130260"/>
          </a:xfrm>
          <a:prstGeom prst="rect">
            <a:avLst/>
          </a:prstGeom>
        </p:spPr>
      </p:pic>
      <p:sp>
        <p:nvSpPr>
          <p:cNvPr id="16" name="Text 11"/>
          <p:cNvSpPr/>
          <p:nvPr/>
        </p:nvSpPr>
        <p:spPr>
          <a:xfrm>
            <a:off x="4558427" y="4272796"/>
            <a:ext cx="154424" cy="392430"/>
          </a:xfrm>
          <a:prstGeom prst="rect">
            <a:avLst/>
          </a:prstGeom>
          <a:noFill/>
          <a:ln/>
        </p:spPr>
        <p:txBody>
          <a:bodyPr wrap="none" rtlCol="0" anchor="t"/>
          <a:lstStyle/>
          <a:p>
            <a:pPr algn="ctr" indent="0" marL="0">
              <a:lnSpc>
                <a:spcPts val="3090"/>
              </a:lnSpc>
              <a:buNone/>
            </a:pPr>
            <a:r>
              <a:rPr lang="en-US" sz="1931" b="1" spc="-58" kern="0" dirty="0">
                <a:solidFill>
                  <a:srgbClr val="E5E0DF"/>
                </a:solidFill>
                <a:latin typeface="Inter" pitchFamily="34" charset="0"/>
                <a:ea typeface="Inter" pitchFamily="34" charset="-122"/>
                <a:cs typeface="Inter" pitchFamily="34" charset="-120"/>
              </a:rPr>
              <a:t>3</a:t>
            </a:r>
            <a:endParaRPr lang="en-US" sz="1931" dirty="0"/>
          </a:p>
        </p:txBody>
      </p:sp>
      <p:sp>
        <p:nvSpPr>
          <p:cNvPr id="17" name="Text 12"/>
          <p:cNvSpPr/>
          <p:nvPr/>
        </p:nvSpPr>
        <p:spPr>
          <a:xfrm>
            <a:off x="6821210" y="4100036"/>
            <a:ext cx="2452449" cy="306586"/>
          </a:xfrm>
          <a:prstGeom prst="rect">
            <a:avLst/>
          </a:prstGeom>
          <a:noFill/>
          <a:ln/>
        </p:spPr>
        <p:txBody>
          <a:bodyPr wrap="none" rtlCol="0" anchor="t"/>
          <a:lstStyle/>
          <a:p>
            <a:pPr algn="l" indent="0" marL="0">
              <a:lnSpc>
                <a:spcPts val="2414"/>
              </a:lnSpc>
              <a:buNone/>
            </a:pPr>
            <a:r>
              <a:rPr lang="en-US" sz="1931" b="1" spc="-58" kern="0" dirty="0">
                <a:solidFill>
                  <a:srgbClr val="E5E0DF"/>
                </a:solidFill>
                <a:latin typeface="Inter" pitchFamily="34" charset="0"/>
                <a:ea typeface="Inter" pitchFamily="34" charset="-122"/>
                <a:cs typeface="Inter" pitchFamily="34" charset="-120"/>
              </a:rPr>
              <a:t>Get Preapproved</a:t>
            </a:r>
            <a:endParaRPr lang="en-US" sz="1931" dirty="0"/>
          </a:p>
        </p:txBody>
      </p:sp>
      <p:sp>
        <p:nvSpPr>
          <p:cNvPr id="18" name="Text 13"/>
          <p:cNvSpPr/>
          <p:nvPr/>
        </p:nvSpPr>
        <p:spPr>
          <a:xfrm>
            <a:off x="6821210" y="4524256"/>
            <a:ext cx="4939784" cy="313849"/>
          </a:xfrm>
          <a:prstGeom prst="rect">
            <a:avLst/>
          </a:prstGeom>
          <a:noFill/>
          <a:ln/>
        </p:spPr>
        <p:txBody>
          <a:bodyPr wrap="none" rtlCol="0" anchor="t"/>
          <a:lstStyle/>
          <a:p>
            <a:pPr algn="l" indent="0" marL="0">
              <a:lnSpc>
                <a:spcPts val="2472"/>
              </a:lnSpc>
              <a:buNone/>
            </a:pPr>
            <a:r>
              <a:rPr lang="en-US" sz="1545" spc="-31" kern="0" dirty="0">
                <a:solidFill>
                  <a:srgbClr val="E5E0DF"/>
                </a:solidFill>
                <a:latin typeface="Inter" pitchFamily="34" charset="0"/>
                <a:ea typeface="Inter" pitchFamily="34" charset="-122"/>
                <a:cs typeface="Inter" pitchFamily="34" charset="-120"/>
              </a:rPr>
              <a:t>Receive a quick decision and personalized loan options.</a:t>
            </a:r>
            <a:endParaRPr lang="en-US" sz="1545" dirty="0"/>
          </a:p>
        </p:txBody>
      </p:sp>
      <p:sp>
        <p:nvSpPr>
          <p:cNvPr id="19" name="Shape 14"/>
          <p:cNvSpPr/>
          <p:nvPr/>
        </p:nvSpPr>
        <p:spPr>
          <a:xfrm>
            <a:off x="6674048" y="5047923"/>
            <a:ext cx="5950982" cy="12204"/>
          </a:xfrm>
          <a:prstGeom prst="roundRect">
            <a:avLst>
              <a:gd name="adj" fmla="val 675229"/>
            </a:avLst>
          </a:prstGeom>
          <a:solidFill>
            <a:srgbClr val="2A1999"/>
          </a:solidFill>
          <a:ln/>
        </p:spPr>
      </p:sp>
      <p:pic>
        <p:nvPicPr>
          <p:cNvPr id="20" name="Image 3" descr="preencoded.png">    </p:cNvPr>
          <p:cNvPicPr>
            <a:picLocks noChangeAspect="1"/>
          </p:cNvPicPr>
          <p:nvPr/>
        </p:nvPicPr>
        <p:blipFill>
          <a:blip r:embed="rId4"/>
          <a:stretch>
            <a:fillRect/>
          </a:stretch>
        </p:blipFill>
        <p:spPr>
          <a:xfrm>
            <a:off x="1983224" y="5083135"/>
            <a:ext cx="5305068" cy="1130260"/>
          </a:xfrm>
          <a:prstGeom prst="rect">
            <a:avLst/>
          </a:prstGeom>
        </p:spPr>
      </p:pic>
      <p:sp>
        <p:nvSpPr>
          <p:cNvPr id="21" name="Text 15"/>
          <p:cNvSpPr/>
          <p:nvPr/>
        </p:nvSpPr>
        <p:spPr>
          <a:xfrm>
            <a:off x="4556165" y="5451991"/>
            <a:ext cx="158948" cy="392430"/>
          </a:xfrm>
          <a:prstGeom prst="rect">
            <a:avLst/>
          </a:prstGeom>
          <a:noFill/>
          <a:ln/>
        </p:spPr>
        <p:txBody>
          <a:bodyPr wrap="none" rtlCol="0" anchor="t"/>
          <a:lstStyle/>
          <a:p>
            <a:pPr algn="ctr" indent="0" marL="0">
              <a:lnSpc>
                <a:spcPts val="3090"/>
              </a:lnSpc>
              <a:buNone/>
            </a:pPr>
            <a:r>
              <a:rPr lang="en-US" sz="1931" b="1" spc="-58" kern="0" dirty="0">
                <a:solidFill>
                  <a:srgbClr val="E5E0DF"/>
                </a:solidFill>
                <a:latin typeface="Inter" pitchFamily="34" charset="0"/>
                <a:ea typeface="Inter" pitchFamily="34" charset="-122"/>
                <a:cs typeface="Inter" pitchFamily="34" charset="-120"/>
              </a:rPr>
              <a:t>4</a:t>
            </a:r>
            <a:endParaRPr lang="en-US" sz="1931" dirty="0"/>
          </a:p>
        </p:txBody>
      </p:sp>
      <p:sp>
        <p:nvSpPr>
          <p:cNvPr id="22" name="Text 16"/>
          <p:cNvSpPr/>
          <p:nvPr/>
        </p:nvSpPr>
        <p:spPr>
          <a:xfrm>
            <a:off x="7484388" y="5279231"/>
            <a:ext cx="2452449" cy="306586"/>
          </a:xfrm>
          <a:prstGeom prst="rect">
            <a:avLst/>
          </a:prstGeom>
          <a:noFill/>
          <a:ln/>
        </p:spPr>
        <p:txBody>
          <a:bodyPr wrap="none" rtlCol="0" anchor="t"/>
          <a:lstStyle/>
          <a:p>
            <a:pPr algn="l" indent="0" marL="0">
              <a:lnSpc>
                <a:spcPts val="2414"/>
              </a:lnSpc>
              <a:buNone/>
            </a:pPr>
            <a:r>
              <a:rPr lang="en-US" sz="1931" b="1" spc="-58" kern="0" dirty="0">
                <a:solidFill>
                  <a:srgbClr val="E5E0DF"/>
                </a:solidFill>
                <a:latin typeface="Inter" pitchFamily="34" charset="0"/>
                <a:ea typeface="Inter" pitchFamily="34" charset="-122"/>
                <a:cs typeface="Inter" pitchFamily="34" charset="-120"/>
              </a:rPr>
              <a:t>Close the Loan</a:t>
            </a:r>
            <a:endParaRPr lang="en-US" sz="1931" dirty="0"/>
          </a:p>
        </p:txBody>
      </p:sp>
      <p:sp>
        <p:nvSpPr>
          <p:cNvPr id="23" name="Text 17"/>
          <p:cNvSpPr/>
          <p:nvPr/>
        </p:nvSpPr>
        <p:spPr>
          <a:xfrm>
            <a:off x="7484388" y="5703451"/>
            <a:ext cx="4090154" cy="313849"/>
          </a:xfrm>
          <a:prstGeom prst="rect">
            <a:avLst/>
          </a:prstGeom>
          <a:noFill/>
          <a:ln/>
        </p:spPr>
        <p:txBody>
          <a:bodyPr wrap="none" rtlCol="0" anchor="t"/>
          <a:lstStyle/>
          <a:p>
            <a:pPr algn="l" indent="0" marL="0">
              <a:lnSpc>
                <a:spcPts val="2472"/>
              </a:lnSpc>
              <a:buNone/>
            </a:pPr>
            <a:r>
              <a:rPr lang="en-US" sz="1545" spc="-31" kern="0" dirty="0">
                <a:solidFill>
                  <a:srgbClr val="E5E0DF"/>
                </a:solidFill>
                <a:latin typeface="Inter" pitchFamily="34" charset="0"/>
                <a:ea typeface="Inter" pitchFamily="34" charset="-122"/>
                <a:cs typeface="Inter" pitchFamily="34" charset="-120"/>
              </a:rPr>
              <a:t>Work with our team to finalize the loan details.</a:t>
            </a:r>
            <a:endParaRPr lang="en-US" sz="1545" dirty="0"/>
          </a:p>
        </p:txBody>
      </p:sp>
      <p:sp>
        <p:nvSpPr>
          <p:cNvPr id="24" name="Text 18"/>
          <p:cNvSpPr/>
          <p:nvPr/>
        </p:nvSpPr>
        <p:spPr>
          <a:xfrm>
            <a:off x="1956435" y="6434018"/>
            <a:ext cx="10717530" cy="1255395"/>
          </a:xfrm>
          <a:prstGeom prst="rect">
            <a:avLst/>
          </a:prstGeom>
          <a:noFill/>
          <a:ln/>
        </p:spPr>
        <p:txBody>
          <a:bodyPr wrap="square" rtlCol="0" anchor="t"/>
          <a:lstStyle/>
          <a:p>
            <a:pPr indent="0" marL="0">
              <a:lnSpc>
                <a:spcPts val="2472"/>
              </a:lnSpc>
              <a:buNone/>
            </a:pPr>
            <a:r>
              <a:rPr lang="en-US" sz="1545" spc="-31" kern="0" dirty="0">
                <a:solidFill>
                  <a:srgbClr val="E5E0DF"/>
                </a:solidFill>
                <a:latin typeface="Inter" pitchFamily="34" charset="0"/>
                <a:ea typeface="Inter" pitchFamily="34" charset="-122"/>
                <a:cs typeface="Inter" pitchFamily="34" charset="-120"/>
              </a:rPr>
              <a:t>Our streamlined loan application process makes it easy to secure the financing you need. From gathering the necessary documents to finalizing the loan, our dedicated team guides you through each step, ensuring a seamless and efficient experience. With fast pre-approval decisions and personalized loan solutions, we're committed to helping you achieve your financial goals.</a:t>
            </a:r>
            <a:endParaRPr lang="en-US" sz="1545" dirty="0"/>
          </a:p>
        </p:txBody>
      </p:sp>
      <p:pic>
        <p:nvPicPr>
          <p:cNvPr id="2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sp>
        <p:nvSpPr>
          <p:cNvPr id="4" name="Text 2"/>
          <p:cNvSpPr/>
          <p:nvPr/>
        </p:nvSpPr>
        <p:spPr>
          <a:xfrm>
            <a:off x="864037" y="1787962"/>
            <a:ext cx="8854559" cy="771525"/>
          </a:xfrm>
          <a:prstGeom prst="rect">
            <a:avLst/>
          </a:prstGeom>
          <a:noFill/>
          <a:ln/>
        </p:spPr>
        <p:txBody>
          <a:bodyPr wrap="none" rtlCol="0" anchor="t"/>
          <a:lstStyle/>
          <a:p>
            <a:pPr indent="0" marL="0">
              <a:lnSpc>
                <a:spcPts val="6075"/>
              </a:lnSpc>
              <a:buNone/>
            </a:pPr>
            <a:r>
              <a:rPr lang="en-US" sz="4860" b="1" spc="-146" kern="0" dirty="0">
                <a:solidFill>
                  <a:srgbClr val="FFFFFF"/>
                </a:solidFill>
                <a:latin typeface="Inter" pitchFamily="34" charset="0"/>
                <a:ea typeface="Inter" pitchFamily="34" charset="-122"/>
                <a:cs typeface="Inter" pitchFamily="34" charset="-120"/>
              </a:rPr>
              <a:t>Integrated Retirement Planning</a:t>
            </a:r>
            <a:endParaRPr lang="en-US" sz="4860" dirty="0"/>
          </a:p>
        </p:txBody>
      </p:sp>
      <p:sp>
        <p:nvSpPr>
          <p:cNvPr id="5" name="Text 3"/>
          <p:cNvSpPr/>
          <p:nvPr/>
        </p:nvSpPr>
        <p:spPr>
          <a:xfrm>
            <a:off x="864037" y="3053239"/>
            <a:ext cx="12902327" cy="790099"/>
          </a:xfrm>
          <a:prstGeom prst="rect">
            <a:avLst/>
          </a:prstGeom>
          <a:noFill/>
          <a:ln/>
        </p:spPr>
        <p:txBody>
          <a:bodyPr wrap="square" rtlCol="0" anchor="t"/>
          <a:lstStyle/>
          <a:p>
            <a:pPr indent="0" marL="0">
              <a:lnSpc>
                <a:spcPts val="3110"/>
              </a:lnSpc>
              <a:buNone/>
            </a:pPr>
            <a:r>
              <a:rPr lang="en-US" sz="1944" spc="-39" kern="0" dirty="0">
                <a:solidFill>
                  <a:srgbClr val="E5E0DF"/>
                </a:solidFill>
                <a:latin typeface="Inter" pitchFamily="34" charset="0"/>
                <a:ea typeface="Inter" pitchFamily="34" charset="-122"/>
                <a:cs typeface="Inter" pitchFamily="34" charset="-120"/>
              </a:rPr>
              <a:t>Our integrated retirement planning services help you prepare for a secure and comfortable future. We work closely with you to develop a personalized strategy that aligns with your financial goals and risk tolerance.</a:t>
            </a:r>
            <a:endParaRPr lang="en-US" sz="1944" dirty="0"/>
          </a:p>
        </p:txBody>
      </p:sp>
      <p:sp>
        <p:nvSpPr>
          <p:cNvPr id="6" name="Text 4"/>
          <p:cNvSpPr/>
          <p:nvPr/>
        </p:nvSpPr>
        <p:spPr>
          <a:xfrm>
            <a:off x="1258967" y="4120991"/>
            <a:ext cx="12507397" cy="395049"/>
          </a:xfrm>
          <a:prstGeom prst="rect">
            <a:avLst/>
          </a:prstGeom>
          <a:noFill/>
          <a:ln/>
        </p:spPr>
        <p:txBody>
          <a:bodyPr wrap="none" rtlCol="0" anchor="t"/>
          <a:lstStyle/>
          <a:p>
            <a:pPr algn="l" marL="342900" indent="-342900">
              <a:lnSpc>
                <a:spcPts val="3110"/>
              </a:lnSpc>
              <a:buSzPct val="100000"/>
              <a:buFont typeface="+mj-lt"/>
              <a:buAutoNum type="arabicPeriod" startAt="1"/>
            </a:pPr>
            <a:r>
              <a:rPr lang="en-US" sz="1944" spc="-39" kern="0" dirty="0">
                <a:solidFill>
                  <a:srgbClr val="E5E0DF"/>
                </a:solidFill>
                <a:latin typeface="Inter" pitchFamily="34" charset="0"/>
                <a:ea typeface="Inter" pitchFamily="34" charset="-122"/>
                <a:cs typeface="Inter" pitchFamily="34" charset="-120"/>
              </a:rPr>
              <a:t>Comprehensive retirement needs analysis</a:t>
            </a:r>
            <a:endParaRPr lang="en-US" sz="1944" dirty="0"/>
          </a:p>
        </p:txBody>
      </p:sp>
      <p:sp>
        <p:nvSpPr>
          <p:cNvPr id="7" name="Text 5"/>
          <p:cNvSpPr/>
          <p:nvPr/>
        </p:nvSpPr>
        <p:spPr>
          <a:xfrm>
            <a:off x="1258967" y="4602361"/>
            <a:ext cx="12507397" cy="395049"/>
          </a:xfrm>
          <a:prstGeom prst="rect">
            <a:avLst/>
          </a:prstGeom>
          <a:noFill/>
          <a:ln/>
        </p:spPr>
        <p:txBody>
          <a:bodyPr wrap="none" rtlCol="0" anchor="t"/>
          <a:lstStyle/>
          <a:p>
            <a:pPr algn="l" marL="342900" indent="-342900">
              <a:lnSpc>
                <a:spcPts val="3110"/>
              </a:lnSpc>
              <a:buSzPct val="100000"/>
              <a:buFont typeface="+mj-lt"/>
              <a:buAutoNum type="arabicPeriod" startAt="2"/>
            </a:pPr>
            <a:r>
              <a:rPr lang="en-US" sz="1944" spc="-39" kern="0" dirty="0">
                <a:solidFill>
                  <a:srgbClr val="E5E0DF"/>
                </a:solidFill>
                <a:latin typeface="Inter" pitchFamily="34" charset="0"/>
                <a:ea typeface="Inter" pitchFamily="34" charset="-122"/>
                <a:cs typeface="Inter" pitchFamily="34" charset="-120"/>
              </a:rPr>
              <a:t>Optimized investment portfolios for growth and income</a:t>
            </a:r>
            <a:endParaRPr lang="en-US" sz="1944" dirty="0"/>
          </a:p>
        </p:txBody>
      </p:sp>
      <p:sp>
        <p:nvSpPr>
          <p:cNvPr id="8" name="Text 6"/>
          <p:cNvSpPr/>
          <p:nvPr/>
        </p:nvSpPr>
        <p:spPr>
          <a:xfrm>
            <a:off x="1258967" y="5083731"/>
            <a:ext cx="12507397" cy="395049"/>
          </a:xfrm>
          <a:prstGeom prst="rect">
            <a:avLst/>
          </a:prstGeom>
          <a:noFill/>
          <a:ln/>
        </p:spPr>
        <p:txBody>
          <a:bodyPr wrap="none" rtlCol="0" anchor="t"/>
          <a:lstStyle/>
          <a:p>
            <a:pPr algn="l" marL="342900" indent="-342900">
              <a:lnSpc>
                <a:spcPts val="3110"/>
              </a:lnSpc>
              <a:buSzPct val="100000"/>
              <a:buFont typeface="+mj-lt"/>
              <a:buAutoNum type="arabicPeriod" startAt="3"/>
            </a:pPr>
            <a:r>
              <a:rPr lang="en-US" sz="1944" spc="-39" kern="0" dirty="0">
                <a:solidFill>
                  <a:srgbClr val="E5E0DF"/>
                </a:solidFill>
                <a:latin typeface="Inter" pitchFamily="34" charset="0"/>
                <a:ea typeface="Inter" pitchFamily="34" charset="-122"/>
                <a:cs typeface="Inter" pitchFamily="34" charset="-120"/>
              </a:rPr>
              <a:t>Tax-efficient distribution strategies to maximize your savings</a:t>
            </a:r>
            <a:endParaRPr lang="en-US" sz="1944" dirty="0"/>
          </a:p>
        </p:txBody>
      </p:sp>
      <p:sp>
        <p:nvSpPr>
          <p:cNvPr id="9" name="Text 7"/>
          <p:cNvSpPr/>
          <p:nvPr/>
        </p:nvSpPr>
        <p:spPr>
          <a:xfrm>
            <a:off x="1258967" y="5565100"/>
            <a:ext cx="12507397" cy="395049"/>
          </a:xfrm>
          <a:prstGeom prst="rect">
            <a:avLst/>
          </a:prstGeom>
          <a:noFill/>
          <a:ln/>
        </p:spPr>
        <p:txBody>
          <a:bodyPr wrap="none" rtlCol="0" anchor="t"/>
          <a:lstStyle/>
          <a:p>
            <a:pPr algn="l" marL="342900" indent="-342900">
              <a:lnSpc>
                <a:spcPts val="3110"/>
              </a:lnSpc>
              <a:buSzPct val="100000"/>
              <a:buFont typeface="+mj-lt"/>
              <a:buAutoNum type="arabicPeriod" startAt="4"/>
            </a:pPr>
            <a:r>
              <a:rPr lang="en-US" sz="1944" spc="-39" kern="0" dirty="0">
                <a:solidFill>
                  <a:srgbClr val="E5E0DF"/>
                </a:solidFill>
                <a:latin typeface="Inter" pitchFamily="34" charset="0"/>
                <a:ea typeface="Inter" pitchFamily="34" charset="-122"/>
                <a:cs typeface="Inter" pitchFamily="34" charset="-120"/>
              </a:rPr>
              <a:t>Seamless integration with your broader financial plan</a:t>
            </a:r>
            <a:endParaRPr lang="en-US" sz="1944" dirty="0"/>
          </a:p>
        </p:txBody>
      </p:sp>
      <p:sp>
        <p:nvSpPr>
          <p:cNvPr id="10" name="Text 8"/>
          <p:cNvSpPr/>
          <p:nvPr/>
        </p:nvSpPr>
        <p:spPr>
          <a:xfrm>
            <a:off x="1258967" y="6046470"/>
            <a:ext cx="12507397" cy="395049"/>
          </a:xfrm>
          <a:prstGeom prst="rect">
            <a:avLst/>
          </a:prstGeom>
          <a:noFill/>
          <a:ln/>
        </p:spPr>
        <p:txBody>
          <a:bodyPr wrap="none" rtlCol="0" anchor="t"/>
          <a:lstStyle/>
          <a:p>
            <a:pPr algn="l" marL="342900" indent="-342900">
              <a:lnSpc>
                <a:spcPts val="3110"/>
              </a:lnSpc>
              <a:buSzPct val="100000"/>
              <a:buFont typeface="+mj-lt"/>
              <a:buAutoNum type="arabicPeriod" startAt="5"/>
            </a:pPr>
            <a:r>
              <a:rPr lang="en-US" sz="1944" spc="-39" kern="0" dirty="0">
                <a:solidFill>
                  <a:srgbClr val="E5E0DF"/>
                </a:solidFill>
                <a:latin typeface="Inter" pitchFamily="34" charset="0"/>
                <a:ea typeface="Inter" pitchFamily="34" charset="-122"/>
                <a:cs typeface="Inter" pitchFamily="34" charset="-120"/>
              </a:rPr>
              <a:t>Ongoing monitoring and adjustments to adapt to life changes</a:t>
            </a:r>
            <a:endParaRPr lang="en-US" sz="1944"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2024-07-14T02:10:53Z</dcterms:created>
  <dcterms:modified xsi:type="dcterms:W3CDTF">2024-07-14T02:10:53Z</dcterms:modified>
</cp:coreProperties>
</file>