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C1597BC7-41D9-C44C-9435-F11B9746E589}" type="datetimeFigureOut">
              <a:rPr lang="en-US"/>
              <a:t>6/23/2024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6DE1911F-2B41-4D41-BB46-23A28FE7DF97}" type="slidenum">
              <a:rPr lang="en-US"/>
              <a:t>‹#›</a:t>
            </a:fld>
            <a:endParaRPr lang="en-US"/>
          </a:p>
        </p:txBody>
      </p:sp>
    </p:spTree>
    <p:extLst>
      <p:ext uri="{BB962C8B-B14F-4D97-AF65-F5344CB8AC3E}">
        <p14:creationId xmlns:p14="http://schemas.microsoft.com/office/powerpoint/2010/main" val="4146257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hyperlink" Target="https://www.who.int/news-room/fact-sheets/detail/noncommunicable-diseases" TargetMode="External"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hyperlink" Target="https://www.who.int/news-room/fact-sheets/detail/diabetes" TargetMode="External"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hyperlink" Target="https://www.who.int/news-room/fact-sheets/detail/obesity-and-overweight" TargetMode="Externa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4628" y="848082"/>
            <a:ext cx="7474744" cy="2056924"/>
          </a:xfrm>
          <a:prstGeom prst="rect">
            <a:avLst/>
          </a:prstGeom>
          <a:noFill/>
          <a:ln/>
        </p:spPr>
        <p:txBody>
          <a:bodyPr wrap="square" rtlCol="0" anchor="t"/>
          <a:lstStyle/>
          <a:p>
            <a:pPr marL="0" indent="0">
              <a:lnSpc>
                <a:spcPts val="8099"/>
              </a:lnSpc>
              <a:buNone/>
            </a:pPr>
            <a:r>
              <a:rPr lang="en-US" sz="6479" kern="0" spc="-65" dirty="0">
                <a:solidFill>
                  <a:srgbClr val="FA95AF"/>
                </a:solidFill>
                <a:latin typeface="Anton" pitchFamily="34" charset="0"/>
                <a:ea typeface="Anton" pitchFamily="34" charset="-122"/>
                <a:cs typeface="Anton" pitchFamily="34" charset="-120"/>
              </a:rPr>
              <a:t>Introduction to Malnutrition</a:t>
            </a:r>
            <a:endParaRPr lang="en-US" sz="6479" dirty="0"/>
          </a:p>
        </p:txBody>
      </p:sp>
      <p:sp>
        <p:nvSpPr>
          <p:cNvPr id="6" name="Text 3"/>
          <p:cNvSpPr/>
          <p:nvPr/>
        </p:nvSpPr>
        <p:spPr>
          <a:xfrm>
            <a:off x="834628" y="3262670"/>
            <a:ext cx="7474744" cy="3433286"/>
          </a:xfrm>
          <a:prstGeom prst="rect">
            <a:avLst/>
          </a:prstGeom>
          <a:noFill/>
          <a:ln/>
        </p:spPr>
        <p:txBody>
          <a:bodyPr wrap="square" rtlCol="0" anchor="t"/>
          <a:lstStyle/>
          <a:p>
            <a:pPr marL="0" indent="0">
              <a:lnSpc>
                <a:spcPts val="3005"/>
              </a:lnSpc>
              <a:buNone/>
            </a:pPr>
            <a:r>
              <a:rPr lang="en-US" sz="1878" kern="0" spc="-38" dirty="0">
                <a:solidFill>
                  <a:srgbClr val="E0D6DE"/>
                </a:solidFill>
                <a:latin typeface="Fira Sans" pitchFamily="34" charset="0"/>
                <a:ea typeface="Fira Sans" pitchFamily="34" charset="-122"/>
                <a:cs typeface="Fira Sans" pitchFamily="34" charset="-120"/>
              </a:rPr>
              <a:t>Malnutrition is a global health issue that affects individuals of all ages, socioeconomic backgrounds, and regions. It encompasses a range of conditions caused by an imbalance between the body's nutritional intake and its requirements. This can lead to undernutrition, where the body lacks essential nutrients, or overnutrition, where excess intake of certain nutrients causes health problems. Understanding the complex nature of malnutrition is crucial in developing effective strategies to address this pressing challenge and improve the well-being of individuals and communities worldwide.</a:t>
            </a:r>
            <a:endParaRPr lang="en-US" sz="1878" dirty="0"/>
          </a:p>
        </p:txBody>
      </p:sp>
      <p:sp>
        <p:nvSpPr>
          <p:cNvPr id="7" name="Shape 4"/>
          <p:cNvSpPr/>
          <p:nvPr/>
        </p:nvSpPr>
        <p:spPr>
          <a:xfrm>
            <a:off x="834628" y="6982063"/>
            <a:ext cx="381476" cy="381476"/>
          </a:xfrm>
          <a:prstGeom prst="roundRect">
            <a:avLst>
              <a:gd name="adj" fmla="val 23967656"/>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2113359" y="676632"/>
            <a:ext cx="10403681" cy="1190149"/>
          </a:xfrm>
          <a:prstGeom prst="rect">
            <a:avLst/>
          </a:prstGeom>
          <a:noFill/>
          <a:ln/>
        </p:spPr>
        <p:txBody>
          <a:bodyPr wrap="square" rtlCol="0" anchor="t"/>
          <a:lstStyle/>
          <a:p>
            <a:pPr marL="0" indent="0">
              <a:lnSpc>
                <a:spcPts val="4686"/>
              </a:lnSpc>
              <a:buNone/>
            </a:pPr>
            <a:r>
              <a:rPr lang="en-US" sz="3749" kern="0" spc="-37" dirty="0">
                <a:solidFill>
                  <a:srgbClr val="FA95AF"/>
                </a:solidFill>
                <a:latin typeface="Anton" pitchFamily="34" charset="0"/>
                <a:ea typeface="Anton" pitchFamily="34" charset="-122"/>
                <a:cs typeface="Anton" pitchFamily="34" charset="-120"/>
              </a:rPr>
              <a:t>Conclusion: Quaker Bowl's Role in Combating Malnutrition</a:t>
            </a:r>
            <a:endParaRPr lang="en-US" sz="3749" dirty="0"/>
          </a:p>
        </p:txBody>
      </p:sp>
      <p:sp>
        <p:nvSpPr>
          <p:cNvPr id="5" name="Text 3"/>
          <p:cNvSpPr/>
          <p:nvPr/>
        </p:nvSpPr>
        <p:spPr>
          <a:xfrm>
            <a:off x="2113359" y="2247662"/>
            <a:ext cx="10403681" cy="1828800"/>
          </a:xfrm>
          <a:prstGeom prst="rect">
            <a:avLst/>
          </a:prstGeom>
          <a:noFill/>
          <a:ln/>
        </p:spPr>
        <p:txBody>
          <a:bodyPr wrap="square" rtlCol="0" anchor="t"/>
          <a:lstStyle/>
          <a:p>
            <a:pPr marL="0" indent="0">
              <a:lnSpc>
                <a:spcPts val="2399"/>
              </a:lnSpc>
              <a:buNone/>
            </a:pPr>
            <a:r>
              <a:rPr lang="en-US" sz="1500" kern="0" spc="-30" dirty="0">
                <a:solidFill>
                  <a:srgbClr val="E0D6DE"/>
                </a:solidFill>
                <a:latin typeface="Fira Sans" pitchFamily="34" charset="0"/>
                <a:ea typeface="Fira Sans" pitchFamily="34" charset="-122"/>
                <a:cs typeface="Fira Sans" pitchFamily="34" charset="-120"/>
              </a:rPr>
              <a:t>The Quaker Bowl has emerged as a transformative solution in the global fight against malnutrition, offering a comprehensive and accessible approach to addressing this pressing public health challenge. Through its meticulously formulated nutritional profile, the Quaker Bowl provides a vital lifeline to individuals and communities struggling with undernutrition, micronutrient deficiencies, and the debilitating effects of overnutrition. By delivering a carefully balanced blend of high-quality proteins, complex carbohydrates, healthy fats, and an array of essential vitamins and minerals, the Quaker Bowl empowers those in need to regain their health, vitality, and ability to thrive.</a:t>
            </a:r>
            <a:endParaRPr lang="en-US" sz="1500" dirty="0"/>
          </a:p>
        </p:txBody>
      </p:sp>
      <p:sp>
        <p:nvSpPr>
          <p:cNvPr id="6" name="Text 4"/>
          <p:cNvSpPr/>
          <p:nvPr/>
        </p:nvSpPr>
        <p:spPr>
          <a:xfrm>
            <a:off x="2113359" y="4290655"/>
            <a:ext cx="10403681" cy="1524000"/>
          </a:xfrm>
          <a:prstGeom prst="rect">
            <a:avLst/>
          </a:prstGeom>
          <a:noFill/>
          <a:ln/>
        </p:spPr>
        <p:txBody>
          <a:bodyPr wrap="square" rtlCol="0" anchor="t"/>
          <a:lstStyle/>
          <a:p>
            <a:pPr marL="0" indent="0">
              <a:lnSpc>
                <a:spcPts val="2399"/>
              </a:lnSpc>
              <a:buNone/>
            </a:pPr>
            <a:r>
              <a:rPr lang="en-US" sz="1500" kern="0" spc="-30" dirty="0">
                <a:solidFill>
                  <a:srgbClr val="E0D6DE"/>
                </a:solidFill>
                <a:latin typeface="Fira Sans" pitchFamily="34" charset="0"/>
                <a:ea typeface="Fira Sans" pitchFamily="34" charset="-122"/>
                <a:cs typeface="Fira Sans" pitchFamily="34" charset="-120"/>
              </a:rPr>
              <a:t>Equally important is the Quaker Oats Company's unwavering commitment to ensuring the </a:t>
            </a:r>
            <a:r>
              <a:rPr lang="en-US" sz="1500" b="1" kern="0" spc="-30" dirty="0">
                <a:solidFill>
                  <a:srgbClr val="E0D6DE"/>
                </a:solidFill>
                <a:latin typeface="Fira Sans" pitchFamily="34" charset="0"/>
                <a:ea typeface="Fira Sans" pitchFamily="34" charset="-122"/>
                <a:cs typeface="Fira Sans" pitchFamily="34" charset="-120"/>
              </a:rPr>
              <a:t>accessibility and affordability</a:t>
            </a:r>
            <a:r>
              <a:rPr lang="en-US" sz="1500" kern="0" spc="-30" dirty="0">
                <a:solidFill>
                  <a:srgbClr val="E0D6DE"/>
                </a:solidFill>
                <a:latin typeface="Fira Sans" pitchFamily="34" charset="0"/>
                <a:ea typeface="Fira Sans" pitchFamily="34" charset="-122"/>
                <a:cs typeface="Fira Sans" pitchFamily="34" charset="-120"/>
              </a:rPr>
              <a:t> of the Quaker Bowl, forging strategic partnerships and implementing innovative distribution channels to reach the most vulnerable populations. This holistic approach, combining nutritional excellence with a deep understanding of the societal and economic factors that contribute to malnutrition, has positioned the Quaker Bowl as a transformative force in the global quest for food security and equitable access to life-sustaining nourishment.</a:t>
            </a:r>
            <a:endParaRPr lang="en-US" sz="1500" dirty="0"/>
          </a:p>
        </p:txBody>
      </p:sp>
      <p:sp>
        <p:nvSpPr>
          <p:cNvPr id="7" name="Text 5"/>
          <p:cNvSpPr/>
          <p:nvPr/>
        </p:nvSpPr>
        <p:spPr>
          <a:xfrm>
            <a:off x="2113359" y="6028849"/>
            <a:ext cx="10403681" cy="1524000"/>
          </a:xfrm>
          <a:prstGeom prst="rect">
            <a:avLst/>
          </a:prstGeom>
          <a:noFill/>
          <a:ln/>
        </p:spPr>
        <p:txBody>
          <a:bodyPr wrap="square" rtlCol="0" anchor="t"/>
          <a:lstStyle/>
          <a:p>
            <a:pPr marL="0" indent="0">
              <a:lnSpc>
                <a:spcPts val="2399"/>
              </a:lnSpc>
              <a:buNone/>
            </a:pPr>
            <a:r>
              <a:rPr lang="en-US" sz="1500" kern="0" spc="-30" dirty="0">
                <a:solidFill>
                  <a:srgbClr val="E0D6DE"/>
                </a:solidFill>
                <a:latin typeface="Fira Sans" pitchFamily="34" charset="0"/>
                <a:ea typeface="Fira Sans" pitchFamily="34" charset="-122"/>
                <a:cs typeface="Fira Sans" pitchFamily="34" charset="-120"/>
              </a:rPr>
              <a:t>As the world continues to grapple with the complex and multifaceted challenges of malnutrition, the Quaker Bowl stands as a beacon of hope, a testament to the power of collaboration, innovation, and a steadfast commitment to improving the health and well-being of individuals and communities worldwide. By continuing to expand the reach and impact of the Quaker Bowl, we can collectively take strides towards a future where no one is left behind, and where the scourge of malnutrition is consigned to the past, paving the way for a more just, prosperous, and nourished global community.</a:t>
            </a:r>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368028"/>
            <a:ext cx="6172200" cy="771525"/>
          </a:xfrm>
          <a:prstGeom prst="rect">
            <a:avLst/>
          </a:prstGeom>
          <a:noFill/>
          <a:ln/>
        </p:spPr>
        <p:txBody>
          <a:bodyPr wrap="non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Causes of Malnutrition</a:t>
            </a:r>
            <a:endParaRPr lang="en-US" sz="4860" dirty="0"/>
          </a:p>
        </p:txBody>
      </p:sp>
      <p:sp>
        <p:nvSpPr>
          <p:cNvPr id="5" name="Text 3"/>
          <p:cNvSpPr/>
          <p:nvPr/>
        </p:nvSpPr>
        <p:spPr>
          <a:xfrm>
            <a:off x="864037" y="2633305"/>
            <a:ext cx="12902327"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Malnutrition can arise from a complex interplay of various factors, both individual and societal. At the individual level, a poor dietary intake, due to factors like food insecurity, poverty, or lack of nutritional knowledge, can lead to nutrient deficiencies. Medical conditions, such as chronic diseases, infections, or metabolic disorders, can also impair the body's ability to properly absorb and utilize essential nutrients. Additionally, certain behaviors, like excessive dieting or eating disorders, can contribute to malnutrition.</a:t>
            </a:r>
            <a:endParaRPr lang="en-US" sz="1944" dirty="0"/>
          </a:p>
        </p:txBody>
      </p:sp>
      <p:sp>
        <p:nvSpPr>
          <p:cNvPr id="6" name="Text 4"/>
          <p:cNvSpPr/>
          <p:nvPr/>
        </p:nvSpPr>
        <p:spPr>
          <a:xfrm>
            <a:off x="864037" y="4886206"/>
            <a:ext cx="12902327"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On a broader scale, socioeconomic determinants play a significant role. Poverty, limited access to healthcare, and inadequate sanitation and hygiene can all exacerbate the risk of malnutrition. Conflict, natural disasters, and political instability can further disrupt food systems and displace populations, leaving them vulnerable to nutrient deprivation. Understanding these multifaceted causes is crucial in developing comprehensive strategies to address malnutrition and improve the overall health and well-being of individuals and communities worldwide.</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1138238" y="621863"/>
            <a:ext cx="5653921" cy="706755"/>
          </a:xfrm>
          <a:prstGeom prst="rect">
            <a:avLst/>
          </a:prstGeom>
          <a:noFill/>
          <a:ln/>
        </p:spPr>
        <p:txBody>
          <a:bodyPr wrap="none" rtlCol="0" anchor="t"/>
          <a:lstStyle/>
          <a:p>
            <a:pPr marL="0" indent="0">
              <a:lnSpc>
                <a:spcPts val="5565"/>
              </a:lnSpc>
              <a:buNone/>
            </a:pPr>
            <a:r>
              <a:rPr lang="en-US" sz="4452" kern="0" spc="-45" dirty="0">
                <a:solidFill>
                  <a:srgbClr val="FA95AF"/>
                </a:solidFill>
                <a:latin typeface="Anton" pitchFamily="34" charset="0"/>
                <a:ea typeface="Anton" pitchFamily="34" charset="-122"/>
                <a:cs typeface="Anton" pitchFamily="34" charset="-120"/>
              </a:rPr>
              <a:t>Types of Malnutrition</a:t>
            </a:r>
            <a:endParaRPr lang="en-US" sz="4452" dirty="0"/>
          </a:p>
        </p:txBody>
      </p:sp>
      <p:sp>
        <p:nvSpPr>
          <p:cNvPr id="5" name="Text 3"/>
          <p:cNvSpPr/>
          <p:nvPr/>
        </p:nvSpPr>
        <p:spPr>
          <a:xfrm>
            <a:off x="1138238" y="1780818"/>
            <a:ext cx="12353806" cy="723424"/>
          </a:xfrm>
          <a:prstGeom prst="rect">
            <a:avLst/>
          </a:prstGeom>
          <a:noFill/>
          <a:ln/>
        </p:spPr>
        <p:txBody>
          <a:bodyPr wrap="square" rtlCol="0" anchor="t"/>
          <a:lstStyle/>
          <a:p>
            <a:pPr marL="0" indent="0">
              <a:lnSpc>
                <a:spcPts val="2849"/>
              </a:lnSpc>
              <a:buNone/>
            </a:pPr>
            <a:r>
              <a:rPr lang="en-US" sz="1781" kern="0" spc="-36" dirty="0">
                <a:solidFill>
                  <a:srgbClr val="E0D6DE"/>
                </a:solidFill>
                <a:latin typeface="Fira Sans" pitchFamily="34" charset="0"/>
                <a:ea typeface="Fira Sans" pitchFamily="34" charset="-122"/>
                <a:cs typeface="Fira Sans" pitchFamily="34" charset="-120"/>
              </a:rPr>
              <a:t>Malnutrition encompasses a wide range of nutritional imbalances, each with its own distinct characteristics and consequences. The primary types of malnutrition include </a:t>
            </a:r>
            <a:r>
              <a:rPr lang="en-US" sz="1781" b="1" kern="0" spc="-36" dirty="0">
                <a:solidFill>
                  <a:srgbClr val="E0D6DE"/>
                </a:solidFill>
                <a:latin typeface="Fira Sans" pitchFamily="34" charset="0"/>
                <a:ea typeface="Fira Sans" pitchFamily="34" charset="-122"/>
                <a:cs typeface="Fira Sans" pitchFamily="34" charset="-120"/>
              </a:rPr>
              <a:t>undernutrition</a:t>
            </a:r>
            <a:r>
              <a:rPr lang="en-US" sz="1781" kern="0" spc="-36" dirty="0">
                <a:solidFill>
                  <a:srgbClr val="E0D6DE"/>
                </a:solidFill>
                <a:latin typeface="Fira Sans" pitchFamily="34" charset="0"/>
                <a:ea typeface="Fira Sans" pitchFamily="34" charset="-122"/>
                <a:cs typeface="Fira Sans" pitchFamily="34" charset="-120"/>
              </a:rPr>
              <a:t>, </a:t>
            </a:r>
            <a:r>
              <a:rPr lang="en-US" sz="1781" b="1" kern="0" spc="-36" dirty="0">
                <a:solidFill>
                  <a:srgbClr val="E0D6DE"/>
                </a:solidFill>
                <a:latin typeface="Fira Sans" pitchFamily="34" charset="0"/>
                <a:ea typeface="Fira Sans" pitchFamily="34" charset="-122"/>
                <a:cs typeface="Fira Sans" pitchFamily="34" charset="-120"/>
              </a:rPr>
              <a:t>overnutrition</a:t>
            </a:r>
            <a:r>
              <a:rPr lang="en-US" sz="1781" kern="0" spc="-36" dirty="0">
                <a:solidFill>
                  <a:srgbClr val="E0D6DE"/>
                </a:solidFill>
                <a:latin typeface="Fira Sans" pitchFamily="34" charset="0"/>
                <a:ea typeface="Fira Sans" pitchFamily="34" charset="-122"/>
                <a:cs typeface="Fira Sans" pitchFamily="34" charset="-120"/>
              </a:rPr>
              <a:t>, and </a:t>
            </a:r>
            <a:r>
              <a:rPr lang="en-US" sz="1781" b="1" kern="0" spc="-36" dirty="0">
                <a:solidFill>
                  <a:srgbClr val="E0D6DE"/>
                </a:solidFill>
                <a:latin typeface="Fira Sans" pitchFamily="34" charset="0"/>
                <a:ea typeface="Fira Sans" pitchFamily="34" charset="-122"/>
                <a:cs typeface="Fira Sans" pitchFamily="34" charset="-120"/>
              </a:rPr>
              <a:t>micronutrient deficiencies</a:t>
            </a:r>
            <a:r>
              <a:rPr lang="en-US" sz="1781" kern="0" spc="-36" dirty="0">
                <a:solidFill>
                  <a:srgbClr val="E0D6DE"/>
                </a:solidFill>
                <a:latin typeface="Fira Sans" pitchFamily="34" charset="0"/>
                <a:ea typeface="Fira Sans" pitchFamily="34" charset="-122"/>
                <a:cs typeface="Fira Sans" pitchFamily="34" charset="-120"/>
              </a:rPr>
              <a:t>.</a:t>
            </a:r>
            <a:endParaRPr lang="en-US" sz="1781" dirty="0"/>
          </a:p>
        </p:txBody>
      </p:sp>
      <p:sp>
        <p:nvSpPr>
          <p:cNvPr id="6" name="Text 4"/>
          <p:cNvSpPr/>
          <p:nvPr/>
        </p:nvSpPr>
        <p:spPr>
          <a:xfrm>
            <a:off x="1138238" y="2758559"/>
            <a:ext cx="12353806" cy="1446848"/>
          </a:xfrm>
          <a:prstGeom prst="rect">
            <a:avLst/>
          </a:prstGeom>
          <a:noFill/>
          <a:ln/>
        </p:spPr>
        <p:txBody>
          <a:bodyPr wrap="square" rtlCol="0" anchor="t"/>
          <a:lstStyle/>
          <a:p>
            <a:pPr marL="0" indent="0">
              <a:lnSpc>
                <a:spcPts val="2849"/>
              </a:lnSpc>
              <a:buNone/>
            </a:pPr>
            <a:r>
              <a:rPr lang="en-US" sz="1781" b="1" kern="0" spc="-36" dirty="0">
                <a:solidFill>
                  <a:srgbClr val="E0D6DE"/>
                </a:solidFill>
                <a:latin typeface="Fira Sans" pitchFamily="34" charset="0"/>
                <a:ea typeface="Fira Sans" pitchFamily="34" charset="-122"/>
                <a:cs typeface="Fira Sans" pitchFamily="34" charset="-120"/>
              </a:rPr>
              <a:t>Undernutrition</a:t>
            </a:r>
            <a:r>
              <a:rPr lang="en-US" sz="1781" kern="0" spc="-36" dirty="0">
                <a:solidFill>
                  <a:srgbClr val="E0D6DE"/>
                </a:solidFill>
                <a:latin typeface="Fira Sans" pitchFamily="34" charset="0"/>
                <a:ea typeface="Fira Sans" pitchFamily="34" charset="-122"/>
                <a:cs typeface="Fira Sans" pitchFamily="34" charset="-120"/>
              </a:rPr>
              <a:t> is a condition where the body does not receive sufficient calories, protein, or other essential nutrients to maintain normal body function and growth. This can manifest as </a:t>
            </a:r>
            <a:r>
              <a:rPr lang="en-US" sz="1781" b="1" kern="0" spc="-36" dirty="0">
                <a:solidFill>
                  <a:srgbClr val="E0D6DE"/>
                </a:solidFill>
                <a:latin typeface="Fira Sans" pitchFamily="34" charset="0"/>
                <a:ea typeface="Fira Sans" pitchFamily="34" charset="-122"/>
                <a:cs typeface="Fira Sans" pitchFamily="34" charset="-120"/>
              </a:rPr>
              <a:t>wasting</a:t>
            </a:r>
            <a:r>
              <a:rPr lang="en-US" sz="1781" kern="0" spc="-36" dirty="0">
                <a:solidFill>
                  <a:srgbClr val="E0D6DE"/>
                </a:solidFill>
                <a:latin typeface="Fira Sans" pitchFamily="34" charset="0"/>
                <a:ea typeface="Fira Sans" pitchFamily="34" charset="-122"/>
                <a:cs typeface="Fira Sans" pitchFamily="34" charset="-120"/>
              </a:rPr>
              <a:t>, characterized by low weight for height, </a:t>
            </a:r>
            <a:r>
              <a:rPr lang="en-US" sz="1781" b="1" kern="0" spc="-36" dirty="0">
                <a:solidFill>
                  <a:srgbClr val="E0D6DE"/>
                </a:solidFill>
                <a:latin typeface="Fira Sans" pitchFamily="34" charset="0"/>
                <a:ea typeface="Fira Sans" pitchFamily="34" charset="-122"/>
                <a:cs typeface="Fira Sans" pitchFamily="34" charset="-120"/>
              </a:rPr>
              <a:t>stunting</a:t>
            </a:r>
            <a:r>
              <a:rPr lang="en-US" sz="1781" kern="0" spc="-36" dirty="0">
                <a:solidFill>
                  <a:srgbClr val="E0D6DE"/>
                </a:solidFill>
                <a:latin typeface="Fira Sans" pitchFamily="34" charset="0"/>
                <a:ea typeface="Fira Sans" pitchFamily="34" charset="-122"/>
                <a:cs typeface="Fira Sans" pitchFamily="34" charset="-120"/>
              </a:rPr>
              <a:t>, marked by low height for age, and </a:t>
            </a:r>
            <a:r>
              <a:rPr lang="en-US" sz="1781" b="1" kern="0" spc="-36" dirty="0">
                <a:solidFill>
                  <a:srgbClr val="E0D6DE"/>
                </a:solidFill>
                <a:latin typeface="Fira Sans" pitchFamily="34" charset="0"/>
                <a:ea typeface="Fira Sans" pitchFamily="34" charset="-122"/>
                <a:cs typeface="Fira Sans" pitchFamily="34" charset="-120"/>
              </a:rPr>
              <a:t>underweight</a:t>
            </a:r>
            <a:r>
              <a:rPr lang="en-US" sz="1781" kern="0" spc="-36" dirty="0">
                <a:solidFill>
                  <a:srgbClr val="E0D6DE"/>
                </a:solidFill>
                <a:latin typeface="Fira Sans" pitchFamily="34" charset="0"/>
                <a:ea typeface="Fira Sans" pitchFamily="34" charset="-122"/>
                <a:cs typeface="Fira Sans" pitchFamily="34" charset="-120"/>
              </a:rPr>
              <a:t>, denoted by low weight for age. Undernutrition is often associated with poverty, food insecurity, and inadequate access to nutrient-dense foods.</a:t>
            </a:r>
            <a:endParaRPr lang="en-US" sz="1781" dirty="0"/>
          </a:p>
        </p:txBody>
      </p:sp>
      <p:sp>
        <p:nvSpPr>
          <p:cNvPr id="7" name="Text 5"/>
          <p:cNvSpPr/>
          <p:nvPr/>
        </p:nvSpPr>
        <p:spPr>
          <a:xfrm>
            <a:off x="1138238" y="4459724"/>
            <a:ext cx="12353806" cy="1446848"/>
          </a:xfrm>
          <a:prstGeom prst="rect">
            <a:avLst/>
          </a:prstGeom>
          <a:noFill/>
          <a:ln/>
        </p:spPr>
        <p:txBody>
          <a:bodyPr wrap="square" rtlCol="0" anchor="t"/>
          <a:lstStyle/>
          <a:p>
            <a:pPr marL="0" indent="0">
              <a:lnSpc>
                <a:spcPts val="2849"/>
              </a:lnSpc>
              <a:buNone/>
            </a:pPr>
            <a:r>
              <a:rPr lang="en-US" sz="1781" b="1" kern="0" spc="-36" dirty="0">
                <a:solidFill>
                  <a:srgbClr val="E0D6DE"/>
                </a:solidFill>
                <a:latin typeface="Fira Sans" pitchFamily="34" charset="0"/>
                <a:ea typeface="Fira Sans" pitchFamily="34" charset="-122"/>
                <a:cs typeface="Fira Sans" pitchFamily="34" charset="-120"/>
              </a:rPr>
              <a:t>Overnutrition</a:t>
            </a:r>
            <a:r>
              <a:rPr lang="en-US" sz="1781" kern="0" spc="-36" dirty="0">
                <a:solidFill>
                  <a:srgbClr val="E0D6DE"/>
                </a:solidFill>
                <a:latin typeface="Fira Sans" pitchFamily="34" charset="0"/>
                <a:ea typeface="Fira Sans" pitchFamily="34" charset="-122"/>
                <a:cs typeface="Fira Sans" pitchFamily="34" charset="-120"/>
              </a:rPr>
              <a:t>, on the other hand, refers to the excess intake of certain nutrients, leading to conditions like </a:t>
            </a:r>
            <a:r>
              <a:rPr lang="en-US" sz="1781" b="1" kern="0" spc="-36" dirty="0">
                <a:solidFill>
                  <a:srgbClr val="E0D6DE"/>
                </a:solidFill>
                <a:latin typeface="Fira Sans" pitchFamily="34" charset="0"/>
                <a:ea typeface="Fira Sans" pitchFamily="34" charset="-122"/>
                <a:cs typeface="Fira Sans" pitchFamily="34" charset="-120"/>
              </a:rPr>
              <a:t>obesity</a:t>
            </a:r>
            <a:r>
              <a:rPr lang="en-US" sz="1781" kern="0" spc="-36" dirty="0">
                <a:solidFill>
                  <a:srgbClr val="E0D6DE"/>
                </a:solidFill>
                <a:latin typeface="Fira Sans" pitchFamily="34" charset="0"/>
                <a:ea typeface="Fira Sans" pitchFamily="34" charset="-122"/>
                <a:cs typeface="Fira Sans" pitchFamily="34" charset="-120"/>
              </a:rPr>
              <a:t> and </a:t>
            </a:r>
            <a:r>
              <a:rPr lang="en-US" sz="1781" b="1" kern="0" spc="-36" dirty="0">
                <a:solidFill>
                  <a:srgbClr val="E0D6DE"/>
                </a:solidFill>
                <a:latin typeface="Fira Sans" pitchFamily="34" charset="0"/>
                <a:ea typeface="Fira Sans" pitchFamily="34" charset="-122"/>
                <a:cs typeface="Fira Sans" pitchFamily="34" charset="-120"/>
              </a:rPr>
              <a:t>overweight</a:t>
            </a:r>
            <a:r>
              <a:rPr lang="en-US" sz="1781" kern="0" spc="-36" dirty="0">
                <a:solidFill>
                  <a:srgbClr val="E0D6DE"/>
                </a:solidFill>
                <a:latin typeface="Fira Sans" pitchFamily="34" charset="0"/>
                <a:ea typeface="Fira Sans" pitchFamily="34" charset="-122"/>
                <a:cs typeface="Fira Sans" pitchFamily="34" charset="-120"/>
              </a:rPr>
              <a:t>. This imbalance can stem from a diet high in calories, fat, and processed foods, combined with a sedentary lifestyle. Overnutrition increases the risk of non-communicable diseases such as </a:t>
            </a:r>
            <a:r>
              <a:rPr lang="en-US" sz="1781" u="sng" kern="0" spc="-36" dirty="0">
                <a:solidFill>
                  <a:srgbClr val="FA95AE"/>
                </a:solidFill>
                <a:latin typeface="Fira Sans" pitchFamily="34" charset="0"/>
                <a:ea typeface="Fira Sans" pitchFamily="34" charset="-122"/>
                <a:cs typeface="Fira Sans" pitchFamily="34" charset="-120"/>
                <a:hlinkClick r:id="rId3">
                  <a:extLst>
                    <a:ext uri="{A12FA001-AC4F-418D-AE19-62706E023703}">
                      <ahyp:hlinkClr xmlns:ahyp="http://schemas.microsoft.com/office/drawing/2018/hyperlinkcolor" val="tx"/>
                    </a:ext>
                  </a:extLst>
                </a:hlinkClick>
              </a:rPr>
              <a:t>type 2 diabetes, cardiovascular diseases, and certain types of cancer</a:t>
            </a:r>
            <a:r>
              <a:rPr lang="en-US" sz="1781" kern="0" spc="-36" dirty="0">
                <a:solidFill>
                  <a:srgbClr val="E0D6DE"/>
                </a:solidFill>
                <a:latin typeface="Fira Sans" pitchFamily="34" charset="0"/>
                <a:ea typeface="Fira Sans" pitchFamily="34" charset="-122"/>
                <a:cs typeface="Fira Sans" pitchFamily="34" charset="-120"/>
              </a:rPr>
              <a:t>.</a:t>
            </a:r>
            <a:endParaRPr lang="en-US" sz="1781" dirty="0"/>
          </a:p>
        </p:txBody>
      </p:sp>
      <p:sp>
        <p:nvSpPr>
          <p:cNvPr id="8" name="Text 6"/>
          <p:cNvSpPr/>
          <p:nvPr/>
        </p:nvSpPr>
        <p:spPr>
          <a:xfrm>
            <a:off x="1138238" y="6160889"/>
            <a:ext cx="12353806" cy="1446848"/>
          </a:xfrm>
          <a:prstGeom prst="rect">
            <a:avLst/>
          </a:prstGeom>
          <a:noFill/>
          <a:ln/>
        </p:spPr>
        <p:txBody>
          <a:bodyPr wrap="square" rtlCol="0" anchor="t"/>
          <a:lstStyle/>
          <a:p>
            <a:pPr marL="0" indent="0">
              <a:lnSpc>
                <a:spcPts val="2849"/>
              </a:lnSpc>
              <a:buNone/>
            </a:pPr>
            <a:r>
              <a:rPr lang="en-US" sz="1781" b="1" kern="0" spc="-36" dirty="0">
                <a:solidFill>
                  <a:srgbClr val="E0D6DE"/>
                </a:solidFill>
                <a:latin typeface="Fira Sans" pitchFamily="34" charset="0"/>
                <a:ea typeface="Fira Sans" pitchFamily="34" charset="-122"/>
                <a:cs typeface="Fira Sans" pitchFamily="34" charset="-120"/>
              </a:rPr>
              <a:t>Micronutrient deficiencies</a:t>
            </a:r>
            <a:r>
              <a:rPr lang="en-US" sz="1781" kern="0" spc="-36" dirty="0">
                <a:solidFill>
                  <a:srgbClr val="E0D6DE"/>
                </a:solidFill>
                <a:latin typeface="Fira Sans" pitchFamily="34" charset="0"/>
                <a:ea typeface="Fira Sans" pitchFamily="34" charset="-122"/>
                <a:cs typeface="Fira Sans" pitchFamily="34" charset="-120"/>
              </a:rPr>
              <a:t> occur when the body lacks essential vitamins and minerals, such as </a:t>
            </a:r>
            <a:r>
              <a:rPr lang="en-US" sz="1781" b="1" kern="0" spc="-36" dirty="0">
                <a:solidFill>
                  <a:srgbClr val="E0D6DE"/>
                </a:solidFill>
                <a:latin typeface="Fira Sans" pitchFamily="34" charset="0"/>
                <a:ea typeface="Fira Sans" pitchFamily="34" charset="-122"/>
                <a:cs typeface="Fira Sans" pitchFamily="34" charset="-120"/>
              </a:rPr>
              <a:t>iron</a:t>
            </a:r>
            <a:r>
              <a:rPr lang="en-US" sz="1781" kern="0" spc="-36" dirty="0">
                <a:solidFill>
                  <a:srgbClr val="E0D6DE"/>
                </a:solidFill>
                <a:latin typeface="Fira Sans" pitchFamily="34" charset="0"/>
                <a:ea typeface="Fira Sans" pitchFamily="34" charset="-122"/>
                <a:cs typeface="Fira Sans" pitchFamily="34" charset="-120"/>
              </a:rPr>
              <a:t>, </a:t>
            </a:r>
            <a:r>
              <a:rPr lang="en-US" sz="1781" b="1" kern="0" spc="-36" dirty="0">
                <a:solidFill>
                  <a:srgbClr val="E0D6DE"/>
                </a:solidFill>
                <a:latin typeface="Fira Sans" pitchFamily="34" charset="0"/>
                <a:ea typeface="Fira Sans" pitchFamily="34" charset="-122"/>
                <a:cs typeface="Fira Sans" pitchFamily="34" charset="-120"/>
              </a:rPr>
              <a:t>vitamin A</a:t>
            </a:r>
            <a:r>
              <a:rPr lang="en-US" sz="1781" kern="0" spc="-36" dirty="0">
                <a:solidFill>
                  <a:srgbClr val="E0D6DE"/>
                </a:solidFill>
                <a:latin typeface="Fira Sans" pitchFamily="34" charset="0"/>
                <a:ea typeface="Fira Sans" pitchFamily="34" charset="-122"/>
                <a:cs typeface="Fira Sans" pitchFamily="34" charset="-120"/>
              </a:rPr>
              <a:t>, </a:t>
            </a:r>
            <a:r>
              <a:rPr lang="en-US" sz="1781" b="1" kern="0" spc="-36" dirty="0">
                <a:solidFill>
                  <a:srgbClr val="E0D6DE"/>
                </a:solidFill>
                <a:latin typeface="Fira Sans" pitchFamily="34" charset="0"/>
                <a:ea typeface="Fira Sans" pitchFamily="34" charset="-122"/>
                <a:cs typeface="Fira Sans" pitchFamily="34" charset="-120"/>
              </a:rPr>
              <a:t>iodine</a:t>
            </a:r>
            <a:r>
              <a:rPr lang="en-US" sz="1781" kern="0" spc="-36" dirty="0">
                <a:solidFill>
                  <a:srgbClr val="E0D6DE"/>
                </a:solidFill>
                <a:latin typeface="Fira Sans" pitchFamily="34" charset="0"/>
                <a:ea typeface="Fira Sans" pitchFamily="34" charset="-122"/>
                <a:cs typeface="Fira Sans" pitchFamily="34" charset="-120"/>
              </a:rPr>
              <a:t>, and </a:t>
            </a:r>
            <a:r>
              <a:rPr lang="en-US" sz="1781" b="1" kern="0" spc="-36" dirty="0">
                <a:solidFill>
                  <a:srgbClr val="E0D6DE"/>
                </a:solidFill>
                <a:latin typeface="Fira Sans" pitchFamily="34" charset="0"/>
                <a:ea typeface="Fira Sans" pitchFamily="34" charset="-122"/>
                <a:cs typeface="Fira Sans" pitchFamily="34" charset="-120"/>
              </a:rPr>
              <a:t>zinc</a:t>
            </a:r>
            <a:r>
              <a:rPr lang="en-US" sz="1781" kern="0" spc="-36" dirty="0">
                <a:solidFill>
                  <a:srgbClr val="E0D6DE"/>
                </a:solidFill>
                <a:latin typeface="Fira Sans" pitchFamily="34" charset="0"/>
                <a:ea typeface="Fira Sans" pitchFamily="34" charset="-122"/>
                <a:cs typeface="Fira Sans" pitchFamily="34" charset="-120"/>
              </a:rPr>
              <a:t>. These deficiencies can impair cognitive development, weaken the immune system, and lead to various health problems. Micronutrient deficiencies are particularly prevalent in developing countries where access to diverse, nutrient-rich foods is limited.</a:t>
            </a:r>
            <a:endParaRPr lang="en-US" sz="178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834152"/>
            <a:ext cx="7251978" cy="771525"/>
          </a:xfrm>
          <a:prstGeom prst="rect">
            <a:avLst/>
          </a:prstGeom>
          <a:noFill/>
          <a:ln/>
        </p:spPr>
        <p:txBody>
          <a:bodyPr wrap="non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Consequences of Malnutrition</a:t>
            </a:r>
            <a:endParaRPr lang="en-US" sz="4860" dirty="0"/>
          </a:p>
        </p:txBody>
      </p:sp>
      <p:sp>
        <p:nvSpPr>
          <p:cNvPr id="5" name="Text 3"/>
          <p:cNvSpPr/>
          <p:nvPr/>
        </p:nvSpPr>
        <p:spPr>
          <a:xfrm>
            <a:off x="864037" y="2099429"/>
            <a:ext cx="12902327" cy="1580198"/>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Malnutrition, whether it is undernutrition, overnutrition, or micronutrient deficiencies, can have severe and wide-ranging consequences for individuals and communities. At the individual level, malnutrition can lead to impaired growth and development, weakened immune systems, increased susceptibility to infections, and a higher risk of chronic diseases like heart disease, diabetes, and certain types of cancer.</a:t>
            </a:r>
            <a:endParaRPr lang="en-US" sz="1944" dirty="0"/>
          </a:p>
        </p:txBody>
      </p:sp>
      <p:sp>
        <p:nvSpPr>
          <p:cNvPr id="6" name="Text 4"/>
          <p:cNvSpPr/>
          <p:nvPr/>
        </p:nvSpPr>
        <p:spPr>
          <a:xfrm>
            <a:off x="864037" y="3957280"/>
            <a:ext cx="12902327" cy="1580198"/>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In children, malnutrition can have particularly devastating effects. Stunted growth, cognitive impairment, and decreased learning capacity can hinder a child's ability to reach their full potential, both physically and intellectually. Prolonged undernutrition in early life can also have lifelong implications, increasing the risk of chronic diseases and reduced economic productivity in adulthood.</a:t>
            </a:r>
            <a:endParaRPr lang="en-US" sz="1944" dirty="0"/>
          </a:p>
        </p:txBody>
      </p:sp>
      <p:sp>
        <p:nvSpPr>
          <p:cNvPr id="7" name="Text 5"/>
          <p:cNvSpPr/>
          <p:nvPr/>
        </p:nvSpPr>
        <p:spPr>
          <a:xfrm>
            <a:off x="864037" y="5815132"/>
            <a:ext cx="12902327" cy="1580198"/>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Beyond the individual, malnutrition can have broader societal impacts. Malnourished individuals may face reduced work capacity and economic opportunities, perpetuating the cycle of poverty and limiting a community's overall development. Malnutrition also places a significant burden on healthcare systems, as the treatment and management of malnutrition-related conditions can strain limited resources.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129457" y="1676519"/>
            <a:ext cx="6764774" cy="574238"/>
          </a:xfrm>
          <a:prstGeom prst="rect">
            <a:avLst/>
          </a:prstGeom>
          <a:noFill/>
          <a:ln/>
        </p:spPr>
        <p:txBody>
          <a:bodyPr wrap="none" rtlCol="0" anchor="t"/>
          <a:lstStyle/>
          <a:p>
            <a:pPr marL="0" indent="0">
              <a:lnSpc>
                <a:spcPts val="4522"/>
              </a:lnSpc>
              <a:buNone/>
            </a:pPr>
            <a:r>
              <a:rPr lang="en-US" sz="3617" kern="0" spc="-36" dirty="0">
                <a:solidFill>
                  <a:srgbClr val="FA95AF"/>
                </a:solidFill>
                <a:latin typeface="Anton" pitchFamily="34" charset="0"/>
                <a:ea typeface="Anton" pitchFamily="34" charset="-122"/>
                <a:cs typeface="Anton" pitchFamily="34" charset="-120"/>
              </a:rPr>
              <a:t>Quaker Bowl: Addressing Malnutrition</a:t>
            </a:r>
            <a:endParaRPr lang="en-US" sz="3617" dirty="0"/>
          </a:p>
        </p:txBody>
      </p:sp>
      <p:sp>
        <p:nvSpPr>
          <p:cNvPr id="6" name="Text 3"/>
          <p:cNvSpPr/>
          <p:nvPr/>
        </p:nvSpPr>
        <p:spPr>
          <a:xfrm>
            <a:off x="6129457" y="2526387"/>
            <a:ext cx="7857887" cy="1763078"/>
          </a:xfrm>
          <a:prstGeom prst="rect">
            <a:avLst/>
          </a:prstGeom>
          <a:noFill/>
          <a:ln/>
        </p:spPr>
        <p:txBody>
          <a:bodyPr wrap="square" rtlCol="0" anchor="t"/>
          <a:lstStyle/>
          <a:p>
            <a:pPr marL="0" indent="0">
              <a:lnSpc>
                <a:spcPts val="2315"/>
              </a:lnSpc>
              <a:buNone/>
            </a:pPr>
            <a:r>
              <a:rPr lang="en-US" sz="1447" kern="0" spc="-29" dirty="0">
                <a:solidFill>
                  <a:srgbClr val="E0D6DE"/>
                </a:solidFill>
                <a:latin typeface="Fira Sans" pitchFamily="34" charset="0"/>
                <a:ea typeface="Fira Sans" pitchFamily="34" charset="-122"/>
                <a:cs typeface="Fira Sans" pitchFamily="34" charset="-120"/>
              </a:rPr>
              <a:t>In the face of the global malnutrition crisis, the Quaker Bowl has emerged as a powerful solution to address this pressing challenge. Developed by the Quaker Oats Company, this innovative meal replacement product is specifically designed to provide comprehensive nutritional support for individuals struggling with undernutrition, overnutrition, and micronutrient deficiencies. The Quaker Bowl combines high-quality oats, essential vitamins and minerals, and a balanced blend of macronutrients to create a nourishing, convenient, and cost-effective option for those in need.</a:t>
            </a:r>
            <a:endParaRPr lang="en-US" sz="1447" dirty="0"/>
          </a:p>
        </p:txBody>
      </p:sp>
      <p:sp>
        <p:nvSpPr>
          <p:cNvPr id="7" name="Text 4"/>
          <p:cNvSpPr/>
          <p:nvPr/>
        </p:nvSpPr>
        <p:spPr>
          <a:xfrm>
            <a:off x="6129457" y="4496157"/>
            <a:ext cx="7857887" cy="2056924"/>
          </a:xfrm>
          <a:prstGeom prst="rect">
            <a:avLst/>
          </a:prstGeom>
          <a:noFill/>
          <a:ln/>
        </p:spPr>
        <p:txBody>
          <a:bodyPr wrap="square" rtlCol="0" anchor="t"/>
          <a:lstStyle/>
          <a:p>
            <a:pPr marL="0" indent="0">
              <a:lnSpc>
                <a:spcPts val="2315"/>
              </a:lnSpc>
              <a:buNone/>
            </a:pPr>
            <a:r>
              <a:rPr lang="en-US" sz="1447" kern="0" spc="-29" dirty="0">
                <a:solidFill>
                  <a:srgbClr val="E0D6DE"/>
                </a:solidFill>
                <a:latin typeface="Fira Sans" pitchFamily="34" charset="0"/>
                <a:ea typeface="Fira Sans" pitchFamily="34" charset="-122"/>
                <a:cs typeface="Fira Sans" pitchFamily="34" charset="-120"/>
              </a:rPr>
              <a:t>At the heart of the Quaker Bowl lies a deep commitment to improving the health and well-being of vulnerable populations. By partnering with local and international organizations, the Quaker Oats Company has made significant strides in ensuring the accessibility and affordability of the Quaker Bowl, enabling its distribution to communities where malnutrition is most prevalent. Through this collaborative approach, the Quaker Bowl has become a powerful tool in the fight against malnutrition, empowering individuals to take control of their nutritional needs and paving the way for a more equitable and sustainable future.</a:t>
            </a:r>
            <a:endParaRPr lang="en-US" sz="144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1170503"/>
            <a:ext cx="7697153" cy="771525"/>
          </a:xfrm>
          <a:prstGeom prst="rect">
            <a:avLst/>
          </a:prstGeom>
          <a:noFill/>
          <a:ln/>
        </p:spPr>
        <p:txBody>
          <a:bodyPr wrap="non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Nutritional Value of Quaker Bowl</a:t>
            </a:r>
            <a:endParaRPr lang="en-US" sz="4860" dirty="0"/>
          </a:p>
        </p:txBody>
      </p:sp>
      <p:sp>
        <p:nvSpPr>
          <p:cNvPr id="5" name="Text 3"/>
          <p:cNvSpPr/>
          <p:nvPr/>
        </p:nvSpPr>
        <p:spPr>
          <a:xfrm>
            <a:off x="864037" y="2435781"/>
            <a:ext cx="12902327" cy="2370296"/>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The Quaker Bowl is a meticulously formulated meal replacement product that delivers a comprehensive array of essential nutrients to combat malnutrition in all its forms. Crafted with high-quality oats as the foundation, the Quaker Bowl provides a balanced blend of complex carbohydrates, </a:t>
            </a:r>
            <a:r>
              <a:rPr lang="en-US" sz="1944" b="1" kern="0" spc="-39" dirty="0">
                <a:solidFill>
                  <a:srgbClr val="E0D6DE"/>
                </a:solidFill>
                <a:latin typeface="Fira Sans" pitchFamily="34" charset="0"/>
                <a:ea typeface="Fira Sans" pitchFamily="34" charset="-122"/>
                <a:cs typeface="Fira Sans" pitchFamily="34" charset="-120"/>
              </a:rPr>
              <a:t>high-quality proteins</a:t>
            </a:r>
            <a:r>
              <a:rPr lang="en-US" sz="1944" kern="0" spc="-39" dirty="0">
                <a:solidFill>
                  <a:srgbClr val="E0D6DE"/>
                </a:solidFill>
                <a:latin typeface="Fira Sans" pitchFamily="34" charset="0"/>
                <a:ea typeface="Fira Sans" pitchFamily="34" charset="-122"/>
                <a:cs typeface="Fira Sans" pitchFamily="34" charset="-120"/>
              </a:rPr>
              <a:t>, and </a:t>
            </a:r>
            <a:r>
              <a:rPr lang="en-US" sz="1944" b="1" kern="0" spc="-39" dirty="0">
                <a:solidFill>
                  <a:srgbClr val="E0D6DE"/>
                </a:solidFill>
                <a:latin typeface="Fira Sans" pitchFamily="34" charset="0"/>
                <a:ea typeface="Fira Sans" pitchFamily="34" charset="-122"/>
                <a:cs typeface="Fira Sans" pitchFamily="34" charset="-120"/>
              </a:rPr>
              <a:t>healthy fats</a:t>
            </a:r>
            <a:r>
              <a:rPr lang="en-US" sz="1944" kern="0" spc="-39" dirty="0">
                <a:solidFill>
                  <a:srgbClr val="E0D6DE"/>
                </a:solidFill>
                <a:latin typeface="Fira Sans" pitchFamily="34" charset="0"/>
                <a:ea typeface="Fira Sans" pitchFamily="34" charset="-122"/>
                <a:cs typeface="Fira Sans" pitchFamily="34" charset="-120"/>
              </a:rPr>
              <a:t> to sustain energy levels and support overall bodily functions. Crucially, the Quaker Bowl is fortified with a </a:t>
            </a:r>
            <a:r>
              <a:rPr lang="en-US" sz="1944" b="1" kern="0" spc="-39" dirty="0">
                <a:solidFill>
                  <a:srgbClr val="E0D6DE"/>
                </a:solidFill>
                <a:latin typeface="Fira Sans" pitchFamily="34" charset="0"/>
                <a:ea typeface="Fira Sans" pitchFamily="34" charset="-122"/>
                <a:cs typeface="Fira Sans" pitchFamily="34" charset="-120"/>
              </a:rPr>
              <a:t>robust profile of essential vitamins and minerals</a:t>
            </a:r>
            <a:r>
              <a:rPr lang="en-US" sz="1944" kern="0" spc="-39" dirty="0">
                <a:solidFill>
                  <a:srgbClr val="E0D6DE"/>
                </a:solidFill>
                <a:latin typeface="Fira Sans" pitchFamily="34" charset="0"/>
                <a:ea typeface="Fira Sans" pitchFamily="34" charset="-122"/>
                <a:cs typeface="Fira Sans" pitchFamily="34" charset="-120"/>
              </a:rPr>
              <a:t>, including </a:t>
            </a:r>
            <a:r>
              <a:rPr lang="en-US" sz="1944" b="1" kern="0" spc="-39" dirty="0">
                <a:solidFill>
                  <a:srgbClr val="E0D6DE"/>
                </a:solidFill>
                <a:latin typeface="Fira Sans" pitchFamily="34" charset="0"/>
                <a:ea typeface="Fira Sans" pitchFamily="34" charset="-122"/>
                <a:cs typeface="Fira Sans" pitchFamily="34" charset="-120"/>
              </a:rPr>
              <a:t>iron, vitamin A, iodine, and zinc</a:t>
            </a:r>
            <a:r>
              <a:rPr lang="en-US" sz="1944" kern="0" spc="-39" dirty="0">
                <a:solidFill>
                  <a:srgbClr val="E0D6DE"/>
                </a:solidFill>
                <a:latin typeface="Fira Sans" pitchFamily="34" charset="0"/>
                <a:ea typeface="Fira Sans" pitchFamily="34" charset="-122"/>
                <a:cs typeface="Fira Sans" pitchFamily="34" charset="-120"/>
              </a:rPr>
              <a:t>, which are crucial in addressing the prevalent micronutrient deficiencies that plague malnourished populations.</a:t>
            </a:r>
            <a:endParaRPr lang="en-US" sz="1944" dirty="0"/>
          </a:p>
        </p:txBody>
      </p:sp>
      <p:sp>
        <p:nvSpPr>
          <p:cNvPr id="6" name="Text 4"/>
          <p:cNvSpPr/>
          <p:nvPr/>
        </p:nvSpPr>
        <p:spPr>
          <a:xfrm>
            <a:off x="864037" y="5083731"/>
            <a:ext cx="12902327" cy="1975247"/>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One of the standout features of the Quaker Bowl is its low </a:t>
            </a:r>
            <a:r>
              <a:rPr lang="en-US" sz="1944" b="1" kern="0" spc="-39" dirty="0">
                <a:solidFill>
                  <a:srgbClr val="E0D6DE"/>
                </a:solidFill>
                <a:latin typeface="Fira Sans" pitchFamily="34" charset="0"/>
                <a:ea typeface="Fira Sans" pitchFamily="34" charset="-122"/>
                <a:cs typeface="Fira Sans" pitchFamily="34" charset="-120"/>
              </a:rPr>
              <a:t>calorie density</a:t>
            </a:r>
            <a:r>
              <a:rPr lang="en-US" sz="1944" kern="0" spc="-39" dirty="0">
                <a:solidFill>
                  <a:srgbClr val="E0D6DE"/>
                </a:solidFill>
                <a:latin typeface="Fira Sans" pitchFamily="34" charset="0"/>
                <a:ea typeface="Fira Sans" pitchFamily="34" charset="-122"/>
                <a:cs typeface="Fira Sans" pitchFamily="34" charset="-120"/>
              </a:rPr>
              <a:t> and </a:t>
            </a:r>
            <a:r>
              <a:rPr lang="en-US" sz="1944" b="1" kern="0" spc="-39" dirty="0">
                <a:solidFill>
                  <a:srgbClr val="E0D6DE"/>
                </a:solidFill>
                <a:latin typeface="Fira Sans" pitchFamily="34" charset="0"/>
                <a:ea typeface="Fira Sans" pitchFamily="34" charset="-122"/>
                <a:cs typeface="Fira Sans" pitchFamily="34" charset="-120"/>
              </a:rPr>
              <a:t>low glycemic index</a:t>
            </a:r>
            <a:r>
              <a:rPr lang="en-US" sz="1944" kern="0" spc="-39" dirty="0">
                <a:solidFill>
                  <a:srgbClr val="E0D6DE"/>
                </a:solidFill>
                <a:latin typeface="Fira Sans" pitchFamily="34" charset="0"/>
                <a:ea typeface="Fira Sans" pitchFamily="34" charset="-122"/>
                <a:cs typeface="Fira Sans" pitchFamily="34" charset="-120"/>
              </a:rPr>
              <a:t>, making it an ideal choice for individuals struggling with overnutrition and associated chronic conditions like </a:t>
            </a:r>
            <a:r>
              <a:rPr lang="en-US" sz="1944" u="sng" kern="0" spc="-39" dirty="0">
                <a:solidFill>
                  <a:srgbClr val="FA95AE"/>
                </a:solidFill>
                <a:latin typeface="Fira Sans" pitchFamily="34" charset="0"/>
                <a:ea typeface="Fira Sans" pitchFamily="34" charset="-122"/>
                <a:cs typeface="Fira Sans" pitchFamily="34" charset="-120"/>
                <a:hlinkClick r:id="rId3">
                  <a:extLst>
                    <a:ext uri="{A12FA001-AC4F-418D-AE19-62706E023703}">
                      <ahyp:hlinkClr xmlns:ahyp="http://schemas.microsoft.com/office/drawing/2018/hyperlinkcolor" val="tx"/>
                    </a:ext>
                  </a:extLst>
                </a:hlinkClick>
              </a:rPr>
              <a:t>diabetes</a:t>
            </a:r>
            <a:r>
              <a:rPr lang="en-US" sz="1944" kern="0" spc="-39" dirty="0">
                <a:solidFill>
                  <a:srgbClr val="E0D6DE"/>
                </a:solidFill>
                <a:latin typeface="Fira Sans" pitchFamily="34" charset="0"/>
                <a:ea typeface="Fira Sans" pitchFamily="34" charset="-122"/>
                <a:cs typeface="Fira Sans" pitchFamily="34" charset="-120"/>
              </a:rPr>
              <a:t> and </a:t>
            </a:r>
            <a:r>
              <a:rPr lang="en-US" sz="1944" u="sng" kern="0" spc="-39" dirty="0">
                <a:solidFill>
                  <a:srgbClr val="FA95AE"/>
                </a:solidFill>
                <a:latin typeface="Fira Sans" pitchFamily="34" charset="0"/>
                <a:ea typeface="Fira Sans" pitchFamily="34" charset="-122"/>
                <a:cs typeface="Fira Sans" pitchFamily="34" charset="-120"/>
                <a:hlinkClick r:id="rId4">
                  <a:extLst>
                    <a:ext uri="{A12FA001-AC4F-418D-AE19-62706E023703}">
                      <ahyp:hlinkClr xmlns:ahyp="http://schemas.microsoft.com/office/drawing/2018/hyperlinkcolor" val="tx"/>
                    </a:ext>
                  </a:extLst>
                </a:hlinkClick>
              </a:rPr>
              <a:t>obesity</a:t>
            </a:r>
            <a:r>
              <a:rPr lang="en-US" sz="1944" kern="0" spc="-39" dirty="0">
                <a:solidFill>
                  <a:srgbClr val="E0D6DE"/>
                </a:solidFill>
                <a:latin typeface="Fira Sans" pitchFamily="34" charset="0"/>
                <a:ea typeface="Fira Sans" pitchFamily="34" charset="-122"/>
                <a:cs typeface="Fira Sans" pitchFamily="34" charset="-120"/>
              </a:rPr>
              <a:t>. The carefully balanced macronutrient ratio, combined with the slow-release carbohydrates from the oats, helps promote feelings of satiety and stable blood sugar levels, preventing the blood sugar spikes and crashes that can contribute to weight gain and metabolic disorders.</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864037" y="834152"/>
            <a:ext cx="9528929" cy="771525"/>
          </a:xfrm>
          <a:prstGeom prst="rect">
            <a:avLst/>
          </a:prstGeom>
          <a:noFill/>
          <a:ln/>
        </p:spPr>
        <p:txBody>
          <a:bodyPr wrap="none" rtlCol="0" anchor="t"/>
          <a:lstStyle/>
          <a:p>
            <a:pPr marL="0" indent="0">
              <a:lnSpc>
                <a:spcPts val="6075"/>
              </a:lnSpc>
              <a:buNone/>
            </a:pPr>
            <a:r>
              <a:rPr lang="en-US" sz="4860" kern="0" spc="-49" dirty="0">
                <a:solidFill>
                  <a:srgbClr val="FA95AF"/>
                </a:solidFill>
                <a:latin typeface="Anton" pitchFamily="34" charset="0"/>
                <a:ea typeface="Anton" pitchFamily="34" charset="-122"/>
                <a:cs typeface="Anton" pitchFamily="34" charset="-120"/>
              </a:rPr>
              <a:t>Preparation and Serving of Quaker Bowl</a:t>
            </a:r>
            <a:endParaRPr lang="en-US" sz="4860" dirty="0"/>
          </a:p>
        </p:txBody>
      </p:sp>
      <p:sp>
        <p:nvSpPr>
          <p:cNvPr id="5" name="Text 3"/>
          <p:cNvSpPr/>
          <p:nvPr/>
        </p:nvSpPr>
        <p:spPr>
          <a:xfrm>
            <a:off x="864037" y="2099429"/>
            <a:ext cx="12902327" cy="1580198"/>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The Quaker Bowl is designed to be a convenient and easy-to-prepare meal replacement that can be enjoyed by individuals of all ages and dietary needs. The simple yet effective preparation process ensures that the nutritional integrity of the Quaker Bowl is maintained, allowing users to quickly and effortlessly access the essential nutrients their bodies require.</a:t>
            </a:r>
            <a:endParaRPr lang="en-US" sz="1944" dirty="0"/>
          </a:p>
        </p:txBody>
      </p:sp>
      <p:sp>
        <p:nvSpPr>
          <p:cNvPr id="6" name="Text 4"/>
          <p:cNvSpPr/>
          <p:nvPr/>
        </p:nvSpPr>
        <p:spPr>
          <a:xfrm>
            <a:off x="864037" y="3957280"/>
            <a:ext cx="12902327" cy="1580198"/>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To prepare the Quaker Bowl, users simply need to add the desired amount of the dry mix to a bowl or container, then pour in the recommended quantity of hot water or milk. The mixture can then be stirred until a creamy, porridge-like consistency is achieved. Depending on personal preference, users can also add a variety of toppings, such as fresh fruit, nuts, or a drizzle of honey, to further enhance the flavour and nutritional profile of the meal.</a:t>
            </a:r>
            <a:endParaRPr lang="en-US" sz="1944" dirty="0"/>
          </a:p>
        </p:txBody>
      </p:sp>
      <p:sp>
        <p:nvSpPr>
          <p:cNvPr id="7" name="Text 5"/>
          <p:cNvSpPr/>
          <p:nvPr/>
        </p:nvSpPr>
        <p:spPr>
          <a:xfrm>
            <a:off x="864037" y="5815132"/>
            <a:ext cx="12902327" cy="1580198"/>
          </a:xfrm>
          <a:prstGeom prst="rect">
            <a:avLst/>
          </a:prstGeom>
          <a:noFill/>
          <a:ln/>
        </p:spPr>
        <p:txBody>
          <a:bodyPr wrap="square" rtlCol="0" anchor="t"/>
          <a:lstStyle/>
          <a:p>
            <a:pPr marL="0" indent="0">
              <a:lnSpc>
                <a:spcPts val="3110"/>
              </a:lnSpc>
              <a:buNone/>
            </a:pPr>
            <a:r>
              <a:rPr lang="en-US" sz="1944" kern="0" spc="-39" dirty="0">
                <a:solidFill>
                  <a:srgbClr val="E0D6DE"/>
                </a:solidFill>
                <a:latin typeface="Fira Sans" pitchFamily="34" charset="0"/>
                <a:ea typeface="Fira Sans" pitchFamily="34" charset="-122"/>
                <a:cs typeface="Fira Sans" pitchFamily="34" charset="-120"/>
              </a:rPr>
              <a:t>The Quaker Bowl can be served warm or at room temperature, making it a versatile option for busy individuals or those on the go. Its portability and ease of preparation make it an ideal choice for school lunches, office snacks, or as a nutritious addition to any meal. Whether enjoyed as a standalone breakfast, a nourishing midday pick-me-up, or a comforting dinner, the Quaker Bowl offers a simple yet effective solution to combat malnutrition in all its forms.</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sp>
        <p:nvSpPr>
          <p:cNvPr id="4" name="Text 2"/>
          <p:cNvSpPr/>
          <p:nvPr/>
        </p:nvSpPr>
        <p:spPr>
          <a:xfrm>
            <a:off x="943689" y="642699"/>
            <a:ext cx="12049244" cy="728901"/>
          </a:xfrm>
          <a:prstGeom prst="rect">
            <a:avLst/>
          </a:prstGeom>
          <a:noFill/>
          <a:ln/>
        </p:spPr>
        <p:txBody>
          <a:bodyPr wrap="none" rtlCol="0" anchor="t"/>
          <a:lstStyle/>
          <a:p>
            <a:pPr marL="0" indent="0">
              <a:lnSpc>
                <a:spcPts val="5740"/>
              </a:lnSpc>
              <a:buNone/>
            </a:pPr>
            <a:r>
              <a:rPr lang="en-US" sz="4592" kern="0" spc="-46" dirty="0">
                <a:solidFill>
                  <a:srgbClr val="FA95AF"/>
                </a:solidFill>
                <a:latin typeface="Anton" pitchFamily="34" charset="0"/>
                <a:ea typeface="Anton" pitchFamily="34" charset="-122"/>
                <a:cs typeface="Anton" pitchFamily="34" charset="-120"/>
              </a:rPr>
              <a:t>Benefits of Quaker Bowl for Malnourished Individuals</a:t>
            </a:r>
            <a:endParaRPr lang="en-US" sz="4592" dirty="0"/>
          </a:p>
        </p:txBody>
      </p:sp>
      <p:sp>
        <p:nvSpPr>
          <p:cNvPr id="5" name="Text 3"/>
          <p:cNvSpPr/>
          <p:nvPr/>
        </p:nvSpPr>
        <p:spPr>
          <a:xfrm>
            <a:off x="943689" y="1838087"/>
            <a:ext cx="12742902" cy="1865709"/>
          </a:xfrm>
          <a:prstGeom prst="rect">
            <a:avLst/>
          </a:prstGeom>
          <a:noFill/>
          <a:ln/>
        </p:spPr>
        <p:txBody>
          <a:bodyPr wrap="square" rtlCol="0" anchor="t"/>
          <a:lstStyle/>
          <a:p>
            <a:pPr marL="0" indent="0">
              <a:lnSpc>
                <a:spcPts val="2939"/>
              </a:lnSpc>
              <a:buNone/>
            </a:pPr>
            <a:r>
              <a:rPr lang="en-US" sz="1837" kern="0" spc="-37" dirty="0">
                <a:solidFill>
                  <a:srgbClr val="E0D6DE"/>
                </a:solidFill>
                <a:latin typeface="Fira Sans" pitchFamily="34" charset="0"/>
                <a:ea typeface="Fira Sans" pitchFamily="34" charset="-122"/>
                <a:cs typeface="Fira Sans" pitchFamily="34" charset="-120"/>
              </a:rPr>
              <a:t>The Quaker Bowl offers a multitude of benefits for individuals struggling with malnutrition in its various forms. Foremost, the comprehensive nutritional profile of the Quaker Bowl, with its carefully balanced blend of macronutrients, vitamins, and minerals, helps to address the core deficiencies that characterize undernutrition. By providing a high-quality, calorie-dense source of energy and essential nutrients, the Quaker Bowl can aid in the restoration of healthy body weight, muscle mass, and overall physical development, particularly crucial for growing children and adolescents.</a:t>
            </a:r>
            <a:endParaRPr lang="en-US" sz="1837" dirty="0"/>
          </a:p>
        </p:txBody>
      </p:sp>
      <p:sp>
        <p:nvSpPr>
          <p:cNvPr id="6" name="Text 4"/>
          <p:cNvSpPr/>
          <p:nvPr/>
        </p:nvSpPr>
        <p:spPr>
          <a:xfrm>
            <a:off x="943689" y="3966210"/>
            <a:ext cx="12742902" cy="1865709"/>
          </a:xfrm>
          <a:prstGeom prst="rect">
            <a:avLst/>
          </a:prstGeom>
          <a:noFill/>
          <a:ln/>
        </p:spPr>
        <p:txBody>
          <a:bodyPr wrap="square" rtlCol="0" anchor="t"/>
          <a:lstStyle/>
          <a:p>
            <a:pPr marL="0" indent="0">
              <a:lnSpc>
                <a:spcPts val="2939"/>
              </a:lnSpc>
              <a:buNone/>
            </a:pPr>
            <a:r>
              <a:rPr lang="en-US" sz="1837" kern="0" spc="-37" dirty="0">
                <a:solidFill>
                  <a:srgbClr val="E0D6DE"/>
                </a:solidFill>
                <a:latin typeface="Fira Sans" pitchFamily="34" charset="0"/>
                <a:ea typeface="Fira Sans" pitchFamily="34" charset="-122"/>
                <a:cs typeface="Fira Sans" pitchFamily="34" charset="-120"/>
              </a:rPr>
              <a:t>For those affected by micronutrient deficiencies, the Quaker Bowl's fortification with key vitamins and minerals, such as iron, vitamin A, iodine, and zinc, can help to bolster the immune system, improve cognitive function, and support the proper functioning of vital organs and processes. This targeted nutritional intervention can lead to a significant reduction in the prevalence of conditions like anemia, impaired vision, and stunted growth, empowering individuals to lead healthier, more productive lives.</a:t>
            </a:r>
            <a:endParaRPr lang="en-US" sz="1837" dirty="0"/>
          </a:p>
        </p:txBody>
      </p:sp>
      <p:sp>
        <p:nvSpPr>
          <p:cNvPr id="7" name="Text 5"/>
          <p:cNvSpPr/>
          <p:nvPr/>
        </p:nvSpPr>
        <p:spPr>
          <a:xfrm>
            <a:off x="943689" y="6094333"/>
            <a:ext cx="12742902" cy="1492567"/>
          </a:xfrm>
          <a:prstGeom prst="rect">
            <a:avLst/>
          </a:prstGeom>
          <a:noFill/>
          <a:ln/>
        </p:spPr>
        <p:txBody>
          <a:bodyPr wrap="square" rtlCol="0" anchor="t"/>
          <a:lstStyle/>
          <a:p>
            <a:pPr marL="0" indent="0">
              <a:lnSpc>
                <a:spcPts val="2939"/>
              </a:lnSpc>
              <a:buNone/>
            </a:pPr>
            <a:r>
              <a:rPr lang="en-US" sz="1837" kern="0" spc="-37" dirty="0">
                <a:solidFill>
                  <a:srgbClr val="E0D6DE"/>
                </a:solidFill>
                <a:latin typeface="Fira Sans" pitchFamily="34" charset="0"/>
                <a:ea typeface="Fira Sans" pitchFamily="34" charset="-122"/>
                <a:cs typeface="Fira Sans" pitchFamily="34" charset="-120"/>
              </a:rPr>
              <a:t>Notably, the Quaker Bowl's low calorie density and glycemic index make it an ideal choice for individuals struggling with overnutrition and associated metabolic disorders. By promoting feelings of satiety and stable blood sugar levels, the Quaker Bowl can help to manage weight, reduce the risk of type 2 diabetes, and alleviate the burden of non-communicable diseases that often accompany malnutrition in its various forms.</a:t>
            </a:r>
            <a:endParaRPr lang="en-US" sz="183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21212"/>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153388" y="1287185"/>
            <a:ext cx="7810024" cy="1191101"/>
          </a:xfrm>
          <a:prstGeom prst="rect">
            <a:avLst/>
          </a:prstGeom>
          <a:noFill/>
          <a:ln/>
        </p:spPr>
        <p:txBody>
          <a:bodyPr wrap="square" rtlCol="0" anchor="t"/>
          <a:lstStyle/>
          <a:p>
            <a:pPr marL="0" indent="0">
              <a:lnSpc>
                <a:spcPts val="4690"/>
              </a:lnSpc>
              <a:buNone/>
            </a:pPr>
            <a:r>
              <a:rPr lang="en-US" sz="3752" kern="0" spc="-38" dirty="0">
                <a:solidFill>
                  <a:srgbClr val="FA95AF"/>
                </a:solidFill>
                <a:latin typeface="Anton" pitchFamily="34" charset="0"/>
                <a:ea typeface="Anton" pitchFamily="34" charset="-122"/>
                <a:cs typeface="Anton" pitchFamily="34" charset="-120"/>
              </a:rPr>
              <a:t>Accessibility and Affordability of Quaker Bowl</a:t>
            </a:r>
            <a:endParaRPr lang="en-US" sz="3752" dirty="0"/>
          </a:p>
        </p:txBody>
      </p:sp>
      <p:sp>
        <p:nvSpPr>
          <p:cNvPr id="6" name="Text 3"/>
          <p:cNvSpPr/>
          <p:nvPr/>
        </p:nvSpPr>
        <p:spPr>
          <a:xfrm>
            <a:off x="6153388" y="2764155"/>
            <a:ext cx="7810024" cy="1829514"/>
          </a:xfrm>
          <a:prstGeom prst="rect">
            <a:avLst/>
          </a:prstGeom>
          <a:noFill/>
          <a:ln/>
        </p:spPr>
        <p:txBody>
          <a:bodyPr wrap="square" rtlCol="0" anchor="t"/>
          <a:lstStyle/>
          <a:p>
            <a:pPr marL="0" indent="0">
              <a:lnSpc>
                <a:spcPts val="2401"/>
              </a:lnSpc>
              <a:buNone/>
            </a:pPr>
            <a:r>
              <a:rPr lang="en-US" sz="1501" kern="0" spc="-30" dirty="0">
                <a:solidFill>
                  <a:srgbClr val="E0D6DE"/>
                </a:solidFill>
                <a:latin typeface="Fira Sans" pitchFamily="34" charset="0"/>
                <a:ea typeface="Fira Sans" pitchFamily="34" charset="-122"/>
                <a:cs typeface="Fira Sans" pitchFamily="34" charset="-120"/>
              </a:rPr>
              <a:t>The Quaker Bowl has been meticulously designed not only to provide comprehensive nutritional support, but also to ensure it is accessible and affordable for individuals and communities affected by malnutrition. The Quaker Oats Company has forged strategic partnerships with local and international non-profit organizations, government agencies, and community leaders to make the Quaker Bowl available in regions where access to adequate nutrition is a pressing concern.</a:t>
            </a:r>
            <a:endParaRPr lang="en-US" sz="1501" dirty="0"/>
          </a:p>
        </p:txBody>
      </p:sp>
      <p:sp>
        <p:nvSpPr>
          <p:cNvPr id="7" name="Text 4"/>
          <p:cNvSpPr/>
          <p:nvPr/>
        </p:nvSpPr>
        <p:spPr>
          <a:xfrm>
            <a:off x="6153388" y="4807982"/>
            <a:ext cx="7810024" cy="2134433"/>
          </a:xfrm>
          <a:prstGeom prst="rect">
            <a:avLst/>
          </a:prstGeom>
          <a:noFill/>
          <a:ln/>
        </p:spPr>
        <p:txBody>
          <a:bodyPr wrap="square" rtlCol="0" anchor="t"/>
          <a:lstStyle/>
          <a:p>
            <a:pPr marL="0" indent="0">
              <a:lnSpc>
                <a:spcPts val="2401"/>
              </a:lnSpc>
              <a:buNone/>
            </a:pPr>
            <a:r>
              <a:rPr lang="en-US" sz="1501" kern="0" spc="-30" dirty="0">
                <a:solidFill>
                  <a:srgbClr val="E0D6DE"/>
                </a:solidFill>
                <a:latin typeface="Fira Sans" pitchFamily="34" charset="0"/>
                <a:ea typeface="Fira Sans" pitchFamily="34" charset="-122"/>
                <a:cs typeface="Fira Sans" pitchFamily="34" charset="-120"/>
              </a:rPr>
              <a:t>Through these collaborative efforts, the Quaker Bowl is distributed at subsidized prices, often with additional financial assistance programs to further improve affordability. This targeted approach ensures that even the most economically disadvantaged individuals can benefit from the Quaker Bowl's transformative impact, breaking down barriers to nutrition and empowering those in need to take control of their health and well-being. Additionally, the Quaker Bowl's compact and lightweight packaging makes it easy to transport and store, facilitating its widespread distribution to remote and hard-to-reach areas.</a:t>
            </a:r>
            <a:endParaRPr lang="en-US" sz="150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gagsam1234567@gmail.com</cp:lastModifiedBy>
  <cp:revision>2</cp:revision>
  <dcterms:created xsi:type="dcterms:W3CDTF">2024-06-23T14:02:51Z</dcterms:created>
  <dcterms:modified xsi:type="dcterms:W3CDTF">2024-06-23T14:05:42Z</dcterms:modified>
</cp:coreProperties>
</file>