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Slab"/>
      <p:regular r:id="rId26"/>
      <p:bold r:id="rId27"/>
    </p:embeddedFont>
    <p:embeddedFont>
      <p:font typeface="Roboto"/>
      <p:regular r:id="rId28"/>
      <p:bold r:id="rId29"/>
      <p:italic r:id="rId30"/>
      <p:boldItalic r:id="rId31"/>
    </p:embeddedFont>
    <p:embeddedFont>
      <p:font typeface="PT Sans Narrow"/>
      <p:regular r:id="rId32"/>
      <p:bold r:id="rId33"/>
    </p:embeddedFont>
    <p:embeddedFont>
      <p:font typeface="Open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Slab-regular.fntdata"/><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font" Target="fonts/RobotoSlab-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33" Type="http://schemas.openxmlformats.org/officeDocument/2006/relationships/font" Target="fonts/PTSansNarrow-bold.fntdata"/><Relationship Id="rId10" Type="http://schemas.openxmlformats.org/officeDocument/2006/relationships/slide" Target="slides/slide5.xml"/><Relationship Id="rId32" Type="http://schemas.openxmlformats.org/officeDocument/2006/relationships/font" Target="fonts/PTSansNarrow-regular.fntdata"/><Relationship Id="rId13" Type="http://schemas.openxmlformats.org/officeDocument/2006/relationships/slide" Target="slides/slide8.xml"/><Relationship Id="rId35" Type="http://schemas.openxmlformats.org/officeDocument/2006/relationships/font" Target="fonts/OpenSans-bold.fntdata"/><Relationship Id="rId12" Type="http://schemas.openxmlformats.org/officeDocument/2006/relationships/slide" Target="slides/slide7.xml"/><Relationship Id="rId34" Type="http://schemas.openxmlformats.org/officeDocument/2006/relationships/font" Target="fonts/OpenSans-regular.fntdata"/><Relationship Id="rId15" Type="http://schemas.openxmlformats.org/officeDocument/2006/relationships/slide" Target="slides/slide10.xml"/><Relationship Id="rId37" Type="http://schemas.openxmlformats.org/officeDocument/2006/relationships/font" Target="fonts/OpenSans-boldItalic.fntdata"/><Relationship Id="rId14" Type="http://schemas.openxmlformats.org/officeDocument/2006/relationships/slide" Target="slides/slide9.xml"/><Relationship Id="rId36" Type="http://schemas.openxmlformats.org/officeDocument/2006/relationships/font" Target="fonts/OpenSans-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da58743b21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da58743b21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da58743b21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da58743b21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da58743b21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da58743b21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a58743b21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da58743b21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da58743b21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da58743b21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da58743b21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da58743b21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da58743b21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da58743b21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da58743b21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da58743b21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da58743b21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da58743b21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da58743b21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da58743b21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d8f40a50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d8f40a50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d8ea05cbb5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d8ea05cbb5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d9b0b0dea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d9b0b0de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d8ea05cbb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d8ea05cbb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d8f40a5069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d8f40a5069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d8ea05cbb5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d8ea05cbb5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d8ea05cbb5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d8ea05cbb5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da58743b21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da58743b21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d8ea05cbb5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d8ea05cbb5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nvSpPr>
        <p:spPr>
          <a:xfrm>
            <a:off x="2983950" y="960300"/>
            <a:ext cx="3633900" cy="3222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pt-BR" sz="6000">
                <a:solidFill>
                  <a:srgbClr val="111111"/>
                </a:solidFill>
                <a:latin typeface="Roboto Slab"/>
                <a:ea typeface="Roboto Slab"/>
                <a:cs typeface="Roboto Slab"/>
                <a:sym typeface="Roboto Slab"/>
              </a:rPr>
              <a:t>Backlog</a:t>
            </a:r>
            <a:endParaRPr sz="6000">
              <a:solidFill>
                <a:srgbClr val="111111"/>
              </a:solidFill>
              <a:latin typeface="Roboto Slab"/>
              <a:ea typeface="Roboto Slab"/>
              <a:cs typeface="Roboto Slab"/>
              <a:sym typeface="Roboto Slab"/>
            </a:endParaRPr>
          </a:p>
          <a:p>
            <a:pPr indent="0" lvl="0" marL="0" rtl="0" algn="ctr">
              <a:spcBef>
                <a:spcPts val="0"/>
              </a:spcBef>
              <a:spcAft>
                <a:spcPts val="0"/>
              </a:spcAft>
              <a:buNone/>
            </a:pPr>
            <a:r>
              <a:rPr lang="pt-BR" sz="6000">
                <a:solidFill>
                  <a:srgbClr val="111111"/>
                </a:solidFill>
                <a:latin typeface="Roboto Slab"/>
                <a:ea typeface="Roboto Slab"/>
                <a:cs typeface="Roboto Slab"/>
                <a:sym typeface="Roboto Slab"/>
              </a:rPr>
              <a:t>Projeto</a:t>
            </a:r>
            <a:endParaRPr sz="6000">
              <a:solidFill>
                <a:srgbClr val="111111"/>
              </a:solidFill>
              <a:latin typeface="Roboto Slab"/>
              <a:ea typeface="Roboto Slab"/>
              <a:cs typeface="Roboto Slab"/>
              <a:sym typeface="Roboto Slab"/>
            </a:endParaRPr>
          </a:p>
          <a:p>
            <a:pPr indent="0" lvl="0" marL="0" rtl="0" algn="ctr">
              <a:spcBef>
                <a:spcPts val="0"/>
              </a:spcBef>
              <a:spcAft>
                <a:spcPts val="0"/>
              </a:spcAft>
              <a:buNone/>
            </a:pPr>
            <a:r>
              <a:rPr lang="pt-BR" sz="6000">
                <a:solidFill>
                  <a:srgbClr val="111111"/>
                </a:solidFill>
                <a:latin typeface="Roboto Slab"/>
                <a:ea typeface="Roboto Slab"/>
                <a:cs typeface="Roboto Slab"/>
                <a:sym typeface="Roboto Slab"/>
              </a:rPr>
              <a:t>HOSTEL</a:t>
            </a:r>
            <a:endParaRPr sz="6000">
              <a:solidFill>
                <a:srgbClr val="111111"/>
              </a:solidFill>
              <a:latin typeface="Roboto Slab"/>
              <a:ea typeface="Roboto Slab"/>
              <a:cs typeface="Roboto Slab"/>
              <a:sym typeface="Roboto Slab"/>
            </a:endParaRPr>
          </a:p>
        </p:txBody>
      </p:sp>
      <p:pic>
        <p:nvPicPr>
          <p:cNvPr id="67" name="Google Shape;67;p13"/>
          <p:cNvPicPr preferRelativeResize="0"/>
          <p:nvPr/>
        </p:nvPicPr>
        <p:blipFill>
          <a:blip r:embed="rId3">
            <a:alphaModFix/>
          </a:blip>
          <a:stretch>
            <a:fillRect/>
          </a:stretch>
        </p:blipFill>
        <p:spPr>
          <a:xfrm>
            <a:off x="7658100" y="190550"/>
            <a:ext cx="1276350" cy="635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311700" y="317788"/>
            <a:ext cx="74295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pt-BR" sz="3000">
                <a:latin typeface="Roboto"/>
                <a:ea typeface="Roboto"/>
                <a:cs typeface="Roboto"/>
                <a:sym typeface="Roboto"/>
              </a:rPr>
              <a:t>FUNCIONALIDADE E REGRAS DE NEGÓCIO</a:t>
            </a:r>
            <a:endParaRPr b="1" sz="3000">
              <a:latin typeface="Roboto"/>
              <a:ea typeface="Roboto"/>
              <a:cs typeface="Roboto"/>
              <a:sym typeface="Roboto"/>
            </a:endParaRPr>
          </a:p>
        </p:txBody>
      </p:sp>
      <p:sp>
        <p:nvSpPr>
          <p:cNvPr id="136" name="Google Shape;136;p22"/>
          <p:cNvSpPr txBox="1"/>
          <p:nvPr>
            <p:ph idx="1" type="body"/>
          </p:nvPr>
        </p:nvSpPr>
        <p:spPr>
          <a:xfrm>
            <a:off x="311700" y="1225225"/>
            <a:ext cx="3834300" cy="3741600"/>
          </a:xfrm>
          <a:prstGeom prst="rect">
            <a:avLst/>
          </a:prstGeom>
        </p:spPr>
        <p:txBody>
          <a:bodyPr anchorCtr="0" anchor="t" bIns="91425" lIns="91425" spcFirstLastPara="1" rIns="91425" wrap="square" tIns="91425">
            <a:normAutofit/>
          </a:bodyPr>
          <a:lstStyle/>
          <a:p>
            <a:pPr indent="0" lvl="0" marL="0" rtl="0" algn="l">
              <a:lnSpc>
                <a:spcPct val="100000"/>
              </a:lnSpc>
              <a:spcBef>
                <a:spcPts val="600"/>
              </a:spcBef>
              <a:spcAft>
                <a:spcPts val="0"/>
              </a:spcAft>
              <a:buNone/>
            </a:pPr>
            <a:r>
              <a:rPr b="1" lang="pt-BR">
                <a:solidFill>
                  <a:srgbClr val="111111"/>
                </a:solidFill>
                <a:latin typeface="Georgia"/>
                <a:ea typeface="Georgia"/>
                <a:cs typeface="Georgia"/>
                <a:sym typeface="Georgia"/>
              </a:rPr>
              <a:t>FUNCIONALIDADES</a:t>
            </a:r>
            <a:endParaRPr b="1">
              <a:solidFill>
                <a:srgbClr val="111111"/>
              </a:solidFill>
              <a:latin typeface="Georgia"/>
              <a:ea typeface="Georgia"/>
              <a:cs typeface="Georgia"/>
              <a:sym typeface="Georgia"/>
            </a:endParaRPr>
          </a:p>
          <a:p>
            <a:pPr indent="0" lvl="0" marL="0" rtl="0" algn="l">
              <a:lnSpc>
                <a:spcPct val="100000"/>
              </a:lnSpc>
              <a:spcBef>
                <a:spcPts val="600"/>
              </a:spcBef>
              <a:spcAft>
                <a:spcPts val="0"/>
              </a:spcAft>
              <a:buNone/>
            </a:pPr>
            <a:r>
              <a:t/>
            </a:r>
            <a:endParaRPr b="1">
              <a:solidFill>
                <a:srgbClr val="111111"/>
              </a:solidFill>
              <a:latin typeface="Georgia"/>
              <a:ea typeface="Georgia"/>
              <a:cs typeface="Georgia"/>
              <a:sym typeface="Georgia"/>
            </a:endParaRPr>
          </a:p>
          <a:p>
            <a:pPr indent="-323850" lvl="0" marL="457200" rtl="0" algn="just">
              <a:lnSpc>
                <a:spcPct val="100000"/>
              </a:lnSpc>
              <a:spcBef>
                <a:spcPts val="600"/>
              </a:spcBef>
              <a:spcAft>
                <a:spcPts val="0"/>
              </a:spcAft>
              <a:buClr>
                <a:srgbClr val="999999"/>
              </a:buClr>
              <a:buSzPts val="1500"/>
              <a:buFont typeface="Georgia"/>
              <a:buChar char="●"/>
            </a:pPr>
            <a:r>
              <a:rPr lang="pt-BR" sz="1500">
                <a:solidFill>
                  <a:srgbClr val="111111"/>
                </a:solidFill>
                <a:latin typeface="Georgia"/>
                <a:ea typeface="Georgia"/>
                <a:cs typeface="Georgia"/>
                <a:sym typeface="Georgia"/>
              </a:rPr>
              <a:t>O sistema deve permitir o cadastro de hóspedes.</a:t>
            </a:r>
            <a:endParaRPr sz="1500">
              <a:solidFill>
                <a:srgbClr val="111111"/>
              </a:solidFill>
              <a:latin typeface="Georgia"/>
              <a:ea typeface="Georgia"/>
              <a:cs typeface="Georgia"/>
              <a:sym typeface="Georgia"/>
            </a:endParaRPr>
          </a:p>
          <a:p>
            <a:pPr indent="0" lvl="0" marL="0" rtl="0" algn="just">
              <a:lnSpc>
                <a:spcPct val="100000"/>
              </a:lnSpc>
              <a:spcBef>
                <a:spcPts val="600"/>
              </a:spcBef>
              <a:spcAft>
                <a:spcPts val="0"/>
              </a:spcAft>
              <a:buNone/>
            </a:pPr>
            <a:r>
              <a:t/>
            </a:r>
            <a:endParaRPr sz="1500">
              <a:solidFill>
                <a:srgbClr val="111111"/>
              </a:solidFill>
              <a:latin typeface="Georgia"/>
              <a:ea typeface="Georgia"/>
              <a:cs typeface="Georgia"/>
              <a:sym typeface="Georgia"/>
            </a:endParaRPr>
          </a:p>
          <a:p>
            <a:pPr indent="0" lvl="0" marL="0" rtl="0" algn="just">
              <a:lnSpc>
                <a:spcPct val="100000"/>
              </a:lnSpc>
              <a:spcBef>
                <a:spcPts val="600"/>
              </a:spcBef>
              <a:spcAft>
                <a:spcPts val="0"/>
              </a:spcAft>
              <a:buNone/>
            </a:pPr>
            <a:r>
              <a:t/>
            </a:r>
            <a:endParaRPr sz="1500">
              <a:solidFill>
                <a:srgbClr val="111111"/>
              </a:solidFill>
              <a:latin typeface="Georgia"/>
              <a:ea typeface="Georgia"/>
              <a:cs typeface="Georgia"/>
              <a:sym typeface="Georgia"/>
            </a:endParaRPr>
          </a:p>
        </p:txBody>
      </p:sp>
      <p:sp>
        <p:nvSpPr>
          <p:cNvPr id="137" name="Google Shape;137;p22"/>
          <p:cNvSpPr txBox="1"/>
          <p:nvPr>
            <p:ph idx="1" type="body"/>
          </p:nvPr>
        </p:nvSpPr>
        <p:spPr>
          <a:xfrm>
            <a:off x="4145975" y="1225225"/>
            <a:ext cx="4803600" cy="3783300"/>
          </a:xfrm>
          <a:prstGeom prst="rect">
            <a:avLst/>
          </a:prstGeom>
        </p:spPr>
        <p:txBody>
          <a:bodyPr anchorCtr="0" anchor="t" bIns="91425" lIns="91425" spcFirstLastPara="1" rIns="91425" wrap="square" tIns="91425">
            <a:normAutofit/>
          </a:bodyPr>
          <a:lstStyle/>
          <a:p>
            <a:pPr indent="0" lvl="0" marL="0" rtl="0" algn="l">
              <a:lnSpc>
                <a:spcPct val="100000"/>
              </a:lnSpc>
              <a:spcBef>
                <a:spcPts val="600"/>
              </a:spcBef>
              <a:spcAft>
                <a:spcPts val="0"/>
              </a:spcAft>
              <a:buNone/>
            </a:pPr>
            <a:r>
              <a:rPr b="1" lang="pt-BR">
                <a:solidFill>
                  <a:srgbClr val="111111"/>
                </a:solidFill>
                <a:latin typeface="Georgia"/>
                <a:ea typeface="Georgia"/>
                <a:cs typeface="Georgia"/>
                <a:sym typeface="Georgia"/>
              </a:rPr>
              <a:t>REGRAS DE NEGÓCIO</a:t>
            </a:r>
            <a:endParaRPr b="1">
              <a:solidFill>
                <a:srgbClr val="111111"/>
              </a:solidFill>
              <a:latin typeface="Georgia"/>
              <a:ea typeface="Georgia"/>
              <a:cs typeface="Georgia"/>
              <a:sym typeface="Georgia"/>
            </a:endParaRPr>
          </a:p>
          <a:p>
            <a:pPr indent="0" lvl="0" marL="0" rtl="0" algn="l">
              <a:lnSpc>
                <a:spcPct val="100000"/>
              </a:lnSpc>
              <a:spcBef>
                <a:spcPts val="600"/>
              </a:spcBef>
              <a:spcAft>
                <a:spcPts val="0"/>
              </a:spcAft>
              <a:buNone/>
            </a:pPr>
            <a:r>
              <a:t/>
            </a:r>
            <a:endParaRPr b="1">
              <a:solidFill>
                <a:srgbClr val="111111"/>
              </a:solidFill>
              <a:latin typeface="Georgia"/>
              <a:ea typeface="Georgia"/>
              <a:cs typeface="Georgia"/>
              <a:sym typeface="Georgia"/>
            </a:endParaRPr>
          </a:p>
          <a:p>
            <a:pPr indent="-323850" lvl="0" marL="457200" rtl="0" algn="just">
              <a:lnSpc>
                <a:spcPct val="115000"/>
              </a:lnSpc>
              <a:spcBef>
                <a:spcPts val="0"/>
              </a:spcBef>
              <a:spcAft>
                <a:spcPts val="0"/>
              </a:spcAft>
              <a:buClr>
                <a:srgbClr val="999999"/>
              </a:buClr>
              <a:buSzPts val="1500"/>
              <a:buFont typeface="Georgia"/>
              <a:buChar char="●"/>
            </a:pPr>
            <a:r>
              <a:rPr lang="pt-BR" sz="1500">
                <a:solidFill>
                  <a:srgbClr val="000000"/>
                </a:solidFill>
                <a:latin typeface="Georgia"/>
                <a:ea typeface="Georgia"/>
                <a:cs typeface="Georgia"/>
                <a:sym typeface="Georgia"/>
              </a:rPr>
              <a:t>O usuário deverá inserir os seguintes dados obrigatórios: nome completo, endereço, cpf, data de nascimento, e-mail e telefone.</a:t>
            </a:r>
            <a:endParaRPr sz="1500">
              <a:solidFill>
                <a:srgbClr val="000000"/>
              </a:solidFill>
              <a:latin typeface="Georgia"/>
              <a:ea typeface="Georgia"/>
              <a:cs typeface="Georgia"/>
              <a:sym typeface="Georgia"/>
            </a:endParaRPr>
          </a:p>
          <a:p>
            <a:pPr indent="0" lvl="0" marL="457200" rtl="0" algn="just">
              <a:lnSpc>
                <a:spcPct val="115000"/>
              </a:lnSpc>
              <a:spcBef>
                <a:spcPts val="0"/>
              </a:spcBef>
              <a:spcAft>
                <a:spcPts val="0"/>
              </a:spcAft>
              <a:buNone/>
            </a:pPr>
            <a:r>
              <a:t/>
            </a:r>
            <a:endParaRPr sz="1500">
              <a:solidFill>
                <a:srgbClr val="000000"/>
              </a:solidFill>
              <a:latin typeface="Georgia"/>
              <a:ea typeface="Georgia"/>
              <a:cs typeface="Georgia"/>
              <a:sym typeface="Georgia"/>
            </a:endParaRPr>
          </a:p>
          <a:p>
            <a:pPr indent="-323850" lvl="0" marL="457200" rtl="0" algn="just">
              <a:lnSpc>
                <a:spcPct val="115000"/>
              </a:lnSpc>
              <a:spcBef>
                <a:spcPts val="0"/>
              </a:spcBef>
              <a:spcAft>
                <a:spcPts val="0"/>
              </a:spcAft>
              <a:buClr>
                <a:srgbClr val="999999"/>
              </a:buClr>
              <a:buSzPts val="1500"/>
              <a:buFont typeface="Georgia"/>
              <a:buChar char="●"/>
            </a:pPr>
            <a:r>
              <a:rPr lang="pt-BR" sz="1500">
                <a:solidFill>
                  <a:srgbClr val="000000"/>
                </a:solidFill>
                <a:latin typeface="Georgia"/>
                <a:ea typeface="Georgia"/>
                <a:cs typeface="Georgia"/>
                <a:sym typeface="Georgia"/>
              </a:rPr>
              <a:t>O cpf deve ser validado.</a:t>
            </a:r>
            <a:endParaRPr sz="1500">
              <a:solidFill>
                <a:srgbClr val="000000"/>
              </a:solidFill>
              <a:latin typeface="Georgia"/>
              <a:ea typeface="Georgia"/>
              <a:cs typeface="Georgia"/>
              <a:sym typeface="Georgia"/>
            </a:endParaRPr>
          </a:p>
          <a:p>
            <a:pPr indent="0" lvl="0" marL="457200" rtl="0" algn="just">
              <a:lnSpc>
                <a:spcPct val="115000"/>
              </a:lnSpc>
              <a:spcBef>
                <a:spcPts val="0"/>
              </a:spcBef>
              <a:spcAft>
                <a:spcPts val="0"/>
              </a:spcAft>
              <a:buNone/>
            </a:pPr>
            <a:r>
              <a:t/>
            </a:r>
            <a:endParaRPr sz="1500">
              <a:solidFill>
                <a:srgbClr val="000000"/>
              </a:solidFill>
              <a:latin typeface="Georgia"/>
              <a:ea typeface="Georgia"/>
              <a:cs typeface="Georgia"/>
              <a:sym typeface="Georgia"/>
            </a:endParaRPr>
          </a:p>
          <a:p>
            <a:pPr indent="-323850" lvl="0" marL="457200" rtl="0" algn="just">
              <a:lnSpc>
                <a:spcPct val="115000"/>
              </a:lnSpc>
              <a:spcBef>
                <a:spcPts val="0"/>
              </a:spcBef>
              <a:spcAft>
                <a:spcPts val="0"/>
              </a:spcAft>
              <a:buClr>
                <a:srgbClr val="999999"/>
              </a:buClr>
              <a:buSzPts val="1500"/>
              <a:buFont typeface="Georgia"/>
              <a:buChar char="●"/>
            </a:pPr>
            <a:r>
              <a:rPr lang="pt-BR" sz="1500">
                <a:solidFill>
                  <a:srgbClr val="000000"/>
                </a:solidFill>
                <a:latin typeface="Georgia"/>
                <a:ea typeface="Georgia"/>
                <a:cs typeface="Georgia"/>
                <a:sym typeface="Georgia"/>
              </a:rPr>
              <a:t>O email deve ser validado. </a:t>
            </a:r>
            <a:endParaRPr sz="1500">
              <a:solidFill>
                <a:srgbClr val="000000"/>
              </a:solidFill>
              <a:latin typeface="Georgia"/>
              <a:ea typeface="Georgia"/>
              <a:cs typeface="Georgia"/>
              <a:sym typeface="Georgia"/>
            </a:endParaRPr>
          </a:p>
          <a:p>
            <a:pPr indent="0" lvl="0" marL="457200" rtl="0" algn="just">
              <a:lnSpc>
                <a:spcPct val="115000"/>
              </a:lnSpc>
              <a:spcBef>
                <a:spcPts val="0"/>
              </a:spcBef>
              <a:spcAft>
                <a:spcPts val="0"/>
              </a:spcAft>
              <a:buNone/>
            </a:pPr>
            <a:r>
              <a:t/>
            </a:r>
            <a:endParaRPr sz="1500">
              <a:solidFill>
                <a:srgbClr val="000000"/>
              </a:solidFill>
              <a:latin typeface="Georgia"/>
              <a:ea typeface="Georgia"/>
              <a:cs typeface="Georgia"/>
              <a:sym typeface="Georgia"/>
            </a:endParaRPr>
          </a:p>
          <a:p>
            <a:pPr indent="-323850" lvl="0" marL="457200" rtl="0" algn="just">
              <a:lnSpc>
                <a:spcPct val="115000"/>
              </a:lnSpc>
              <a:spcBef>
                <a:spcPts val="0"/>
              </a:spcBef>
              <a:spcAft>
                <a:spcPts val="0"/>
              </a:spcAft>
              <a:buClr>
                <a:srgbClr val="999999"/>
              </a:buClr>
              <a:buSzPts val="1500"/>
              <a:buFont typeface="Georgia"/>
              <a:buChar char="●"/>
            </a:pPr>
            <a:r>
              <a:rPr lang="pt-BR" sz="1500">
                <a:solidFill>
                  <a:srgbClr val="000000"/>
                </a:solidFill>
                <a:latin typeface="Georgia"/>
                <a:ea typeface="Georgia"/>
                <a:cs typeface="Georgia"/>
                <a:sym typeface="Georgia"/>
              </a:rPr>
              <a:t>O telefone não é um atributo obrigatório.</a:t>
            </a:r>
            <a:endParaRPr sz="1500">
              <a:solidFill>
                <a:srgbClr val="000000"/>
              </a:solidFill>
              <a:latin typeface="Georgia"/>
              <a:ea typeface="Georgia"/>
              <a:cs typeface="Georgia"/>
              <a:sym typeface="Georgia"/>
            </a:endParaRPr>
          </a:p>
        </p:txBody>
      </p:sp>
      <p:sp>
        <p:nvSpPr>
          <p:cNvPr id="138" name="Google Shape;13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pic>
        <p:nvPicPr>
          <p:cNvPr id="139" name="Google Shape;139;p22"/>
          <p:cNvPicPr preferRelativeResize="0"/>
          <p:nvPr/>
        </p:nvPicPr>
        <p:blipFill>
          <a:blip r:embed="rId3">
            <a:alphaModFix/>
          </a:blip>
          <a:stretch>
            <a:fillRect/>
          </a:stretch>
        </p:blipFill>
        <p:spPr>
          <a:xfrm>
            <a:off x="7658100" y="353788"/>
            <a:ext cx="1276350" cy="635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solidFill>
                  <a:schemeClr val="dk2"/>
                </a:solidFill>
              </a:rPr>
              <a:t>‹#›</a:t>
            </a:fld>
            <a:endParaRPr>
              <a:solidFill>
                <a:schemeClr val="dk2"/>
              </a:solidFill>
            </a:endParaRPr>
          </a:p>
        </p:txBody>
      </p:sp>
      <p:pic>
        <p:nvPicPr>
          <p:cNvPr id="145" name="Google Shape;145;p23"/>
          <p:cNvPicPr preferRelativeResize="0"/>
          <p:nvPr/>
        </p:nvPicPr>
        <p:blipFill>
          <a:blip r:embed="rId3">
            <a:alphaModFix amt="23000"/>
          </a:blip>
          <a:stretch>
            <a:fillRect/>
          </a:stretch>
        </p:blipFill>
        <p:spPr>
          <a:xfrm>
            <a:off x="1788100" y="1185850"/>
            <a:ext cx="5567801" cy="2771801"/>
          </a:xfrm>
          <a:prstGeom prst="rect">
            <a:avLst/>
          </a:prstGeom>
          <a:noFill/>
          <a:ln>
            <a:noFill/>
          </a:ln>
        </p:spPr>
      </p:pic>
      <p:sp>
        <p:nvSpPr>
          <p:cNvPr id="146" name="Google Shape;146;p23"/>
          <p:cNvSpPr txBox="1"/>
          <p:nvPr>
            <p:ph type="title"/>
          </p:nvPr>
        </p:nvSpPr>
        <p:spPr>
          <a:xfrm>
            <a:off x="311700" y="2218050"/>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sz="5000">
                <a:latin typeface="Roboto"/>
                <a:ea typeface="Roboto"/>
                <a:cs typeface="Roboto"/>
                <a:sym typeface="Roboto"/>
              </a:rPr>
              <a:t>LEITOS</a:t>
            </a:r>
            <a:endParaRPr sz="5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idx="1" type="body"/>
          </p:nvPr>
        </p:nvSpPr>
        <p:spPr>
          <a:xfrm>
            <a:off x="311700" y="1758625"/>
            <a:ext cx="8520600" cy="2702400"/>
          </a:xfrm>
          <a:prstGeom prst="rect">
            <a:avLst/>
          </a:prstGeom>
        </p:spPr>
        <p:txBody>
          <a:bodyPr anchorCtr="0" anchor="t" bIns="91425" lIns="91425" spcFirstLastPara="1" rIns="91425" wrap="square" tIns="91425">
            <a:normAutofit/>
          </a:bodyPr>
          <a:lstStyle/>
          <a:p>
            <a:pPr indent="457200" lvl="0" marL="0" rtl="0" algn="just">
              <a:lnSpc>
                <a:spcPct val="100000"/>
              </a:lnSpc>
              <a:spcBef>
                <a:spcPts val="0"/>
              </a:spcBef>
              <a:spcAft>
                <a:spcPts val="0"/>
              </a:spcAft>
              <a:buNone/>
            </a:pPr>
            <a:r>
              <a:rPr i="1" lang="pt-BR">
                <a:solidFill>
                  <a:srgbClr val="111111"/>
                </a:solidFill>
                <a:latin typeface="Georgia"/>
                <a:ea typeface="Georgia"/>
                <a:cs typeface="Georgia"/>
                <a:sym typeface="Georgia"/>
              </a:rPr>
              <a:t>O que nós precisamos é de algo que controle ali na nossa tela quantas camas tem, se eu quiser colocar mais alguma cama ali, eu ter como fazer isso sabe?</a:t>
            </a:r>
            <a:br>
              <a:rPr i="1" lang="pt-BR">
                <a:solidFill>
                  <a:srgbClr val="111111"/>
                </a:solidFill>
                <a:latin typeface="Georgia"/>
                <a:ea typeface="Georgia"/>
                <a:cs typeface="Georgia"/>
                <a:sym typeface="Georgia"/>
              </a:rPr>
            </a:br>
            <a:r>
              <a:rPr i="1" lang="pt-BR">
                <a:solidFill>
                  <a:srgbClr val="111111"/>
                </a:solidFill>
                <a:latin typeface="Georgia"/>
                <a:ea typeface="Georgia"/>
                <a:cs typeface="Georgia"/>
                <a:sym typeface="Georgia"/>
              </a:rPr>
              <a:t>	Eu preciso </a:t>
            </a:r>
            <a:r>
              <a:rPr i="1" lang="pt-BR">
                <a:solidFill>
                  <a:srgbClr val="111111"/>
                </a:solidFill>
                <a:latin typeface="Georgia"/>
                <a:ea typeface="Georgia"/>
                <a:cs typeface="Georgia"/>
                <a:sym typeface="Georgia"/>
              </a:rPr>
              <a:t>enxergar</a:t>
            </a:r>
            <a:r>
              <a:rPr i="1" lang="pt-BR">
                <a:solidFill>
                  <a:srgbClr val="111111"/>
                </a:solidFill>
                <a:latin typeface="Georgia"/>
                <a:ea typeface="Georgia"/>
                <a:cs typeface="Georgia"/>
                <a:sym typeface="Georgia"/>
              </a:rPr>
              <a:t> o meu espaço de maneira bonita, para ser vantagem eu sair desse pedaço de papel...</a:t>
            </a:r>
            <a:endParaRPr>
              <a:solidFill>
                <a:srgbClr val="111111"/>
              </a:solidFill>
              <a:latin typeface="Georgia"/>
              <a:ea typeface="Georgia"/>
              <a:cs typeface="Georgia"/>
              <a:sym typeface="Georgia"/>
            </a:endParaRPr>
          </a:p>
        </p:txBody>
      </p:sp>
      <p:sp>
        <p:nvSpPr>
          <p:cNvPr id="152" name="Google Shape;152;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sp>
        <p:nvSpPr>
          <p:cNvPr id="153" name="Google Shape;153;p24"/>
          <p:cNvSpPr txBox="1"/>
          <p:nvPr>
            <p:ph type="title"/>
          </p:nvPr>
        </p:nvSpPr>
        <p:spPr>
          <a:xfrm>
            <a:off x="311700" y="399406"/>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pt-BR" sz="3000">
                <a:latin typeface="Roboto"/>
                <a:ea typeface="Roboto"/>
                <a:cs typeface="Roboto"/>
                <a:sym typeface="Roboto"/>
              </a:rPr>
              <a:t>HISTÓRIA</a:t>
            </a:r>
            <a:endParaRPr b="1" sz="3000">
              <a:latin typeface="Roboto"/>
              <a:ea typeface="Roboto"/>
              <a:cs typeface="Roboto"/>
              <a:sym typeface="Roboto"/>
            </a:endParaRPr>
          </a:p>
        </p:txBody>
      </p:sp>
      <p:pic>
        <p:nvPicPr>
          <p:cNvPr id="154" name="Google Shape;154;p24"/>
          <p:cNvPicPr preferRelativeResize="0"/>
          <p:nvPr/>
        </p:nvPicPr>
        <p:blipFill>
          <a:blip r:embed="rId3">
            <a:alphaModFix/>
          </a:blip>
          <a:stretch>
            <a:fillRect/>
          </a:stretch>
        </p:blipFill>
        <p:spPr>
          <a:xfrm>
            <a:off x="7658100" y="435407"/>
            <a:ext cx="1276350" cy="635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311700" y="317788"/>
            <a:ext cx="74295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pt-BR" sz="3000">
                <a:latin typeface="Roboto"/>
                <a:ea typeface="Roboto"/>
                <a:cs typeface="Roboto"/>
                <a:sym typeface="Roboto"/>
              </a:rPr>
              <a:t>FUNCIONALIDADE E REGRAS DE NEGÓCIO</a:t>
            </a:r>
            <a:endParaRPr b="1" sz="3000">
              <a:latin typeface="Roboto"/>
              <a:ea typeface="Roboto"/>
              <a:cs typeface="Roboto"/>
              <a:sym typeface="Roboto"/>
            </a:endParaRPr>
          </a:p>
        </p:txBody>
      </p:sp>
      <p:sp>
        <p:nvSpPr>
          <p:cNvPr id="160" name="Google Shape;160;p25"/>
          <p:cNvSpPr txBox="1"/>
          <p:nvPr>
            <p:ph idx="1" type="body"/>
          </p:nvPr>
        </p:nvSpPr>
        <p:spPr>
          <a:xfrm>
            <a:off x="311700" y="1225225"/>
            <a:ext cx="3834300" cy="3741600"/>
          </a:xfrm>
          <a:prstGeom prst="rect">
            <a:avLst/>
          </a:prstGeom>
        </p:spPr>
        <p:txBody>
          <a:bodyPr anchorCtr="0" anchor="t" bIns="91425" lIns="91425" spcFirstLastPara="1" rIns="91425" wrap="square" tIns="91425">
            <a:normAutofit/>
          </a:bodyPr>
          <a:lstStyle/>
          <a:p>
            <a:pPr indent="0" lvl="0" marL="0" rtl="0" algn="l">
              <a:lnSpc>
                <a:spcPct val="100000"/>
              </a:lnSpc>
              <a:spcBef>
                <a:spcPts val="600"/>
              </a:spcBef>
              <a:spcAft>
                <a:spcPts val="0"/>
              </a:spcAft>
              <a:buNone/>
            </a:pPr>
            <a:r>
              <a:rPr b="1" lang="pt-BR">
                <a:solidFill>
                  <a:srgbClr val="111111"/>
                </a:solidFill>
                <a:latin typeface="Georgia"/>
                <a:ea typeface="Georgia"/>
                <a:cs typeface="Georgia"/>
                <a:sym typeface="Georgia"/>
              </a:rPr>
              <a:t>FUNCIONALIDADES</a:t>
            </a:r>
            <a:endParaRPr b="1">
              <a:solidFill>
                <a:srgbClr val="111111"/>
              </a:solidFill>
              <a:latin typeface="Georgia"/>
              <a:ea typeface="Georgia"/>
              <a:cs typeface="Georgia"/>
              <a:sym typeface="Georgia"/>
            </a:endParaRPr>
          </a:p>
          <a:p>
            <a:pPr indent="0" lvl="0" marL="0" rtl="0" algn="l">
              <a:lnSpc>
                <a:spcPct val="100000"/>
              </a:lnSpc>
              <a:spcBef>
                <a:spcPts val="600"/>
              </a:spcBef>
              <a:spcAft>
                <a:spcPts val="0"/>
              </a:spcAft>
              <a:buNone/>
            </a:pPr>
            <a:r>
              <a:t/>
            </a:r>
            <a:endParaRPr b="1">
              <a:solidFill>
                <a:srgbClr val="111111"/>
              </a:solidFill>
              <a:latin typeface="Georgia"/>
              <a:ea typeface="Georgia"/>
              <a:cs typeface="Georgia"/>
              <a:sym typeface="Georgia"/>
            </a:endParaRPr>
          </a:p>
          <a:p>
            <a:pPr indent="-323850" lvl="0" marL="457200" rtl="0" algn="just">
              <a:lnSpc>
                <a:spcPct val="100000"/>
              </a:lnSpc>
              <a:spcBef>
                <a:spcPts val="600"/>
              </a:spcBef>
              <a:spcAft>
                <a:spcPts val="0"/>
              </a:spcAft>
              <a:buClr>
                <a:srgbClr val="999999"/>
              </a:buClr>
              <a:buSzPts val="1500"/>
              <a:buFont typeface="Georgia"/>
              <a:buChar char="●"/>
            </a:pPr>
            <a:r>
              <a:rPr lang="pt-BR" sz="1500">
                <a:solidFill>
                  <a:srgbClr val="111111"/>
                </a:solidFill>
                <a:latin typeface="Georgia"/>
                <a:ea typeface="Georgia"/>
                <a:cs typeface="Georgia"/>
                <a:sym typeface="Georgia"/>
              </a:rPr>
              <a:t>O sistema deve permitir a alteração de status de camas cadastradas.</a:t>
            </a:r>
            <a:endParaRPr sz="1500">
              <a:solidFill>
                <a:srgbClr val="111111"/>
              </a:solidFill>
              <a:latin typeface="Georgia"/>
              <a:ea typeface="Georgia"/>
              <a:cs typeface="Georgia"/>
              <a:sym typeface="Georgia"/>
            </a:endParaRPr>
          </a:p>
          <a:p>
            <a:pPr indent="-323850" lvl="0" marL="457200" rtl="0" algn="just">
              <a:lnSpc>
                <a:spcPct val="100000"/>
              </a:lnSpc>
              <a:spcBef>
                <a:spcPts val="0"/>
              </a:spcBef>
              <a:spcAft>
                <a:spcPts val="0"/>
              </a:spcAft>
              <a:buClr>
                <a:srgbClr val="111111"/>
              </a:buClr>
              <a:buSzPts val="1500"/>
              <a:buFont typeface="Georgia"/>
              <a:buChar char="●"/>
            </a:pPr>
            <a:r>
              <a:rPr lang="pt-BR" sz="1500">
                <a:solidFill>
                  <a:srgbClr val="111111"/>
                </a:solidFill>
                <a:latin typeface="Georgia"/>
                <a:ea typeface="Georgia"/>
                <a:cs typeface="Georgia"/>
                <a:sym typeface="Georgia"/>
              </a:rPr>
              <a:t>O sistema deve permitir cadastro de novos leitos em caso de camas extensoras nos quartos.</a:t>
            </a:r>
            <a:endParaRPr sz="1500">
              <a:solidFill>
                <a:srgbClr val="111111"/>
              </a:solidFill>
              <a:latin typeface="Georgia"/>
              <a:ea typeface="Georgia"/>
              <a:cs typeface="Georgia"/>
              <a:sym typeface="Georgia"/>
            </a:endParaRPr>
          </a:p>
          <a:p>
            <a:pPr indent="0" lvl="0" marL="0" rtl="0" algn="just">
              <a:lnSpc>
                <a:spcPct val="100000"/>
              </a:lnSpc>
              <a:spcBef>
                <a:spcPts val="600"/>
              </a:spcBef>
              <a:spcAft>
                <a:spcPts val="0"/>
              </a:spcAft>
              <a:buNone/>
            </a:pPr>
            <a:r>
              <a:t/>
            </a:r>
            <a:endParaRPr sz="1500">
              <a:solidFill>
                <a:srgbClr val="111111"/>
              </a:solidFill>
              <a:latin typeface="Georgia"/>
              <a:ea typeface="Georgia"/>
              <a:cs typeface="Georgia"/>
              <a:sym typeface="Georgia"/>
            </a:endParaRPr>
          </a:p>
          <a:p>
            <a:pPr indent="0" lvl="0" marL="0" rtl="0" algn="just">
              <a:lnSpc>
                <a:spcPct val="100000"/>
              </a:lnSpc>
              <a:spcBef>
                <a:spcPts val="600"/>
              </a:spcBef>
              <a:spcAft>
                <a:spcPts val="0"/>
              </a:spcAft>
              <a:buNone/>
            </a:pPr>
            <a:r>
              <a:t/>
            </a:r>
            <a:endParaRPr sz="1500">
              <a:solidFill>
                <a:srgbClr val="111111"/>
              </a:solidFill>
              <a:latin typeface="Georgia"/>
              <a:ea typeface="Georgia"/>
              <a:cs typeface="Georgia"/>
              <a:sym typeface="Georgia"/>
            </a:endParaRPr>
          </a:p>
        </p:txBody>
      </p:sp>
      <p:sp>
        <p:nvSpPr>
          <p:cNvPr id="161" name="Google Shape;161;p25"/>
          <p:cNvSpPr txBox="1"/>
          <p:nvPr>
            <p:ph idx="1" type="body"/>
          </p:nvPr>
        </p:nvSpPr>
        <p:spPr>
          <a:xfrm>
            <a:off x="4145975" y="1225225"/>
            <a:ext cx="4803600" cy="3783300"/>
          </a:xfrm>
          <a:prstGeom prst="rect">
            <a:avLst/>
          </a:prstGeom>
        </p:spPr>
        <p:txBody>
          <a:bodyPr anchorCtr="0" anchor="t" bIns="91425" lIns="91425" spcFirstLastPara="1" rIns="91425" wrap="square" tIns="91425">
            <a:normAutofit/>
          </a:bodyPr>
          <a:lstStyle/>
          <a:p>
            <a:pPr indent="0" lvl="0" marL="0" rtl="0" algn="l">
              <a:lnSpc>
                <a:spcPct val="100000"/>
              </a:lnSpc>
              <a:spcBef>
                <a:spcPts val="600"/>
              </a:spcBef>
              <a:spcAft>
                <a:spcPts val="0"/>
              </a:spcAft>
              <a:buNone/>
            </a:pPr>
            <a:r>
              <a:rPr b="1" lang="pt-BR">
                <a:solidFill>
                  <a:srgbClr val="111111"/>
                </a:solidFill>
                <a:latin typeface="Georgia"/>
                <a:ea typeface="Georgia"/>
                <a:cs typeface="Georgia"/>
                <a:sym typeface="Georgia"/>
              </a:rPr>
              <a:t>REGRAS DE NEGÓCIO</a:t>
            </a:r>
            <a:endParaRPr b="1">
              <a:solidFill>
                <a:srgbClr val="111111"/>
              </a:solidFill>
              <a:latin typeface="Georgia"/>
              <a:ea typeface="Georgia"/>
              <a:cs typeface="Georgia"/>
              <a:sym typeface="Georgia"/>
            </a:endParaRPr>
          </a:p>
          <a:p>
            <a:pPr indent="0" lvl="0" marL="0" rtl="0" algn="l">
              <a:lnSpc>
                <a:spcPct val="100000"/>
              </a:lnSpc>
              <a:spcBef>
                <a:spcPts val="600"/>
              </a:spcBef>
              <a:spcAft>
                <a:spcPts val="0"/>
              </a:spcAft>
              <a:buNone/>
            </a:pPr>
            <a:r>
              <a:t/>
            </a:r>
            <a:endParaRPr b="1">
              <a:solidFill>
                <a:srgbClr val="111111"/>
              </a:solidFill>
              <a:latin typeface="Georgia"/>
              <a:ea typeface="Georgia"/>
              <a:cs typeface="Georgia"/>
              <a:sym typeface="Georgia"/>
            </a:endParaRPr>
          </a:p>
          <a:p>
            <a:pPr indent="-323850" lvl="0" marL="457200" rtl="0" algn="just">
              <a:lnSpc>
                <a:spcPct val="150000"/>
              </a:lnSpc>
              <a:spcBef>
                <a:spcPts val="0"/>
              </a:spcBef>
              <a:spcAft>
                <a:spcPts val="0"/>
              </a:spcAft>
              <a:buClr>
                <a:srgbClr val="999999"/>
              </a:buClr>
              <a:buSzPts val="1500"/>
              <a:buFont typeface="Georgia"/>
              <a:buChar char="●"/>
            </a:pPr>
            <a:r>
              <a:rPr lang="pt-BR" sz="1500">
                <a:solidFill>
                  <a:srgbClr val="000000"/>
                </a:solidFill>
                <a:latin typeface="Georgia"/>
                <a:ea typeface="Georgia"/>
                <a:cs typeface="Georgia"/>
                <a:sym typeface="Georgia"/>
              </a:rPr>
              <a:t>O usuário deve selecionar a cada que deseja alterar o status e realizar a mudança de status.</a:t>
            </a:r>
            <a:endParaRPr sz="1500">
              <a:solidFill>
                <a:srgbClr val="000000"/>
              </a:solidFill>
              <a:latin typeface="Georgia"/>
              <a:ea typeface="Georgia"/>
              <a:cs typeface="Georgia"/>
              <a:sym typeface="Georgia"/>
            </a:endParaRPr>
          </a:p>
          <a:p>
            <a:pPr indent="-323850" lvl="0" marL="457200" rtl="0" algn="just">
              <a:lnSpc>
                <a:spcPct val="150000"/>
              </a:lnSpc>
              <a:spcBef>
                <a:spcPts val="0"/>
              </a:spcBef>
              <a:spcAft>
                <a:spcPts val="0"/>
              </a:spcAft>
              <a:buClr>
                <a:srgbClr val="999999"/>
              </a:buClr>
              <a:buSzPts val="1500"/>
              <a:buFont typeface="Georgia"/>
              <a:buChar char="●"/>
            </a:pPr>
            <a:r>
              <a:rPr lang="pt-BR" sz="1500">
                <a:solidFill>
                  <a:srgbClr val="000000"/>
                </a:solidFill>
                <a:latin typeface="Georgia"/>
                <a:ea typeface="Georgia"/>
                <a:cs typeface="Georgia"/>
                <a:sym typeface="Georgia"/>
              </a:rPr>
              <a:t>O usuário deve inserir a cama, e atribuir ela a disponibilidade de aluguel.</a:t>
            </a:r>
            <a:endParaRPr sz="1500">
              <a:solidFill>
                <a:srgbClr val="000000"/>
              </a:solidFill>
              <a:latin typeface="Georgia"/>
              <a:ea typeface="Georgia"/>
              <a:cs typeface="Georgia"/>
              <a:sym typeface="Georgia"/>
            </a:endParaRPr>
          </a:p>
        </p:txBody>
      </p:sp>
      <p:sp>
        <p:nvSpPr>
          <p:cNvPr id="162" name="Google Shape;162;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pic>
        <p:nvPicPr>
          <p:cNvPr id="163" name="Google Shape;163;p25"/>
          <p:cNvPicPr preferRelativeResize="0"/>
          <p:nvPr/>
        </p:nvPicPr>
        <p:blipFill>
          <a:blip r:embed="rId3">
            <a:alphaModFix/>
          </a:blip>
          <a:stretch>
            <a:fillRect/>
          </a:stretch>
        </p:blipFill>
        <p:spPr>
          <a:xfrm>
            <a:off x="7658100" y="353788"/>
            <a:ext cx="1276350" cy="635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solidFill>
                  <a:schemeClr val="dk2"/>
                </a:solidFill>
              </a:rPr>
              <a:t>‹#›</a:t>
            </a:fld>
            <a:endParaRPr>
              <a:solidFill>
                <a:schemeClr val="dk2"/>
              </a:solidFill>
            </a:endParaRPr>
          </a:p>
        </p:txBody>
      </p:sp>
      <p:pic>
        <p:nvPicPr>
          <p:cNvPr id="169" name="Google Shape;169;p26"/>
          <p:cNvPicPr preferRelativeResize="0"/>
          <p:nvPr/>
        </p:nvPicPr>
        <p:blipFill>
          <a:blip r:embed="rId3">
            <a:alphaModFix amt="23000"/>
          </a:blip>
          <a:stretch>
            <a:fillRect/>
          </a:stretch>
        </p:blipFill>
        <p:spPr>
          <a:xfrm>
            <a:off x="1788100" y="1185850"/>
            <a:ext cx="5567801" cy="2771801"/>
          </a:xfrm>
          <a:prstGeom prst="rect">
            <a:avLst/>
          </a:prstGeom>
          <a:noFill/>
          <a:ln>
            <a:noFill/>
          </a:ln>
        </p:spPr>
      </p:pic>
      <p:sp>
        <p:nvSpPr>
          <p:cNvPr id="170" name="Google Shape;170;p26"/>
          <p:cNvSpPr txBox="1"/>
          <p:nvPr>
            <p:ph type="title"/>
          </p:nvPr>
        </p:nvSpPr>
        <p:spPr>
          <a:xfrm>
            <a:off x="311700" y="2218050"/>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sz="5000">
                <a:latin typeface="Roboto"/>
                <a:ea typeface="Roboto"/>
                <a:cs typeface="Roboto"/>
                <a:sym typeface="Roboto"/>
              </a:rPr>
              <a:t>QUARTOS</a:t>
            </a:r>
            <a:endParaRPr sz="5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ph idx="1" type="body"/>
          </p:nvPr>
        </p:nvSpPr>
        <p:spPr>
          <a:xfrm>
            <a:off x="311700" y="1758625"/>
            <a:ext cx="8520600" cy="2702400"/>
          </a:xfrm>
          <a:prstGeom prst="rect">
            <a:avLst/>
          </a:prstGeom>
        </p:spPr>
        <p:txBody>
          <a:bodyPr anchorCtr="0" anchor="t" bIns="91425" lIns="91425" spcFirstLastPara="1" rIns="91425" wrap="square" tIns="91425">
            <a:normAutofit/>
          </a:bodyPr>
          <a:lstStyle/>
          <a:p>
            <a:pPr indent="457200" lvl="0" marL="0" rtl="0" algn="just">
              <a:lnSpc>
                <a:spcPct val="100000"/>
              </a:lnSpc>
              <a:spcBef>
                <a:spcPts val="0"/>
              </a:spcBef>
              <a:spcAft>
                <a:spcPts val="0"/>
              </a:spcAft>
              <a:buNone/>
            </a:pPr>
            <a:r>
              <a:rPr i="1" lang="pt-BR">
                <a:solidFill>
                  <a:srgbClr val="111111"/>
                </a:solidFill>
                <a:latin typeface="Georgia"/>
                <a:ea typeface="Georgia"/>
                <a:cs typeface="Georgia"/>
                <a:sym typeface="Georgia"/>
              </a:rPr>
              <a:t>Dai uma vez que as camas estejam lá bonitinhas, eu posso atribuir em quartos, por exemplo: no quatro um vai ficar a Paloma, João, Flávio e Irene. Eles não se conhecem, mas fecharam um quarto no hostel com cada um alugando sua cama. Mas se tiver a turma da Vanda que tão em quatro e querem fechar um </a:t>
            </a:r>
            <a:r>
              <a:rPr i="1" lang="pt-BR">
                <a:solidFill>
                  <a:srgbClr val="111111"/>
                </a:solidFill>
                <a:latin typeface="Georgia"/>
                <a:ea typeface="Georgia"/>
                <a:cs typeface="Georgia"/>
                <a:sym typeface="Georgia"/>
              </a:rPr>
              <a:t>quarto</a:t>
            </a:r>
            <a:r>
              <a:rPr i="1" lang="pt-BR">
                <a:solidFill>
                  <a:srgbClr val="111111"/>
                </a:solidFill>
                <a:latin typeface="Georgia"/>
                <a:ea typeface="Georgia"/>
                <a:cs typeface="Georgia"/>
                <a:sym typeface="Georgia"/>
              </a:rPr>
              <a:t> inteiro, pra mim beleza.  O importante é que as reservas dos quartos sejam completas.</a:t>
            </a:r>
            <a:endParaRPr>
              <a:solidFill>
                <a:srgbClr val="111111"/>
              </a:solidFill>
              <a:latin typeface="Georgia"/>
              <a:ea typeface="Georgia"/>
              <a:cs typeface="Georgia"/>
              <a:sym typeface="Georgia"/>
            </a:endParaRPr>
          </a:p>
        </p:txBody>
      </p:sp>
      <p:sp>
        <p:nvSpPr>
          <p:cNvPr id="176" name="Google Shape;176;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sp>
        <p:nvSpPr>
          <p:cNvPr id="177" name="Google Shape;177;p27"/>
          <p:cNvSpPr txBox="1"/>
          <p:nvPr>
            <p:ph type="title"/>
          </p:nvPr>
        </p:nvSpPr>
        <p:spPr>
          <a:xfrm>
            <a:off x="311700" y="399406"/>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pt-BR" sz="3000">
                <a:latin typeface="Roboto"/>
                <a:ea typeface="Roboto"/>
                <a:cs typeface="Roboto"/>
                <a:sym typeface="Roboto"/>
              </a:rPr>
              <a:t>HISTÓRIA</a:t>
            </a:r>
            <a:endParaRPr b="1" sz="3000">
              <a:latin typeface="Roboto"/>
              <a:ea typeface="Roboto"/>
              <a:cs typeface="Roboto"/>
              <a:sym typeface="Roboto"/>
            </a:endParaRPr>
          </a:p>
        </p:txBody>
      </p:sp>
      <p:pic>
        <p:nvPicPr>
          <p:cNvPr id="178" name="Google Shape;178;p27"/>
          <p:cNvPicPr preferRelativeResize="0"/>
          <p:nvPr/>
        </p:nvPicPr>
        <p:blipFill>
          <a:blip r:embed="rId3">
            <a:alphaModFix/>
          </a:blip>
          <a:stretch>
            <a:fillRect/>
          </a:stretch>
        </p:blipFill>
        <p:spPr>
          <a:xfrm>
            <a:off x="7658100" y="435407"/>
            <a:ext cx="1276350" cy="635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8"/>
          <p:cNvSpPr txBox="1"/>
          <p:nvPr>
            <p:ph type="title"/>
          </p:nvPr>
        </p:nvSpPr>
        <p:spPr>
          <a:xfrm>
            <a:off x="311700" y="317788"/>
            <a:ext cx="74295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pt-BR" sz="3000">
                <a:latin typeface="Roboto"/>
                <a:ea typeface="Roboto"/>
                <a:cs typeface="Roboto"/>
                <a:sym typeface="Roboto"/>
              </a:rPr>
              <a:t>FUNCIONALIDADE E REGRAS DE NEGÓCIO</a:t>
            </a:r>
            <a:endParaRPr b="1" sz="3000">
              <a:latin typeface="Roboto"/>
              <a:ea typeface="Roboto"/>
              <a:cs typeface="Roboto"/>
              <a:sym typeface="Roboto"/>
            </a:endParaRPr>
          </a:p>
        </p:txBody>
      </p:sp>
      <p:sp>
        <p:nvSpPr>
          <p:cNvPr id="184" name="Google Shape;184;p28"/>
          <p:cNvSpPr txBox="1"/>
          <p:nvPr>
            <p:ph idx="1" type="body"/>
          </p:nvPr>
        </p:nvSpPr>
        <p:spPr>
          <a:xfrm>
            <a:off x="311700" y="1225225"/>
            <a:ext cx="3834300" cy="3741600"/>
          </a:xfrm>
          <a:prstGeom prst="rect">
            <a:avLst/>
          </a:prstGeom>
        </p:spPr>
        <p:txBody>
          <a:bodyPr anchorCtr="0" anchor="t" bIns="91425" lIns="91425" spcFirstLastPara="1" rIns="91425" wrap="square" tIns="91425">
            <a:normAutofit/>
          </a:bodyPr>
          <a:lstStyle/>
          <a:p>
            <a:pPr indent="0" lvl="0" marL="0" rtl="0" algn="l">
              <a:lnSpc>
                <a:spcPct val="100000"/>
              </a:lnSpc>
              <a:spcBef>
                <a:spcPts val="600"/>
              </a:spcBef>
              <a:spcAft>
                <a:spcPts val="0"/>
              </a:spcAft>
              <a:buNone/>
            </a:pPr>
            <a:r>
              <a:rPr b="1" lang="pt-BR">
                <a:solidFill>
                  <a:srgbClr val="111111"/>
                </a:solidFill>
                <a:latin typeface="Georgia"/>
                <a:ea typeface="Georgia"/>
                <a:cs typeface="Georgia"/>
                <a:sym typeface="Georgia"/>
              </a:rPr>
              <a:t>FUNCIONALIDADES</a:t>
            </a:r>
            <a:endParaRPr b="1">
              <a:solidFill>
                <a:srgbClr val="111111"/>
              </a:solidFill>
              <a:latin typeface="Georgia"/>
              <a:ea typeface="Georgia"/>
              <a:cs typeface="Georgia"/>
              <a:sym typeface="Georgia"/>
            </a:endParaRPr>
          </a:p>
          <a:p>
            <a:pPr indent="0" lvl="0" marL="0" rtl="0" algn="l">
              <a:lnSpc>
                <a:spcPct val="100000"/>
              </a:lnSpc>
              <a:spcBef>
                <a:spcPts val="600"/>
              </a:spcBef>
              <a:spcAft>
                <a:spcPts val="0"/>
              </a:spcAft>
              <a:buNone/>
            </a:pPr>
            <a:r>
              <a:t/>
            </a:r>
            <a:endParaRPr b="1">
              <a:solidFill>
                <a:srgbClr val="111111"/>
              </a:solidFill>
              <a:latin typeface="Georgia"/>
              <a:ea typeface="Georgia"/>
              <a:cs typeface="Georgia"/>
              <a:sym typeface="Georgia"/>
            </a:endParaRPr>
          </a:p>
          <a:p>
            <a:pPr indent="-323850" lvl="0" marL="457200" rtl="0" algn="just">
              <a:lnSpc>
                <a:spcPct val="100000"/>
              </a:lnSpc>
              <a:spcBef>
                <a:spcPts val="600"/>
              </a:spcBef>
              <a:spcAft>
                <a:spcPts val="0"/>
              </a:spcAft>
              <a:buClr>
                <a:srgbClr val="999999"/>
              </a:buClr>
              <a:buSzPts val="1500"/>
              <a:buFont typeface="Georgia"/>
              <a:buChar char="●"/>
            </a:pPr>
            <a:r>
              <a:rPr lang="pt-BR" sz="1500">
                <a:solidFill>
                  <a:srgbClr val="111111"/>
                </a:solidFill>
                <a:latin typeface="Georgia"/>
                <a:ea typeface="Georgia"/>
                <a:cs typeface="Georgia"/>
                <a:sym typeface="Georgia"/>
              </a:rPr>
              <a:t>O sistema deve permitir o cadastro de quartos e a atribuição de leitos por quarto.</a:t>
            </a:r>
            <a:endParaRPr sz="1500">
              <a:solidFill>
                <a:srgbClr val="111111"/>
              </a:solidFill>
              <a:latin typeface="Georgia"/>
              <a:ea typeface="Georgia"/>
              <a:cs typeface="Georgia"/>
              <a:sym typeface="Georgia"/>
            </a:endParaRPr>
          </a:p>
          <a:p>
            <a:pPr indent="0" lvl="0" marL="0" rtl="0" algn="just">
              <a:lnSpc>
                <a:spcPct val="100000"/>
              </a:lnSpc>
              <a:spcBef>
                <a:spcPts val="600"/>
              </a:spcBef>
              <a:spcAft>
                <a:spcPts val="0"/>
              </a:spcAft>
              <a:buNone/>
            </a:pPr>
            <a:r>
              <a:t/>
            </a:r>
            <a:endParaRPr sz="1500">
              <a:solidFill>
                <a:srgbClr val="111111"/>
              </a:solidFill>
              <a:latin typeface="Georgia"/>
              <a:ea typeface="Georgia"/>
              <a:cs typeface="Georgia"/>
              <a:sym typeface="Georgia"/>
            </a:endParaRPr>
          </a:p>
          <a:p>
            <a:pPr indent="0" lvl="0" marL="0" rtl="0" algn="just">
              <a:lnSpc>
                <a:spcPct val="100000"/>
              </a:lnSpc>
              <a:spcBef>
                <a:spcPts val="600"/>
              </a:spcBef>
              <a:spcAft>
                <a:spcPts val="0"/>
              </a:spcAft>
              <a:buNone/>
            </a:pPr>
            <a:r>
              <a:t/>
            </a:r>
            <a:endParaRPr sz="1500">
              <a:solidFill>
                <a:srgbClr val="111111"/>
              </a:solidFill>
              <a:latin typeface="Georgia"/>
              <a:ea typeface="Georgia"/>
              <a:cs typeface="Georgia"/>
              <a:sym typeface="Georgia"/>
            </a:endParaRPr>
          </a:p>
        </p:txBody>
      </p:sp>
      <p:sp>
        <p:nvSpPr>
          <p:cNvPr id="185" name="Google Shape;185;p28"/>
          <p:cNvSpPr txBox="1"/>
          <p:nvPr>
            <p:ph idx="1" type="body"/>
          </p:nvPr>
        </p:nvSpPr>
        <p:spPr>
          <a:xfrm>
            <a:off x="4145975" y="1225225"/>
            <a:ext cx="4803600" cy="3783300"/>
          </a:xfrm>
          <a:prstGeom prst="rect">
            <a:avLst/>
          </a:prstGeom>
        </p:spPr>
        <p:txBody>
          <a:bodyPr anchorCtr="0" anchor="t" bIns="91425" lIns="91425" spcFirstLastPara="1" rIns="91425" wrap="square" tIns="91425">
            <a:normAutofit/>
          </a:bodyPr>
          <a:lstStyle/>
          <a:p>
            <a:pPr indent="0" lvl="0" marL="0" rtl="0" algn="l">
              <a:lnSpc>
                <a:spcPct val="100000"/>
              </a:lnSpc>
              <a:spcBef>
                <a:spcPts val="600"/>
              </a:spcBef>
              <a:spcAft>
                <a:spcPts val="0"/>
              </a:spcAft>
              <a:buNone/>
            </a:pPr>
            <a:r>
              <a:rPr b="1" lang="pt-BR">
                <a:solidFill>
                  <a:srgbClr val="111111"/>
                </a:solidFill>
                <a:latin typeface="Georgia"/>
                <a:ea typeface="Georgia"/>
                <a:cs typeface="Georgia"/>
                <a:sym typeface="Georgia"/>
              </a:rPr>
              <a:t>REGRAS DE NEGÓCIO</a:t>
            </a:r>
            <a:endParaRPr b="1">
              <a:solidFill>
                <a:srgbClr val="111111"/>
              </a:solidFill>
              <a:latin typeface="Georgia"/>
              <a:ea typeface="Georgia"/>
              <a:cs typeface="Georgia"/>
              <a:sym typeface="Georgia"/>
            </a:endParaRPr>
          </a:p>
          <a:p>
            <a:pPr indent="0" lvl="0" marL="0" rtl="0" algn="l">
              <a:lnSpc>
                <a:spcPct val="100000"/>
              </a:lnSpc>
              <a:spcBef>
                <a:spcPts val="600"/>
              </a:spcBef>
              <a:spcAft>
                <a:spcPts val="0"/>
              </a:spcAft>
              <a:buNone/>
            </a:pPr>
            <a:r>
              <a:t/>
            </a:r>
            <a:endParaRPr b="1">
              <a:solidFill>
                <a:srgbClr val="111111"/>
              </a:solidFill>
              <a:latin typeface="Georgia"/>
              <a:ea typeface="Georgia"/>
              <a:cs typeface="Georgia"/>
              <a:sym typeface="Georgia"/>
            </a:endParaRPr>
          </a:p>
          <a:p>
            <a:pPr indent="-323850" lvl="0" marL="457200" rtl="0" algn="just">
              <a:lnSpc>
                <a:spcPct val="150000"/>
              </a:lnSpc>
              <a:spcBef>
                <a:spcPts val="0"/>
              </a:spcBef>
              <a:spcAft>
                <a:spcPts val="0"/>
              </a:spcAft>
              <a:buClr>
                <a:srgbClr val="999999"/>
              </a:buClr>
              <a:buSzPts val="1500"/>
              <a:buFont typeface="Georgia"/>
              <a:buChar char="●"/>
            </a:pPr>
            <a:r>
              <a:rPr lang="pt-BR" sz="1500">
                <a:solidFill>
                  <a:srgbClr val="000000"/>
                </a:solidFill>
                <a:latin typeface="Georgia"/>
                <a:ea typeface="Georgia"/>
                <a:cs typeface="Georgia"/>
                <a:sym typeface="Georgia"/>
              </a:rPr>
              <a:t>O usuário deve inserir o número de leitos/camas em cada quarto.</a:t>
            </a:r>
            <a:endParaRPr sz="1500">
              <a:solidFill>
                <a:srgbClr val="000000"/>
              </a:solidFill>
              <a:latin typeface="Georgia"/>
              <a:ea typeface="Georgia"/>
              <a:cs typeface="Georgia"/>
              <a:sym typeface="Georgia"/>
            </a:endParaRPr>
          </a:p>
          <a:p>
            <a:pPr indent="-323850" lvl="0" marL="457200" rtl="0" algn="just">
              <a:lnSpc>
                <a:spcPct val="150000"/>
              </a:lnSpc>
              <a:spcBef>
                <a:spcPts val="0"/>
              </a:spcBef>
              <a:spcAft>
                <a:spcPts val="0"/>
              </a:spcAft>
              <a:buClr>
                <a:srgbClr val="999999"/>
              </a:buClr>
              <a:buSzPts val="1500"/>
              <a:buFont typeface="Georgia"/>
              <a:buChar char="●"/>
            </a:pPr>
            <a:r>
              <a:rPr lang="pt-BR" sz="1500">
                <a:solidFill>
                  <a:srgbClr val="000000"/>
                </a:solidFill>
                <a:latin typeface="Georgia"/>
                <a:ea typeface="Georgia"/>
                <a:cs typeface="Georgia"/>
                <a:sym typeface="Georgia"/>
              </a:rPr>
              <a:t>O usuário deverá informar se aquele quarto será misto, masculino ou feminino.</a:t>
            </a:r>
            <a:endParaRPr sz="1500">
              <a:solidFill>
                <a:srgbClr val="000000"/>
              </a:solidFill>
              <a:latin typeface="Georgia"/>
              <a:ea typeface="Georgia"/>
              <a:cs typeface="Georgia"/>
              <a:sym typeface="Georgia"/>
            </a:endParaRPr>
          </a:p>
          <a:p>
            <a:pPr indent="-323850" lvl="0" marL="457200" rtl="0" algn="just">
              <a:lnSpc>
                <a:spcPct val="150000"/>
              </a:lnSpc>
              <a:spcBef>
                <a:spcPts val="0"/>
              </a:spcBef>
              <a:spcAft>
                <a:spcPts val="0"/>
              </a:spcAft>
              <a:buClr>
                <a:srgbClr val="999999"/>
              </a:buClr>
              <a:buSzPts val="1500"/>
              <a:buFont typeface="Georgia"/>
              <a:buChar char="●"/>
            </a:pPr>
            <a:r>
              <a:rPr lang="pt-BR" sz="1500">
                <a:solidFill>
                  <a:srgbClr val="000000"/>
                </a:solidFill>
                <a:latin typeface="Georgia"/>
                <a:ea typeface="Georgia"/>
                <a:cs typeface="Georgia"/>
                <a:sym typeface="Georgia"/>
              </a:rPr>
              <a:t>O usuário deverá atribuir a relação de  </a:t>
            </a:r>
            <a:r>
              <a:rPr lang="pt-BR" sz="1500">
                <a:solidFill>
                  <a:srgbClr val="000000"/>
                </a:solidFill>
                <a:latin typeface="Georgia"/>
                <a:ea typeface="Georgia"/>
                <a:cs typeface="Georgia"/>
                <a:sym typeface="Georgia"/>
              </a:rPr>
              <a:t>hóspede</a:t>
            </a:r>
            <a:r>
              <a:rPr lang="pt-BR" sz="1500">
                <a:solidFill>
                  <a:srgbClr val="000000"/>
                </a:solidFill>
                <a:latin typeface="Georgia"/>
                <a:ea typeface="Georgia"/>
                <a:cs typeface="Georgia"/>
                <a:sym typeface="Georgia"/>
              </a:rPr>
              <a:t>, o leito e o quarto na efetivação da reserva.</a:t>
            </a:r>
            <a:endParaRPr sz="1500">
              <a:solidFill>
                <a:srgbClr val="000000"/>
              </a:solidFill>
              <a:latin typeface="Georgia"/>
              <a:ea typeface="Georgia"/>
              <a:cs typeface="Georgia"/>
              <a:sym typeface="Georgia"/>
            </a:endParaRPr>
          </a:p>
        </p:txBody>
      </p:sp>
      <p:sp>
        <p:nvSpPr>
          <p:cNvPr id="186" name="Google Shape;186;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pic>
        <p:nvPicPr>
          <p:cNvPr id="187" name="Google Shape;187;p28"/>
          <p:cNvPicPr preferRelativeResize="0"/>
          <p:nvPr/>
        </p:nvPicPr>
        <p:blipFill>
          <a:blip r:embed="rId3">
            <a:alphaModFix/>
          </a:blip>
          <a:stretch>
            <a:fillRect/>
          </a:stretch>
        </p:blipFill>
        <p:spPr>
          <a:xfrm>
            <a:off x="7658100" y="353788"/>
            <a:ext cx="1276350" cy="635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solidFill>
                  <a:schemeClr val="dk2"/>
                </a:solidFill>
              </a:rPr>
              <a:t>‹#›</a:t>
            </a:fld>
            <a:endParaRPr>
              <a:solidFill>
                <a:schemeClr val="dk2"/>
              </a:solidFill>
            </a:endParaRPr>
          </a:p>
        </p:txBody>
      </p:sp>
      <p:pic>
        <p:nvPicPr>
          <p:cNvPr id="193" name="Google Shape;193;p29"/>
          <p:cNvPicPr preferRelativeResize="0"/>
          <p:nvPr/>
        </p:nvPicPr>
        <p:blipFill>
          <a:blip r:embed="rId3">
            <a:alphaModFix amt="23000"/>
          </a:blip>
          <a:stretch>
            <a:fillRect/>
          </a:stretch>
        </p:blipFill>
        <p:spPr>
          <a:xfrm>
            <a:off x="1788100" y="1185850"/>
            <a:ext cx="5567801" cy="2771801"/>
          </a:xfrm>
          <a:prstGeom prst="rect">
            <a:avLst/>
          </a:prstGeom>
          <a:noFill/>
          <a:ln>
            <a:noFill/>
          </a:ln>
        </p:spPr>
      </p:pic>
      <p:sp>
        <p:nvSpPr>
          <p:cNvPr id="194" name="Google Shape;194;p29"/>
          <p:cNvSpPr txBox="1"/>
          <p:nvPr>
            <p:ph type="title"/>
          </p:nvPr>
        </p:nvSpPr>
        <p:spPr>
          <a:xfrm>
            <a:off x="311700" y="2218050"/>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sz="5000">
                <a:latin typeface="Roboto"/>
                <a:ea typeface="Roboto"/>
                <a:cs typeface="Roboto"/>
                <a:sym typeface="Roboto"/>
              </a:rPr>
              <a:t>RESERVAS</a:t>
            </a:r>
            <a:endParaRPr sz="5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0"/>
          <p:cNvSpPr txBox="1"/>
          <p:nvPr>
            <p:ph idx="1" type="body"/>
          </p:nvPr>
        </p:nvSpPr>
        <p:spPr>
          <a:xfrm>
            <a:off x="311700" y="1758625"/>
            <a:ext cx="8520600" cy="2702400"/>
          </a:xfrm>
          <a:prstGeom prst="rect">
            <a:avLst/>
          </a:prstGeom>
        </p:spPr>
        <p:txBody>
          <a:bodyPr anchorCtr="0" anchor="t" bIns="91425" lIns="91425" spcFirstLastPara="1" rIns="91425" wrap="square" tIns="91425">
            <a:normAutofit/>
          </a:bodyPr>
          <a:lstStyle/>
          <a:p>
            <a:pPr indent="457200" lvl="0" marL="0" rtl="0" algn="just">
              <a:lnSpc>
                <a:spcPct val="100000"/>
              </a:lnSpc>
              <a:spcBef>
                <a:spcPts val="0"/>
              </a:spcBef>
              <a:spcAft>
                <a:spcPts val="0"/>
              </a:spcAft>
              <a:buNone/>
            </a:pPr>
            <a:r>
              <a:rPr i="1" lang="pt-BR">
                <a:solidFill>
                  <a:srgbClr val="111111"/>
                </a:solidFill>
                <a:latin typeface="Georgia"/>
                <a:ea typeface="Georgia"/>
                <a:cs typeface="Georgia"/>
                <a:sym typeface="Georgia"/>
              </a:rPr>
              <a:t>O que difere a gente de um hotel por exemplo é que você pode vir e alugar uma cama com mais x pessoas aleatórias, de n lugares. É por isso que os sistemas de hotelaria não nos atende, porque sempre nos obriga a reservar um quarto inteiro e não faz sentido eu alugar um quarto com quatro camas por exemplo para uma pessoa. O legal do hostel são as experiências e conhecer novas pessoas, é por isso que estamos sobrevivendo até hoje.</a:t>
            </a:r>
            <a:endParaRPr>
              <a:solidFill>
                <a:srgbClr val="111111"/>
              </a:solidFill>
              <a:latin typeface="Georgia"/>
              <a:ea typeface="Georgia"/>
              <a:cs typeface="Georgia"/>
              <a:sym typeface="Georgia"/>
            </a:endParaRPr>
          </a:p>
        </p:txBody>
      </p:sp>
      <p:sp>
        <p:nvSpPr>
          <p:cNvPr id="200" name="Google Shape;200;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sp>
        <p:nvSpPr>
          <p:cNvPr id="201" name="Google Shape;201;p30"/>
          <p:cNvSpPr txBox="1"/>
          <p:nvPr>
            <p:ph type="title"/>
          </p:nvPr>
        </p:nvSpPr>
        <p:spPr>
          <a:xfrm>
            <a:off x="311700" y="399406"/>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pt-BR" sz="3000">
                <a:latin typeface="Roboto"/>
                <a:ea typeface="Roboto"/>
                <a:cs typeface="Roboto"/>
                <a:sym typeface="Roboto"/>
              </a:rPr>
              <a:t>HISTÓRIA</a:t>
            </a:r>
            <a:endParaRPr b="1" sz="3000">
              <a:latin typeface="Roboto"/>
              <a:ea typeface="Roboto"/>
              <a:cs typeface="Roboto"/>
              <a:sym typeface="Roboto"/>
            </a:endParaRPr>
          </a:p>
        </p:txBody>
      </p:sp>
      <p:pic>
        <p:nvPicPr>
          <p:cNvPr id="202" name="Google Shape;202;p30"/>
          <p:cNvPicPr preferRelativeResize="0"/>
          <p:nvPr/>
        </p:nvPicPr>
        <p:blipFill>
          <a:blip r:embed="rId3">
            <a:alphaModFix/>
          </a:blip>
          <a:stretch>
            <a:fillRect/>
          </a:stretch>
        </p:blipFill>
        <p:spPr>
          <a:xfrm>
            <a:off x="7658100" y="435407"/>
            <a:ext cx="1276350" cy="635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1"/>
          <p:cNvSpPr txBox="1"/>
          <p:nvPr>
            <p:ph type="title"/>
          </p:nvPr>
        </p:nvSpPr>
        <p:spPr>
          <a:xfrm>
            <a:off x="311700" y="317788"/>
            <a:ext cx="74295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pt-BR" sz="3000">
                <a:latin typeface="Roboto"/>
                <a:ea typeface="Roboto"/>
                <a:cs typeface="Roboto"/>
                <a:sym typeface="Roboto"/>
              </a:rPr>
              <a:t>FUNCIONALIDADE E REGRAS DE NEGÓCIO</a:t>
            </a:r>
            <a:endParaRPr b="1" sz="3000">
              <a:latin typeface="Roboto"/>
              <a:ea typeface="Roboto"/>
              <a:cs typeface="Roboto"/>
              <a:sym typeface="Roboto"/>
            </a:endParaRPr>
          </a:p>
        </p:txBody>
      </p:sp>
      <p:sp>
        <p:nvSpPr>
          <p:cNvPr id="208" name="Google Shape;208;p31"/>
          <p:cNvSpPr txBox="1"/>
          <p:nvPr>
            <p:ph idx="1" type="body"/>
          </p:nvPr>
        </p:nvSpPr>
        <p:spPr>
          <a:xfrm>
            <a:off x="311700" y="1225225"/>
            <a:ext cx="3834300" cy="3741600"/>
          </a:xfrm>
          <a:prstGeom prst="rect">
            <a:avLst/>
          </a:prstGeom>
        </p:spPr>
        <p:txBody>
          <a:bodyPr anchorCtr="0" anchor="t" bIns="91425" lIns="91425" spcFirstLastPara="1" rIns="91425" wrap="square" tIns="91425">
            <a:normAutofit/>
          </a:bodyPr>
          <a:lstStyle/>
          <a:p>
            <a:pPr indent="0" lvl="0" marL="0" rtl="0" algn="l">
              <a:lnSpc>
                <a:spcPct val="100000"/>
              </a:lnSpc>
              <a:spcBef>
                <a:spcPts val="600"/>
              </a:spcBef>
              <a:spcAft>
                <a:spcPts val="0"/>
              </a:spcAft>
              <a:buNone/>
            </a:pPr>
            <a:r>
              <a:rPr b="1" lang="pt-BR">
                <a:solidFill>
                  <a:srgbClr val="111111"/>
                </a:solidFill>
                <a:latin typeface="Georgia"/>
                <a:ea typeface="Georgia"/>
                <a:cs typeface="Georgia"/>
                <a:sym typeface="Georgia"/>
              </a:rPr>
              <a:t>FUNCIONALIDADES</a:t>
            </a:r>
            <a:endParaRPr b="1">
              <a:solidFill>
                <a:srgbClr val="111111"/>
              </a:solidFill>
              <a:latin typeface="Georgia"/>
              <a:ea typeface="Georgia"/>
              <a:cs typeface="Georgia"/>
              <a:sym typeface="Georgia"/>
            </a:endParaRPr>
          </a:p>
          <a:p>
            <a:pPr indent="0" lvl="0" marL="0" rtl="0" algn="l">
              <a:lnSpc>
                <a:spcPct val="100000"/>
              </a:lnSpc>
              <a:spcBef>
                <a:spcPts val="600"/>
              </a:spcBef>
              <a:spcAft>
                <a:spcPts val="0"/>
              </a:spcAft>
              <a:buNone/>
            </a:pPr>
            <a:r>
              <a:t/>
            </a:r>
            <a:endParaRPr b="1">
              <a:solidFill>
                <a:srgbClr val="111111"/>
              </a:solidFill>
              <a:latin typeface="Georgia"/>
              <a:ea typeface="Georgia"/>
              <a:cs typeface="Georgia"/>
              <a:sym typeface="Georgia"/>
            </a:endParaRPr>
          </a:p>
          <a:p>
            <a:pPr indent="-323850" lvl="0" marL="457200" rtl="0" algn="just">
              <a:lnSpc>
                <a:spcPct val="100000"/>
              </a:lnSpc>
              <a:spcBef>
                <a:spcPts val="600"/>
              </a:spcBef>
              <a:spcAft>
                <a:spcPts val="0"/>
              </a:spcAft>
              <a:buClr>
                <a:srgbClr val="999999"/>
              </a:buClr>
              <a:buSzPts val="1500"/>
              <a:buFont typeface="Georgia"/>
              <a:buChar char="●"/>
            </a:pPr>
            <a:r>
              <a:rPr lang="pt-BR" sz="1500">
                <a:solidFill>
                  <a:srgbClr val="111111"/>
                </a:solidFill>
                <a:latin typeface="Georgia"/>
                <a:ea typeface="Georgia"/>
                <a:cs typeface="Georgia"/>
                <a:sym typeface="Georgia"/>
              </a:rPr>
              <a:t>O sistema deve permitir o cadastro de reservas.</a:t>
            </a:r>
            <a:endParaRPr sz="1500">
              <a:solidFill>
                <a:srgbClr val="111111"/>
              </a:solidFill>
              <a:latin typeface="Georgia"/>
              <a:ea typeface="Georgia"/>
              <a:cs typeface="Georgia"/>
              <a:sym typeface="Georgia"/>
            </a:endParaRPr>
          </a:p>
          <a:p>
            <a:pPr indent="0" lvl="0" marL="0" rtl="0" algn="just">
              <a:lnSpc>
                <a:spcPct val="100000"/>
              </a:lnSpc>
              <a:spcBef>
                <a:spcPts val="600"/>
              </a:spcBef>
              <a:spcAft>
                <a:spcPts val="0"/>
              </a:spcAft>
              <a:buNone/>
            </a:pPr>
            <a:r>
              <a:t/>
            </a:r>
            <a:endParaRPr sz="1500">
              <a:solidFill>
                <a:srgbClr val="111111"/>
              </a:solidFill>
              <a:latin typeface="Georgia"/>
              <a:ea typeface="Georgia"/>
              <a:cs typeface="Georgia"/>
              <a:sym typeface="Georgia"/>
            </a:endParaRPr>
          </a:p>
          <a:p>
            <a:pPr indent="0" lvl="0" marL="0" rtl="0" algn="just">
              <a:lnSpc>
                <a:spcPct val="100000"/>
              </a:lnSpc>
              <a:spcBef>
                <a:spcPts val="600"/>
              </a:spcBef>
              <a:spcAft>
                <a:spcPts val="0"/>
              </a:spcAft>
              <a:buNone/>
            </a:pPr>
            <a:r>
              <a:t/>
            </a:r>
            <a:endParaRPr sz="1500">
              <a:solidFill>
                <a:srgbClr val="111111"/>
              </a:solidFill>
              <a:latin typeface="Georgia"/>
              <a:ea typeface="Georgia"/>
              <a:cs typeface="Georgia"/>
              <a:sym typeface="Georgia"/>
            </a:endParaRPr>
          </a:p>
        </p:txBody>
      </p:sp>
      <p:sp>
        <p:nvSpPr>
          <p:cNvPr id="209" name="Google Shape;209;p31"/>
          <p:cNvSpPr txBox="1"/>
          <p:nvPr>
            <p:ph idx="1" type="body"/>
          </p:nvPr>
        </p:nvSpPr>
        <p:spPr>
          <a:xfrm>
            <a:off x="4145975" y="1225225"/>
            <a:ext cx="4803600" cy="3783300"/>
          </a:xfrm>
          <a:prstGeom prst="rect">
            <a:avLst/>
          </a:prstGeom>
        </p:spPr>
        <p:txBody>
          <a:bodyPr anchorCtr="0" anchor="t" bIns="91425" lIns="91425" spcFirstLastPara="1" rIns="91425" wrap="square" tIns="91425">
            <a:normAutofit fontScale="77500"/>
          </a:bodyPr>
          <a:lstStyle/>
          <a:p>
            <a:pPr indent="0" lvl="0" marL="0" rtl="0" algn="l">
              <a:lnSpc>
                <a:spcPct val="100000"/>
              </a:lnSpc>
              <a:spcBef>
                <a:spcPts val="600"/>
              </a:spcBef>
              <a:spcAft>
                <a:spcPts val="0"/>
              </a:spcAft>
              <a:buNone/>
            </a:pPr>
            <a:r>
              <a:rPr b="1" lang="pt-BR">
                <a:solidFill>
                  <a:srgbClr val="111111"/>
                </a:solidFill>
                <a:latin typeface="Georgia"/>
                <a:ea typeface="Georgia"/>
                <a:cs typeface="Georgia"/>
                <a:sym typeface="Georgia"/>
              </a:rPr>
              <a:t>REGRAS DE NEGÓCIO</a:t>
            </a:r>
            <a:endParaRPr b="1">
              <a:solidFill>
                <a:srgbClr val="111111"/>
              </a:solidFill>
              <a:latin typeface="Georgia"/>
              <a:ea typeface="Georgia"/>
              <a:cs typeface="Georgia"/>
              <a:sym typeface="Georgia"/>
            </a:endParaRPr>
          </a:p>
          <a:p>
            <a:pPr indent="0" lvl="0" marL="0" rtl="0" algn="l">
              <a:lnSpc>
                <a:spcPct val="100000"/>
              </a:lnSpc>
              <a:spcBef>
                <a:spcPts val="600"/>
              </a:spcBef>
              <a:spcAft>
                <a:spcPts val="0"/>
              </a:spcAft>
              <a:buNone/>
            </a:pPr>
            <a:r>
              <a:t/>
            </a:r>
            <a:endParaRPr b="1">
              <a:solidFill>
                <a:srgbClr val="111111"/>
              </a:solidFill>
              <a:latin typeface="Georgia"/>
              <a:ea typeface="Georgia"/>
              <a:cs typeface="Georgia"/>
              <a:sym typeface="Georgia"/>
            </a:endParaRPr>
          </a:p>
          <a:p>
            <a:pPr indent="-302418" lvl="0" marL="457200" rtl="0" algn="just">
              <a:lnSpc>
                <a:spcPct val="150000"/>
              </a:lnSpc>
              <a:spcBef>
                <a:spcPts val="0"/>
              </a:spcBef>
              <a:spcAft>
                <a:spcPts val="0"/>
              </a:spcAft>
              <a:buClr>
                <a:srgbClr val="999999"/>
              </a:buClr>
              <a:buSzPct val="100000"/>
              <a:buFont typeface="Georgia"/>
              <a:buChar char="●"/>
            </a:pPr>
            <a:r>
              <a:rPr lang="pt-BR" sz="1500">
                <a:solidFill>
                  <a:srgbClr val="000000"/>
                </a:solidFill>
                <a:latin typeface="Georgia"/>
                <a:ea typeface="Georgia"/>
                <a:cs typeface="Georgia"/>
                <a:sym typeface="Georgia"/>
              </a:rPr>
              <a:t>O usuário deverá selecionar qual leito escolhido pelo hóspede.</a:t>
            </a:r>
            <a:endParaRPr sz="1500">
              <a:solidFill>
                <a:srgbClr val="000000"/>
              </a:solidFill>
              <a:latin typeface="Georgia"/>
              <a:ea typeface="Georgia"/>
              <a:cs typeface="Georgia"/>
              <a:sym typeface="Georgia"/>
            </a:endParaRPr>
          </a:p>
          <a:p>
            <a:pPr indent="-302418" lvl="0" marL="457200" rtl="0" algn="just">
              <a:lnSpc>
                <a:spcPct val="150000"/>
              </a:lnSpc>
              <a:spcBef>
                <a:spcPts val="0"/>
              </a:spcBef>
              <a:spcAft>
                <a:spcPts val="0"/>
              </a:spcAft>
              <a:buClr>
                <a:srgbClr val="999999"/>
              </a:buClr>
              <a:buSzPct val="100000"/>
              <a:buFont typeface="Georgia"/>
              <a:buChar char="●"/>
            </a:pPr>
            <a:r>
              <a:rPr lang="pt-BR" sz="1500">
                <a:solidFill>
                  <a:srgbClr val="000000"/>
                </a:solidFill>
                <a:latin typeface="Georgia"/>
                <a:ea typeface="Georgia"/>
                <a:cs typeface="Georgia"/>
                <a:sym typeface="Georgia"/>
              </a:rPr>
              <a:t>O usuário deverá atribuir um quarto para o hóspede na reserva.</a:t>
            </a:r>
            <a:endParaRPr sz="1500">
              <a:solidFill>
                <a:srgbClr val="000000"/>
              </a:solidFill>
              <a:latin typeface="Georgia"/>
              <a:ea typeface="Georgia"/>
              <a:cs typeface="Georgia"/>
              <a:sym typeface="Georgia"/>
            </a:endParaRPr>
          </a:p>
          <a:p>
            <a:pPr indent="-302418" lvl="0" marL="457200" rtl="0" algn="just">
              <a:lnSpc>
                <a:spcPct val="150000"/>
              </a:lnSpc>
              <a:spcBef>
                <a:spcPts val="0"/>
              </a:spcBef>
              <a:spcAft>
                <a:spcPts val="0"/>
              </a:spcAft>
              <a:buClr>
                <a:srgbClr val="999999"/>
              </a:buClr>
              <a:buSzPct val="100000"/>
              <a:buFont typeface="Georgia"/>
              <a:buChar char="●"/>
            </a:pPr>
            <a:r>
              <a:rPr lang="pt-BR" sz="1500">
                <a:solidFill>
                  <a:srgbClr val="000000"/>
                </a:solidFill>
                <a:latin typeface="Georgia"/>
                <a:ea typeface="Georgia"/>
                <a:cs typeface="Georgia"/>
                <a:sym typeface="Georgia"/>
              </a:rPr>
              <a:t>O usuário deverá inserir a forma de pagamento.</a:t>
            </a:r>
            <a:endParaRPr sz="1500">
              <a:solidFill>
                <a:srgbClr val="000000"/>
              </a:solidFill>
              <a:latin typeface="Georgia"/>
              <a:ea typeface="Georgia"/>
              <a:cs typeface="Georgia"/>
              <a:sym typeface="Georgia"/>
            </a:endParaRPr>
          </a:p>
          <a:p>
            <a:pPr indent="-302418" lvl="0" marL="457200" rtl="0" algn="just">
              <a:lnSpc>
                <a:spcPct val="150000"/>
              </a:lnSpc>
              <a:spcBef>
                <a:spcPts val="0"/>
              </a:spcBef>
              <a:spcAft>
                <a:spcPts val="0"/>
              </a:spcAft>
              <a:buClr>
                <a:srgbClr val="999999"/>
              </a:buClr>
              <a:buSzPct val="100000"/>
              <a:buFont typeface="Georgia"/>
              <a:buChar char="●"/>
            </a:pPr>
            <a:r>
              <a:rPr lang="pt-BR" sz="1500">
                <a:solidFill>
                  <a:srgbClr val="000000"/>
                </a:solidFill>
                <a:latin typeface="Georgia"/>
                <a:ea typeface="Georgia"/>
                <a:cs typeface="Georgia"/>
                <a:sym typeface="Georgia"/>
              </a:rPr>
              <a:t>O usuário deverá selecionar os dias de hospedagem.</a:t>
            </a:r>
            <a:endParaRPr sz="1500">
              <a:solidFill>
                <a:srgbClr val="000000"/>
              </a:solidFill>
              <a:latin typeface="Georgia"/>
              <a:ea typeface="Georgia"/>
              <a:cs typeface="Georgia"/>
              <a:sym typeface="Georgia"/>
            </a:endParaRPr>
          </a:p>
          <a:p>
            <a:pPr indent="-302418" lvl="0" marL="457200" rtl="0" algn="just">
              <a:lnSpc>
                <a:spcPct val="150000"/>
              </a:lnSpc>
              <a:spcBef>
                <a:spcPts val="0"/>
              </a:spcBef>
              <a:spcAft>
                <a:spcPts val="0"/>
              </a:spcAft>
              <a:buClr>
                <a:srgbClr val="999999"/>
              </a:buClr>
              <a:buSzPct val="100000"/>
              <a:buFont typeface="Georgia"/>
              <a:buChar char="●"/>
            </a:pPr>
            <a:r>
              <a:rPr lang="pt-BR" sz="1500">
                <a:solidFill>
                  <a:srgbClr val="000000"/>
                </a:solidFill>
                <a:latin typeface="Georgia"/>
                <a:ea typeface="Georgia"/>
                <a:cs typeface="Georgia"/>
                <a:sym typeface="Georgia"/>
              </a:rPr>
              <a:t>O usuário deverá atribuir se a reserva será em quarto misto, masculino ou feminino.</a:t>
            </a:r>
            <a:endParaRPr sz="1500">
              <a:solidFill>
                <a:srgbClr val="000000"/>
              </a:solidFill>
              <a:latin typeface="Georgia"/>
              <a:ea typeface="Georgia"/>
              <a:cs typeface="Georgia"/>
              <a:sym typeface="Georgia"/>
            </a:endParaRPr>
          </a:p>
          <a:p>
            <a:pPr indent="-302418" lvl="0" marL="457200" rtl="0" algn="just">
              <a:lnSpc>
                <a:spcPct val="150000"/>
              </a:lnSpc>
              <a:spcBef>
                <a:spcPts val="0"/>
              </a:spcBef>
              <a:spcAft>
                <a:spcPts val="0"/>
              </a:spcAft>
              <a:buClr>
                <a:srgbClr val="999999"/>
              </a:buClr>
              <a:buSzPct val="100000"/>
              <a:buFont typeface="Georgia"/>
              <a:buChar char="●"/>
            </a:pPr>
            <a:r>
              <a:rPr lang="pt-BR" sz="1500">
                <a:solidFill>
                  <a:srgbClr val="000000"/>
                </a:solidFill>
                <a:latin typeface="Georgia"/>
                <a:ea typeface="Georgia"/>
                <a:cs typeface="Georgia"/>
                <a:sym typeface="Georgia"/>
              </a:rPr>
              <a:t>O usuário deverá atribuir se a reserva será em um quarto de pessoas conhecidas do hóspede ou desconhecidas.</a:t>
            </a:r>
            <a:endParaRPr sz="1500">
              <a:solidFill>
                <a:srgbClr val="000000"/>
              </a:solidFill>
              <a:latin typeface="Georgia"/>
              <a:ea typeface="Georgia"/>
              <a:cs typeface="Georgia"/>
              <a:sym typeface="Georgia"/>
            </a:endParaRPr>
          </a:p>
          <a:p>
            <a:pPr indent="-302418" lvl="0" marL="457200" rtl="0" algn="just">
              <a:lnSpc>
                <a:spcPct val="150000"/>
              </a:lnSpc>
              <a:spcBef>
                <a:spcPts val="0"/>
              </a:spcBef>
              <a:spcAft>
                <a:spcPts val="0"/>
              </a:spcAft>
              <a:buClr>
                <a:srgbClr val="999999"/>
              </a:buClr>
              <a:buSzPct val="100000"/>
              <a:buFont typeface="Georgia"/>
              <a:buChar char="●"/>
            </a:pPr>
            <a:r>
              <a:rPr lang="pt-BR" sz="1500">
                <a:solidFill>
                  <a:srgbClr val="000000"/>
                </a:solidFill>
                <a:latin typeface="Georgia"/>
                <a:ea typeface="Georgia"/>
                <a:cs typeface="Georgia"/>
                <a:sym typeface="Georgia"/>
              </a:rPr>
              <a:t>As reservas só poderão acontecer se: </a:t>
            </a:r>
            <a:endParaRPr sz="1500">
              <a:solidFill>
                <a:srgbClr val="000000"/>
              </a:solidFill>
              <a:latin typeface="Georgia"/>
              <a:ea typeface="Georgia"/>
              <a:cs typeface="Georgia"/>
              <a:sym typeface="Georgia"/>
            </a:endParaRPr>
          </a:p>
          <a:p>
            <a:pPr indent="-302418" lvl="1" marL="914400" rtl="0" algn="just">
              <a:lnSpc>
                <a:spcPct val="150000"/>
              </a:lnSpc>
              <a:spcBef>
                <a:spcPts val="0"/>
              </a:spcBef>
              <a:spcAft>
                <a:spcPts val="0"/>
              </a:spcAft>
              <a:buClr>
                <a:srgbClr val="000000"/>
              </a:buClr>
              <a:buSzPct val="100000"/>
              <a:buFont typeface="Georgia"/>
              <a:buChar char="○"/>
            </a:pPr>
            <a:r>
              <a:rPr lang="pt-BR" sz="1500">
                <a:solidFill>
                  <a:srgbClr val="000000"/>
                </a:solidFill>
                <a:latin typeface="Georgia"/>
                <a:ea typeface="Georgia"/>
                <a:cs typeface="Georgia"/>
                <a:sym typeface="Georgia"/>
              </a:rPr>
              <a:t>O hóspede estiver cadastrado no sistema.</a:t>
            </a:r>
            <a:endParaRPr sz="1500">
              <a:solidFill>
                <a:srgbClr val="000000"/>
              </a:solidFill>
              <a:latin typeface="Georgia"/>
              <a:ea typeface="Georgia"/>
              <a:cs typeface="Georgia"/>
              <a:sym typeface="Georgia"/>
            </a:endParaRPr>
          </a:p>
          <a:p>
            <a:pPr indent="-302418" lvl="1" marL="914400" rtl="0" algn="just">
              <a:lnSpc>
                <a:spcPct val="150000"/>
              </a:lnSpc>
              <a:spcBef>
                <a:spcPts val="0"/>
              </a:spcBef>
              <a:spcAft>
                <a:spcPts val="0"/>
              </a:spcAft>
              <a:buClr>
                <a:srgbClr val="000000"/>
              </a:buClr>
              <a:buSzPct val="100000"/>
              <a:buFont typeface="Georgia"/>
              <a:buChar char="○"/>
            </a:pPr>
            <a:r>
              <a:rPr lang="pt-BR" sz="1500">
                <a:solidFill>
                  <a:srgbClr val="000000"/>
                </a:solidFill>
                <a:latin typeface="Georgia"/>
                <a:ea typeface="Georgia"/>
                <a:cs typeface="Georgia"/>
                <a:sym typeface="Georgia"/>
              </a:rPr>
              <a:t>Se o leito e quarto estiverem disponíveis na data.</a:t>
            </a:r>
            <a:endParaRPr sz="1500">
              <a:solidFill>
                <a:srgbClr val="000000"/>
              </a:solidFill>
              <a:latin typeface="Georgia"/>
              <a:ea typeface="Georgia"/>
              <a:cs typeface="Georgia"/>
              <a:sym typeface="Georgia"/>
            </a:endParaRPr>
          </a:p>
        </p:txBody>
      </p:sp>
      <p:sp>
        <p:nvSpPr>
          <p:cNvPr id="210" name="Google Shape;210;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pic>
        <p:nvPicPr>
          <p:cNvPr id="211" name="Google Shape;211;p31"/>
          <p:cNvPicPr preferRelativeResize="0"/>
          <p:nvPr/>
        </p:nvPicPr>
        <p:blipFill>
          <a:blip r:embed="rId3">
            <a:alphaModFix/>
          </a:blip>
          <a:stretch>
            <a:fillRect/>
          </a:stretch>
        </p:blipFill>
        <p:spPr>
          <a:xfrm>
            <a:off x="7658100" y="353788"/>
            <a:ext cx="1276350" cy="635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315925"/>
            <a:ext cx="7131300" cy="83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pt-BR" sz="3000">
                <a:latin typeface="Roboto"/>
                <a:ea typeface="Roboto"/>
                <a:cs typeface="Roboto"/>
                <a:sym typeface="Roboto"/>
              </a:rPr>
              <a:t>CONTEXTUALIZAÇÃO DO PROBLEMA</a:t>
            </a:r>
            <a:endParaRPr b="1" sz="3000">
              <a:latin typeface="Roboto"/>
              <a:ea typeface="Roboto"/>
              <a:cs typeface="Roboto"/>
              <a:sym typeface="Roboto"/>
            </a:endParaRPr>
          </a:p>
        </p:txBody>
      </p:sp>
      <p:sp>
        <p:nvSpPr>
          <p:cNvPr id="73" name="Google Shape;73;p14"/>
          <p:cNvSpPr txBox="1"/>
          <p:nvPr>
            <p:ph idx="1" type="body"/>
          </p:nvPr>
        </p:nvSpPr>
        <p:spPr>
          <a:xfrm>
            <a:off x="311700" y="1758625"/>
            <a:ext cx="8637900" cy="2093400"/>
          </a:xfrm>
          <a:prstGeom prst="rect">
            <a:avLst/>
          </a:prstGeom>
          <a:ln cap="flat" cmpd="sng" w="9525">
            <a:solidFill>
              <a:srgbClr val="B7B7B7"/>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lnSpc>
                <a:spcPct val="100000"/>
              </a:lnSpc>
              <a:spcBef>
                <a:spcPts val="600"/>
              </a:spcBef>
              <a:spcAft>
                <a:spcPts val="0"/>
              </a:spcAft>
              <a:buNone/>
            </a:pPr>
            <a:r>
              <a:rPr i="1" lang="pt-BR" sz="1500">
                <a:solidFill>
                  <a:srgbClr val="111111"/>
                </a:solidFill>
                <a:latin typeface="Georgia"/>
                <a:ea typeface="Georgia"/>
                <a:cs typeface="Georgia"/>
                <a:sym typeface="Georgia"/>
              </a:rPr>
              <a:t>Atualmente os Hostels das cidades turísticas  armazenam todas as informações dos seus aluguéis de leitos e quartos em livros e cadernos de anotações por não terem um sistema direcionado que atendessem a sua forma de trabalho.</a:t>
            </a:r>
            <a:endParaRPr i="1" sz="1500">
              <a:solidFill>
                <a:srgbClr val="111111"/>
              </a:solidFill>
              <a:latin typeface="Georgia"/>
              <a:ea typeface="Georgia"/>
              <a:cs typeface="Georgia"/>
              <a:sym typeface="Georgia"/>
            </a:endParaRPr>
          </a:p>
        </p:txBody>
      </p:sp>
      <p:sp>
        <p:nvSpPr>
          <p:cNvPr id="74" name="Google Shape;74;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pic>
        <p:nvPicPr>
          <p:cNvPr id="75" name="Google Shape;75;p14"/>
          <p:cNvPicPr preferRelativeResize="0"/>
          <p:nvPr/>
        </p:nvPicPr>
        <p:blipFill>
          <a:blip r:embed="rId3">
            <a:alphaModFix/>
          </a:blip>
          <a:stretch>
            <a:fillRect/>
          </a:stretch>
        </p:blipFill>
        <p:spPr>
          <a:xfrm>
            <a:off x="7658100" y="190550"/>
            <a:ext cx="1276350" cy="6354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2"/>
          <p:cNvSpPr/>
          <p:nvPr/>
        </p:nvSpPr>
        <p:spPr>
          <a:xfrm>
            <a:off x="4078851" y="3802946"/>
            <a:ext cx="966300" cy="1104300"/>
          </a:xfrm>
          <a:prstGeom prst="rect">
            <a:avLst/>
          </a:prstGeom>
          <a:noFill/>
          <a:ln cap="flat" cmpd="sng" w="76200">
            <a:solidFill>
              <a:srgbClr val="11111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sz="1300">
                <a:solidFill>
                  <a:srgbClr val="111111"/>
                </a:solidFill>
                <a:latin typeface="Georgia"/>
                <a:ea typeface="Georgia"/>
                <a:cs typeface="Georgia"/>
                <a:sym typeface="Georgia"/>
              </a:rPr>
              <a:t>RESERVA</a:t>
            </a:r>
            <a:endParaRPr sz="1300">
              <a:solidFill>
                <a:srgbClr val="111111"/>
              </a:solidFill>
              <a:latin typeface="Georgia"/>
              <a:ea typeface="Georgia"/>
              <a:cs typeface="Georgia"/>
              <a:sym typeface="Georgia"/>
            </a:endParaRPr>
          </a:p>
        </p:txBody>
      </p:sp>
      <p:sp>
        <p:nvSpPr>
          <p:cNvPr id="217" name="Google Shape;217;p32"/>
          <p:cNvSpPr/>
          <p:nvPr/>
        </p:nvSpPr>
        <p:spPr>
          <a:xfrm>
            <a:off x="3061176" y="2443100"/>
            <a:ext cx="966300" cy="1104300"/>
          </a:xfrm>
          <a:prstGeom prst="rect">
            <a:avLst/>
          </a:prstGeom>
          <a:noFill/>
          <a:ln cap="flat" cmpd="sng" w="76200">
            <a:solidFill>
              <a:srgbClr val="11111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a:solidFill>
                  <a:srgbClr val="111111"/>
                </a:solidFill>
                <a:latin typeface="Georgia"/>
                <a:ea typeface="Georgia"/>
                <a:cs typeface="Georgia"/>
                <a:sym typeface="Georgia"/>
              </a:rPr>
              <a:t>LEITO/</a:t>
            </a:r>
            <a:endParaRPr>
              <a:solidFill>
                <a:srgbClr val="111111"/>
              </a:solidFill>
              <a:latin typeface="Georgia"/>
              <a:ea typeface="Georgia"/>
              <a:cs typeface="Georgia"/>
              <a:sym typeface="Georgia"/>
            </a:endParaRPr>
          </a:p>
          <a:p>
            <a:pPr indent="0" lvl="0" marL="0" rtl="0" algn="ctr">
              <a:spcBef>
                <a:spcPts val="0"/>
              </a:spcBef>
              <a:spcAft>
                <a:spcPts val="0"/>
              </a:spcAft>
              <a:buNone/>
            </a:pPr>
            <a:r>
              <a:rPr lang="pt-BR">
                <a:solidFill>
                  <a:srgbClr val="111111"/>
                </a:solidFill>
                <a:latin typeface="Georgia"/>
                <a:ea typeface="Georgia"/>
                <a:cs typeface="Georgia"/>
                <a:sym typeface="Georgia"/>
              </a:rPr>
              <a:t>QUARTO</a:t>
            </a:r>
            <a:endParaRPr>
              <a:solidFill>
                <a:srgbClr val="111111"/>
              </a:solidFill>
              <a:latin typeface="Georgia"/>
              <a:ea typeface="Georgia"/>
              <a:cs typeface="Georgia"/>
              <a:sym typeface="Georgia"/>
            </a:endParaRPr>
          </a:p>
        </p:txBody>
      </p:sp>
      <p:sp>
        <p:nvSpPr>
          <p:cNvPr id="218" name="Google Shape;218;p32"/>
          <p:cNvSpPr/>
          <p:nvPr/>
        </p:nvSpPr>
        <p:spPr>
          <a:xfrm>
            <a:off x="5162351" y="2443100"/>
            <a:ext cx="966300" cy="1104300"/>
          </a:xfrm>
          <a:prstGeom prst="rect">
            <a:avLst/>
          </a:prstGeom>
          <a:noFill/>
          <a:ln cap="flat" cmpd="sng" w="76200">
            <a:solidFill>
              <a:srgbClr val="11111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sz="1200">
                <a:solidFill>
                  <a:srgbClr val="111111"/>
                </a:solidFill>
                <a:latin typeface="Georgia"/>
                <a:ea typeface="Georgia"/>
                <a:cs typeface="Georgia"/>
                <a:sym typeface="Georgia"/>
              </a:rPr>
              <a:t>HÓSPEDE</a:t>
            </a:r>
            <a:endParaRPr sz="1200">
              <a:solidFill>
                <a:srgbClr val="111111"/>
              </a:solidFill>
              <a:latin typeface="Georgia"/>
              <a:ea typeface="Georgia"/>
              <a:cs typeface="Georgia"/>
              <a:sym typeface="Georgia"/>
            </a:endParaRPr>
          </a:p>
        </p:txBody>
      </p:sp>
      <p:sp>
        <p:nvSpPr>
          <p:cNvPr id="219" name="Google Shape;219;p32"/>
          <p:cNvSpPr txBox="1"/>
          <p:nvPr>
            <p:ph idx="1" type="body"/>
          </p:nvPr>
        </p:nvSpPr>
        <p:spPr>
          <a:xfrm>
            <a:off x="300575" y="2336000"/>
            <a:ext cx="2465700" cy="1318500"/>
          </a:xfrm>
          <a:prstGeom prst="rect">
            <a:avLst/>
          </a:prstGeom>
        </p:spPr>
        <p:txBody>
          <a:bodyPr anchorCtr="0" anchor="t" bIns="91425" lIns="91425" spcFirstLastPara="1" rIns="91425" wrap="square" tIns="91425">
            <a:normAutofit lnSpcReduction="10000"/>
          </a:bodyPr>
          <a:lstStyle/>
          <a:p>
            <a:pPr indent="0" lvl="0" marL="0" rtl="0" algn="just">
              <a:lnSpc>
                <a:spcPct val="100000"/>
              </a:lnSpc>
              <a:spcBef>
                <a:spcPts val="600"/>
              </a:spcBef>
              <a:spcAft>
                <a:spcPts val="0"/>
              </a:spcAft>
              <a:buNone/>
            </a:pPr>
            <a:r>
              <a:rPr lang="pt-BR" sz="1500">
                <a:solidFill>
                  <a:srgbClr val="111111"/>
                </a:solidFill>
                <a:latin typeface="Georgia"/>
                <a:ea typeface="Georgia"/>
                <a:cs typeface="Georgia"/>
                <a:sym typeface="Georgia"/>
              </a:rPr>
              <a:t>Uma vez cadastrado todas as camas e quartos eles estarão disponíveis no sistema até que seja lhe </a:t>
            </a:r>
            <a:r>
              <a:rPr lang="pt-BR" sz="1500">
                <a:solidFill>
                  <a:srgbClr val="111111"/>
                </a:solidFill>
                <a:latin typeface="Georgia"/>
                <a:ea typeface="Georgia"/>
                <a:cs typeface="Georgia"/>
                <a:sym typeface="Georgia"/>
              </a:rPr>
              <a:t>atribuído</a:t>
            </a:r>
            <a:r>
              <a:rPr lang="pt-BR" sz="1500">
                <a:solidFill>
                  <a:srgbClr val="111111"/>
                </a:solidFill>
                <a:latin typeface="Georgia"/>
                <a:ea typeface="Georgia"/>
                <a:cs typeface="Georgia"/>
                <a:sym typeface="Georgia"/>
              </a:rPr>
              <a:t> uma reserva.</a:t>
            </a:r>
            <a:endParaRPr b="1">
              <a:solidFill>
                <a:srgbClr val="111111"/>
              </a:solidFill>
              <a:latin typeface="Georgia"/>
              <a:ea typeface="Georgia"/>
              <a:cs typeface="Georgia"/>
              <a:sym typeface="Georgia"/>
            </a:endParaRPr>
          </a:p>
        </p:txBody>
      </p:sp>
      <p:sp>
        <p:nvSpPr>
          <p:cNvPr id="220" name="Google Shape;220;p32"/>
          <p:cNvSpPr txBox="1"/>
          <p:nvPr>
            <p:ph idx="1" type="body"/>
          </p:nvPr>
        </p:nvSpPr>
        <p:spPr>
          <a:xfrm>
            <a:off x="6462975" y="2336000"/>
            <a:ext cx="2465700" cy="1318500"/>
          </a:xfrm>
          <a:prstGeom prst="rect">
            <a:avLst/>
          </a:prstGeom>
        </p:spPr>
        <p:txBody>
          <a:bodyPr anchorCtr="0" anchor="t" bIns="91425" lIns="91425" spcFirstLastPara="1" rIns="91425" wrap="square" tIns="91425">
            <a:normAutofit/>
          </a:bodyPr>
          <a:lstStyle/>
          <a:p>
            <a:pPr indent="0" lvl="0" marL="0" rtl="0" algn="just">
              <a:lnSpc>
                <a:spcPct val="100000"/>
              </a:lnSpc>
              <a:spcBef>
                <a:spcPts val="600"/>
              </a:spcBef>
              <a:spcAft>
                <a:spcPts val="0"/>
              </a:spcAft>
              <a:buNone/>
            </a:pPr>
            <a:r>
              <a:rPr lang="pt-BR" sz="1500">
                <a:solidFill>
                  <a:srgbClr val="111111"/>
                </a:solidFill>
                <a:latin typeface="Georgia"/>
                <a:ea typeface="Georgia"/>
                <a:cs typeface="Georgia"/>
                <a:sym typeface="Georgia"/>
              </a:rPr>
              <a:t>Uma vez cadastrados no sistema, o hóspede estará apto a realizar reservas de leitos pelos usuários.</a:t>
            </a:r>
            <a:endParaRPr b="1">
              <a:solidFill>
                <a:srgbClr val="111111"/>
              </a:solidFill>
              <a:latin typeface="Georgia"/>
              <a:ea typeface="Georgia"/>
              <a:cs typeface="Georgia"/>
              <a:sym typeface="Georgia"/>
            </a:endParaRPr>
          </a:p>
        </p:txBody>
      </p:sp>
      <p:sp>
        <p:nvSpPr>
          <p:cNvPr id="221" name="Google Shape;221;p32"/>
          <p:cNvSpPr txBox="1"/>
          <p:nvPr>
            <p:ph type="title"/>
          </p:nvPr>
        </p:nvSpPr>
        <p:spPr>
          <a:xfrm>
            <a:off x="300575" y="439675"/>
            <a:ext cx="7042500" cy="831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pt-BR" sz="3000">
                <a:latin typeface="Roboto"/>
                <a:ea typeface="Roboto"/>
                <a:cs typeface="Roboto"/>
                <a:sym typeface="Roboto"/>
              </a:rPr>
              <a:t>RELAÇÃO </a:t>
            </a:r>
            <a:r>
              <a:rPr lang="pt-BR" sz="3000">
                <a:latin typeface="Roboto"/>
                <a:ea typeface="Roboto"/>
                <a:cs typeface="Roboto"/>
                <a:sym typeface="Roboto"/>
              </a:rPr>
              <a:t>LEITO/QUARTO, HÓSPEDE E RESERVA</a:t>
            </a:r>
            <a:endParaRPr b="1" sz="3000">
              <a:latin typeface="Roboto"/>
              <a:ea typeface="Roboto"/>
              <a:cs typeface="Roboto"/>
              <a:sym typeface="Roboto"/>
            </a:endParaRPr>
          </a:p>
        </p:txBody>
      </p:sp>
      <p:sp>
        <p:nvSpPr>
          <p:cNvPr id="222" name="Google Shape;222;p32"/>
          <p:cNvSpPr txBox="1"/>
          <p:nvPr>
            <p:ph idx="1" type="body"/>
          </p:nvPr>
        </p:nvSpPr>
        <p:spPr>
          <a:xfrm>
            <a:off x="5499775" y="3695850"/>
            <a:ext cx="2771400" cy="1318500"/>
          </a:xfrm>
          <a:prstGeom prst="rect">
            <a:avLst/>
          </a:prstGeom>
        </p:spPr>
        <p:txBody>
          <a:bodyPr anchorCtr="0" anchor="t" bIns="91425" lIns="91425" spcFirstLastPara="1" rIns="91425" wrap="square" tIns="91425">
            <a:normAutofit lnSpcReduction="10000"/>
          </a:bodyPr>
          <a:lstStyle/>
          <a:p>
            <a:pPr indent="0" lvl="0" marL="0" rtl="0" algn="just">
              <a:lnSpc>
                <a:spcPct val="100000"/>
              </a:lnSpc>
              <a:spcBef>
                <a:spcPts val="600"/>
              </a:spcBef>
              <a:spcAft>
                <a:spcPts val="0"/>
              </a:spcAft>
              <a:buNone/>
            </a:pPr>
            <a:r>
              <a:rPr lang="pt-BR" sz="1500">
                <a:solidFill>
                  <a:srgbClr val="111111"/>
                </a:solidFill>
                <a:latin typeface="Georgia"/>
                <a:ea typeface="Georgia"/>
                <a:cs typeface="Georgia"/>
                <a:sym typeface="Georgia"/>
              </a:rPr>
              <a:t>Uma reserva só pode ocorrer quando </a:t>
            </a:r>
            <a:r>
              <a:rPr lang="pt-BR" sz="1500">
                <a:solidFill>
                  <a:srgbClr val="111111"/>
                </a:solidFill>
                <a:latin typeface="Georgia"/>
                <a:ea typeface="Georgia"/>
                <a:cs typeface="Georgia"/>
                <a:sym typeface="Georgia"/>
              </a:rPr>
              <a:t>hóspede</a:t>
            </a:r>
            <a:r>
              <a:rPr lang="pt-BR" sz="1500">
                <a:solidFill>
                  <a:srgbClr val="111111"/>
                </a:solidFill>
                <a:latin typeface="Georgia"/>
                <a:ea typeface="Georgia"/>
                <a:cs typeface="Georgia"/>
                <a:sym typeface="Georgia"/>
              </a:rPr>
              <a:t> e leitos estiverem disponíveis no sistema, respeitando todas as regras de negócio.</a:t>
            </a:r>
            <a:endParaRPr b="1">
              <a:solidFill>
                <a:srgbClr val="111111"/>
              </a:solidFill>
              <a:latin typeface="Georgia"/>
              <a:ea typeface="Georgia"/>
              <a:cs typeface="Georgia"/>
              <a:sym typeface="Georgia"/>
            </a:endParaRPr>
          </a:p>
        </p:txBody>
      </p:sp>
      <p:sp>
        <p:nvSpPr>
          <p:cNvPr id="223" name="Google Shape;223;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pic>
        <p:nvPicPr>
          <p:cNvPr id="224" name="Google Shape;224;p32"/>
          <p:cNvPicPr preferRelativeResize="0"/>
          <p:nvPr/>
        </p:nvPicPr>
        <p:blipFill>
          <a:blip r:embed="rId3">
            <a:alphaModFix/>
          </a:blip>
          <a:stretch>
            <a:fillRect/>
          </a:stretch>
        </p:blipFill>
        <p:spPr>
          <a:xfrm>
            <a:off x="7658100" y="537625"/>
            <a:ext cx="1276350" cy="635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00" y="315925"/>
            <a:ext cx="7131300" cy="83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pt-BR" sz="3000">
                <a:latin typeface="Roboto"/>
                <a:ea typeface="Roboto"/>
                <a:cs typeface="Roboto"/>
                <a:sym typeface="Roboto"/>
              </a:rPr>
              <a:t>REGRAS DE NEGÓCIO GERAL</a:t>
            </a:r>
            <a:endParaRPr b="1" sz="3000">
              <a:latin typeface="Roboto"/>
              <a:ea typeface="Roboto"/>
              <a:cs typeface="Roboto"/>
              <a:sym typeface="Roboto"/>
            </a:endParaRPr>
          </a:p>
        </p:txBody>
      </p:sp>
      <p:sp>
        <p:nvSpPr>
          <p:cNvPr id="81" name="Google Shape;81;p15"/>
          <p:cNvSpPr txBox="1"/>
          <p:nvPr>
            <p:ph idx="1" type="body"/>
          </p:nvPr>
        </p:nvSpPr>
        <p:spPr>
          <a:xfrm>
            <a:off x="311700" y="1350125"/>
            <a:ext cx="8637900" cy="3367500"/>
          </a:xfrm>
          <a:prstGeom prst="rect">
            <a:avLst/>
          </a:prstGeom>
          <a:ln cap="flat" cmpd="sng" w="9525">
            <a:solidFill>
              <a:srgbClr val="B7B7B7"/>
            </a:solidFill>
            <a:prstDash val="solid"/>
            <a:round/>
            <a:headEnd len="sm" w="sm" type="none"/>
            <a:tailEnd len="sm" w="sm" type="none"/>
          </a:ln>
        </p:spPr>
        <p:txBody>
          <a:bodyPr anchorCtr="0" anchor="t" bIns="91425" lIns="91425" spcFirstLastPara="1" rIns="91425" wrap="square" tIns="91425">
            <a:normAutofit/>
          </a:bodyPr>
          <a:lstStyle/>
          <a:p>
            <a:pPr indent="0" lvl="0" marL="0" rtl="0" algn="just">
              <a:lnSpc>
                <a:spcPct val="100000"/>
              </a:lnSpc>
              <a:spcBef>
                <a:spcPts val="600"/>
              </a:spcBef>
              <a:spcAft>
                <a:spcPts val="0"/>
              </a:spcAft>
              <a:buNone/>
            </a:pPr>
            <a:r>
              <a:rPr b="1" lang="pt-BR" sz="1500">
                <a:solidFill>
                  <a:srgbClr val="111111"/>
                </a:solidFill>
                <a:latin typeface="Georgia"/>
                <a:ea typeface="Georgia"/>
                <a:cs typeface="Georgia"/>
                <a:sym typeface="Georgia"/>
              </a:rPr>
              <a:t>Sobre a Proposta:</a:t>
            </a:r>
            <a:endParaRPr b="1" sz="1500">
              <a:solidFill>
                <a:srgbClr val="111111"/>
              </a:solidFill>
              <a:latin typeface="Georgia"/>
              <a:ea typeface="Georgia"/>
              <a:cs typeface="Georgia"/>
              <a:sym typeface="Georgia"/>
            </a:endParaRPr>
          </a:p>
          <a:p>
            <a:pPr indent="457200" lvl="0" marL="0" rtl="0" algn="just">
              <a:lnSpc>
                <a:spcPct val="100000"/>
              </a:lnSpc>
              <a:spcBef>
                <a:spcPts val="600"/>
              </a:spcBef>
              <a:spcAft>
                <a:spcPts val="0"/>
              </a:spcAft>
              <a:buNone/>
            </a:pPr>
            <a:r>
              <a:rPr lang="pt-BR" sz="1500">
                <a:solidFill>
                  <a:srgbClr val="111111"/>
                </a:solidFill>
                <a:latin typeface="Georgia"/>
                <a:ea typeface="Georgia"/>
                <a:cs typeface="Georgia"/>
                <a:sym typeface="Georgia"/>
              </a:rPr>
              <a:t>O objetivo desse sistema é fazer uma aplicação que gerencie os leitos disponíveis para aluguéis.</a:t>
            </a:r>
            <a:endParaRPr sz="1500">
              <a:solidFill>
                <a:srgbClr val="111111"/>
              </a:solidFill>
              <a:highlight>
                <a:schemeClr val="lt1"/>
              </a:highlight>
              <a:latin typeface="Georgia"/>
              <a:ea typeface="Georgia"/>
              <a:cs typeface="Georgia"/>
              <a:sym typeface="Georgia"/>
            </a:endParaRPr>
          </a:p>
        </p:txBody>
      </p:sp>
      <p:sp>
        <p:nvSpPr>
          <p:cNvPr id="82" name="Google Shape;82;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pic>
        <p:nvPicPr>
          <p:cNvPr id="83" name="Google Shape;83;p15"/>
          <p:cNvPicPr preferRelativeResize="0"/>
          <p:nvPr/>
        </p:nvPicPr>
        <p:blipFill>
          <a:blip r:embed="rId3">
            <a:alphaModFix/>
          </a:blip>
          <a:stretch>
            <a:fillRect/>
          </a:stretch>
        </p:blipFill>
        <p:spPr>
          <a:xfrm>
            <a:off x="7658100" y="190550"/>
            <a:ext cx="1276350" cy="635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pt-BR">
                <a:latin typeface="Roboto"/>
                <a:ea typeface="Roboto"/>
                <a:cs typeface="Roboto"/>
                <a:sym typeface="Roboto"/>
              </a:rPr>
              <a:t>Requisitos Identificados</a:t>
            </a:r>
            <a:endParaRPr b="1">
              <a:latin typeface="Roboto"/>
              <a:ea typeface="Roboto"/>
              <a:cs typeface="Roboto"/>
              <a:sym typeface="Roboto"/>
            </a:endParaRPr>
          </a:p>
        </p:txBody>
      </p:sp>
      <p:sp>
        <p:nvSpPr>
          <p:cNvPr id="89" name="Google Shape;89;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600"/>
              </a:spcBef>
              <a:spcAft>
                <a:spcPts val="0"/>
              </a:spcAft>
              <a:buClr>
                <a:srgbClr val="111111"/>
              </a:buClr>
              <a:buSzPts val="1800"/>
              <a:buFont typeface="Roboto"/>
              <a:buAutoNum type="arabicPeriod"/>
            </a:pPr>
            <a:r>
              <a:rPr b="1" lang="pt-BR">
                <a:solidFill>
                  <a:srgbClr val="111111"/>
                </a:solidFill>
                <a:latin typeface="Roboto"/>
                <a:ea typeface="Roboto"/>
                <a:cs typeface="Roboto"/>
                <a:sym typeface="Roboto"/>
              </a:rPr>
              <a:t>Usuários</a:t>
            </a:r>
            <a:endParaRPr b="1">
              <a:solidFill>
                <a:srgbClr val="111111"/>
              </a:solidFill>
              <a:latin typeface="Roboto"/>
              <a:ea typeface="Roboto"/>
              <a:cs typeface="Roboto"/>
              <a:sym typeface="Roboto"/>
            </a:endParaRPr>
          </a:p>
          <a:p>
            <a:pPr indent="-342900" lvl="0" marL="457200" rtl="0" algn="l">
              <a:lnSpc>
                <a:spcPct val="100000"/>
              </a:lnSpc>
              <a:spcBef>
                <a:spcPts val="0"/>
              </a:spcBef>
              <a:spcAft>
                <a:spcPts val="0"/>
              </a:spcAft>
              <a:buClr>
                <a:srgbClr val="111111"/>
              </a:buClr>
              <a:buSzPts val="1800"/>
              <a:buFont typeface="Roboto"/>
              <a:buAutoNum type="arabicPeriod"/>
            </a:pPr>
            <a:r>
              <a:rPr b="1" lang="pt-BR">
                <a:solidFill>
                  <a:srgbClr val="111111"/>
                </a:solidFill>
                <a:latin typeface="Roboto"/>
                <a:ea typeface="Roboto"/>
                <a:cs typeface="Roboto"/>
                <a:sym typeface="Roboto"/>
              </a:rPr>
              <a:t>Hóspedes</a:t>
            </a:r>
            <a:endParaRPr b="1">
              <a:solidFill>
                <a:srgbClr val="111111"/>
              </a:solidFill>
              <a:latin typeface="Roboto"/>
              <a:ea typeface="Roboto"/>
              <a:cs typeface="Roboto"/>
              <a:sym typeface="Roboto"/>
            </a:endParaRPr>
          </a:p>
          <a:p>
            <a:pPr indent="-342900" lvl="0" marL="457200" rtl="0" algn="l">
              <a:lnSpc>
                <a:spcPct val="100000"/>
              </a:lnSpc>
              <a:spcBef>
                <a:spcPts val="0"/>
              </a:spcBef>
              <a:spcAft>
                <a:spcPts val="0"/>
              </a:spcAft>
              <a:buClr>
                <a:srgbClr val="111111"/>
              </a:buClr>
              <a:buSzPts val="1800"/>
              <a:buFont typeface="Roboto"/>
              <a:buAutoNum type="arabicPeriod"/>
            </a:pPr>
            <a:r>
              <a:rPr b="1" lang="pt-BR">
                <a:solidFill>
                  <a:srgbClr val="111111"/>
                </a:solidFill>
                <a:latin typeface="Roboto"/>
                <a:ea typeface="Roboto"/>
                <a:cs typeface="Roboto"/>
                <a:sym typeface="Roboto"/>
              </a:rPr>
              <a:t>Leitos</a:t>
            </a:r>
            <a:endParaRPr b="1">
              <a:solidFill>
                <a:srgbClr val="111111"/>
              </a:solidFill>
              <a:latin typeface="Roboto"/>
              <a:ea typeface="Roboto"/>
              <a:cs typeface="Roboto"/>
              <a:sym typeface="Roboto"/>
            </a:endParaRPr>
          </a:p>
          <a:p>
            <a:pPr indent="-342900" lvl="0" marL="457200" rtl="0" algn="l">
              <a:lnSpc>
                <a:spcPct val="100000"/>
              </a:lnSpc>
              <a:spcBef>
                <a:spcPts val="0"/>
              </a:spcBef>
              <a:spcAft>
                <a:spcPts val="0"/>
              </a:spcAft>
              <a:buClr>
                <a:srgbClr val="111111"/>
              </a:buClr>
              <a:buSzPts val="1800"/>
              <a:buFont typeface="Roboto"/>
              <a:buAutoNum type="arabicPeriod"/>
            </a:pPr>
            <a:r>
              <a:rPr b="1" lang="pt-BR">
                <a:solidFill>
                  <a:srgbClr val="111111"/>
                </a:solidFill>
                <a:latin typeface="Roboto"/>
                <a:ea typeface="Roboto"/>
                <a:cs typeface="Roboto"/>
                <a:sym typeface="Roboto"/>
              </a:rPr>
              <a:t>Quartos</a:t>
            </a:r>
            <a:endParaRPr b="1">
              <a:solidFill>
                <a:srgbClr val="111111"/>
              </a:solidFill>
              <a:latin typeface="Roboto"/>
              <a:ea typeface="Roboto"/>
              <a:cs typeface="Roboto"/>
              <a:sym typeface="Roboto"/>
            </a:endParaRPr>
          </a:p>
          <a:p>
            <a:pPr indent="-342900" lvl="0" marL="457200" rtl="0" algn="l">
              <a:lnSpc>
                <a:spcPct val="100000"/>
              </a:lnSpc>
              <a:spcBef>
                <a:spcPts val="0"/>
              </a:spcBef>
              <a:spcAft>
                <a:spcPts val="0"/>
              </a:spcAft>
              <a:buClr>
                <a:srgbClr val="111111"/>
              </a:buClr>
              <a:buSzPts val="1800"/>
              <a:buFont typeface="Roboto"/>
              <a:buAutoNum type="arabicPeriod"/>
            </a:pPr>
            <a:r>
              <a:rPr b="1" lang="pt-BR">
                <a:solidFill>
                  <a:srgbClr val="111111"/>
                </a:solidFill>
                <a:latin typeface="Roboto"/>
                <a:ea typeface="Roboto"/>
                <a:cs typeface="Roboto"/>
                <a:sym typeface="Roboto"/>
              </a:rPr>
              <a:t>Reservas</a:t>
            </a:r>
            <a:endParaRPr b="1">
              <a:solidFill>
                <a:srgbClr val="111111"/>
              </a:solidFill>
              <a:latin typeface="Roboto"/>
              <a:ea typeface="Roboto"/>
              <a:cs typeface="Roboto"/>
              <a:sym typeface="Roboto"/>
            </a:endParaRPr>
          </a:p>
          <a:p>
            <a:pPr indent="-317500" lvl="1" marL="914400" rtl="0" algn="l">
              <a:lnSpc>
                <a:spcPct val="100000"/>
              </a:lnSpc>
              <a:spcBef>
                <a:spcPts val="0"/>
              </a:spcBef>
              <a:spcAft>
                <a:spcPts val="0"/>
              </a:spcAft>
              <a:buClr>
                <a:srgbClr val="111111"/>
              </a:buClr>
              <a:buSzPts val="1400"/>
              <a:buFont typeface="Roboto"/>
              <a:buAutoNum type="alphaLcPeriod"/>
            </a:pPr>
            <a:r>
              <a:rPr b="1" lang="pt-BR">
                <a:solidFill>
                  <a:srgbClr val="111111"/>
                </a:solidFill>
                <a:latin typeface="Roboto"/>
                <a:ea typeface="Roboto"/>
                <a:cs typeface="Roboto"/>
                <a:sym typeface="Roboto"/>
              </a:rPr>
              <a:t>Check</a:t>
            </a:r>
            <a:r>
              <a:rPr b="1" lang="pt-BR">
                <a:solidFill>
                  <a:srgbClr val="111111"/>
                </a:solidFill>
                <a:latin typeface="Roboto"/>
                <a:ea typeface="Roboto"/>
                <a:cs typeface="Roboto"/>
                <a:sym typeface="Roboto"/>
              </a:rPr>
              <a:t> in</a:t>
            </a:r>
            <a:endParaRPr b="1">
              <a:solidFill>
                <a:srgbClr val="111111"/>
              </a:solidFill>
              <a:latin typeface="Roboto"/>
              <a:ea typeface="Roboto"/>
              <a:cs typeface="Roboto"/>
              <a:sym typeface="Roboto"/>
            </a:endParaRPr>
          </a:p>
          <a:p>
            <a:pPr indent="-317500" lvl="1" marL="914400" rtl="0" algn="l">
              <a:lnSpc>
                <a:spcPct val="100000"/>
              </a:lnSpc>
              <a:spcBef>
                <a:spcPts val="0"/>
              </a:spcBef>
              <a:spcAft>
                <a:spcPts val="0"/>
              </a:spcAft>
              <a:buClr>
                <a:srgbClr val="111111"/>
              </a:buClr>
              <a:buSzPts val="1400"/>
              <a:buFont typeface="Roboto"/>
              <a:buAutoNum type="alphaLcPeriod"/>
            </a:pPr>
            <a:r>
              <a:rPr b="1" lang="pt-BR">
                <a:solidFill>
                  <a:srgbClr val="111111"/>
                </a:solidFill>
                <a:latin typeface="Roboto"/>
                <a:ea typeface="Roboto"/>
                <a:cs typeface="Roboto"/>
                <a:sym typeface="Roboto"/>
              </a:rPr>
              <a:t>Check</a:t>
            </a:r>
            <a:r>
              <a:rPr b="1" lang="pt-BR">
                <a:solidFill>
                  <a:srgbClr val="111111"/>
                </a:solidFill>
                <a:latin typeface="Roboto"/>
                <a:ea typeface="Roboto"/>
                <a:cs typeface="Roboto"/>
                <a:sym typeface="Roboto"/>
              </a:rPr>
              <a:t> out</a:t>
            </a:r>
            <a:endParaRPr b="1">
              <a:solidFill>
                <a:srgbClr val="111111"/>
              </a:solidFill>
              <a:latin typeface="Roboto"/>
              <a:ea typeface="Roboto"/>
              <a:cs typeface="Roboto"/>
              <a:sym typeface="Roboto"/>
            </a:endParaRPr>
          </a:p>
        </p:txBody>
      </p:sp>
      <p:sp>
        <p:nvSpPr>
          <p:cNvPr id="90" name="Google Shape;90;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pic>
        <p:nvPicPr>
          <p:cNvPr id="91" name="Google Shape;91;p16"/>
          <p:cNvPicPr preferRelativeResize="0"/>
          <p:nvPr/>
        </p:nvPicPr>
        <p:blipFill>
          <a:blip r:embed="rId3">
            <a:alphaModFix/>
          </a:blip>
          <a:stretch>
            <a:fillRect/>
          </a:stretch>
        </p:blipFill>
        <p:spPr>
          <a:xfrm>
            <a:off x="7658100" y="190550"/>
            <a:ext cx="1276350" cy="635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solidFill>
                  <a:schemeClr val="dk2"/>
                </a:solidFill>
              </a:rPr>
              <a:t>‹#›</a:t>
            </a:fld>
            <a:endParaRPr>
              <a:solidFill>
                <a:schemeClr val="dk2"/>
              </a:solidFill>
            </a:endParaRPr>
          </a:p>
        </p:txBody>
      </p:sp>
      <p:pic>
        <p:nvPicPr>
          <p:cNvPr id="97" name="Google Shape;97;p17"/>
          <p:cNvPicPr preferRelativeResize="0"/>
          <p:nvPr/>
        </p:nvPicPr>
        <p:blipFill>
          <a:blip r:embed="rId3">
            <a:alphaModFix amt="23000"/>
          </a:blip>
          <a:stretch>
            <a:fillRect/>
          </a:stretch>
        </p:blipFill>
        <p:spPr>
          <a:xfrm>
            <a:off x="1788100" y="1185850"/>
            <a:ext cx="5567801" cy="2771801"/>
          </a:xfrm>
          <a:prstGeom prst="rect">
            <a:avLst/>
          </a:prstGeom>
          <a:noFill/>
          <a:ln>
            <a:noFill/>
          </a:ln>
        </p:spPr>
      </p:pic>
      <p:sp>
        <p:nvSpPr>
          <p:cNvPr id="98" name="Google Shape;98;p17"/>
          <p:cNvSpPr txBox="1"/>
          <p:nvPr>
            <p:ph type="title"/>
          </p:nvPr>
        </p:nvSpPr>
        <p:spPr>
          <a:xfrm>
            <a:off x="311700" y="2218050"/>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sz="5000">
                <a:latin typeface="Roboto"/>
                <a:ea typeface="Roboto"/>
                <a:cs typeface="Roboto"/>
                <a:sym typeface="Roboto"/>
              </a:rPr>
              <a:t>USUÁRIOS</a:t>
            </a:r>
            <a:endParaRPr sz="5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519550" y="253238"/>
            <a:ext cx="8312700" cy="83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pt-BR" sz="3000">
                <a:latin typeface="Roboto"/>
                <a:ea typeface="Roboto"/>
                <a:cs typeface="Roboto"/>
                <a:sym typeface="Roboto"/>
              </a:rPr>
              <a:t>HISTÓRIA</a:t>
            </a:r>
            <a:endParaRPr b="1" sz="3000">
              <a:latin typeface="Roboto"/>
              <a:ea typeface="Roboto"/>
              <a:cs typeface="Roboto"/>
              <a:sym typeface="Roboto"/>
            </a:endParaRPr>
          </a:p>
        </p:txBody>
      </p:sp>
      <p:sp>
        <p:nvSpPr>
          <p:cNvPr id="104" name="Google Shape;104;p18"/>
          <p:cNvSpPr txBox="1"/>
          <p:nvPr>
            <p:ph idx="1" type="body"/>
          </p:nvPr>
        </p:nvSpPr>
        <p:spPr>
          <a:xfrm>
            <a:off x="311700" y="1758625"/>
            <a:ext cx="8520600" cy="2702400"/>
          </a:xfrm>
          <a:prstGeom prst="rect">
            <a:avLst/>
          </a:prstGeom>
        </p:spPr>
        <p:txBody>
          <a:bodyPr anchorCtr="0" anchor="t" bIns="91425" lIns="91425" spcFirstLastPara="1" rIns="91425" wrap="square" tIns="91425">
            <a:normAutofit/>
          </a:bodyPr>
          <a:lstStyle/>
          <a:p>
            <a:pPr indent="457200" lvl="0" marL="0" rtl="0" algn="just">
              <a:lnSpc>
                <a:spcPct val="100000"/>
              </a:lnSpc>
              <a:spcBef>
                <a:spcPts val="0"/>
              </a:spcBef>
              <a:spcAft>
                <a:spcPts val="0"/>
              </a:spcAft>
              <a:buClr>
                <a:schemeClr val="dk1"/>
              </a:buClr>
              <a:buSzPts val="1100"/>
              <a:buFont typeface="Arial"/>
              <a:buNone/>
            </a:pPr>
            <a:r>
              <a:rPr i="1" lang="pt-BR">
                <a:solidFill>
                  <a:srgbClr val="111111"/>
                </a:solidFill>
                <a:latin typeface="Georgia"/>
                <a:ea typeface="Georgia"/>
                <a:cs typeface="Georgia"/>
                <a:sym typeface="Georgia"/>
              </a:rPr>
              <a:t>A aplicação deverá </a:t>
            </a:r>
            <a:r>
              <a:rPr i="1" lang="pt-BR">
                <a:solidFill>
                  <a:srgbClr val="111111"/>
                </a:solidFill>
                <a:latin typeface="Georgia"/>
                <a:ea typeface="Georgia"/>
                <a:cs typeface="Georgia"/>
                <a:sym typeface="Georgia"/>
              </a:rPr>
              <a:t>constar</a:t>
            </a:r>
            <a:r>
              <a:rPr i="1" lang="pt-BR">
                <a:solidFill>
                  <a:srgbClr val="111111"/>
                </a:solidFill>
                <a:latin typeface="Georgia"/>
                <a:ea typeface="Georgia"/>
                <a:cs typeface="Georgia"/>
                <a:sym typeface="Georgia"/>
              </a:rPr>
              <a:t> os seguintes usuários: administrador e recepcionista. O Administrador poderá acessar todas as funcionalidades do sistema enquanto a recepcionista só poderá fazer o cadastro dos hóspedes e gerenciar o sistema de reservas dos leitos.</a:t>
            </a:r>
            <a:endParaRPr>
              <a:solidFill>
                <a:srgbClr val="111111"/>
              </a:solidFill>
              <a:latin typeface="Georgia"/>
              <a:ea typeface="Georgia"/>
              <a:cs typeface="Georgia"/>
              <a:sym typeface="Georgia"/>
            </a:endParaRPr>
          </a:p>
        </p:txBody>
      </p:sp>
      <p:sp>
        <p:nvSpPr>
          <p:cNvPr id="105" name="Google Shape;105;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pic>
        <p:nvPicPr>
          <p:cNvPr id="106" name="Google Shape;106;p18"/>
          <p:cNvPicPr preferRelativeResize="0"/>
          <p:nvPr/>
        </p:nvPicPr>
        <p:blipFill>
          <a:blip r:embed="rId3">
            <a:alphaModFix/>
          </a:blip>
          <a:stretch>
            <a:fillRect/>
          </a:stretch>
        </p:blipFill>
        <p:spPr>
          <a:xfrm>
            <a:off x="7658100" y="351188"/>
            <a:ext cx="1276350" cy="635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311700" y="317788"/>
            <a:ext cx="74295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pt-BR" sz="3000">
                <a:latin typeface="Roboto"/>
                <a:ea typeface="Roboto"/>
                <a:cs typeface="Roboto"/>
                <a:sym typeface="Roboto"/>
              </a:rPr>
              <a:t>FUNCIONALIDADE E REGRAS DE NEGÓCIO</a:t>
            </a:r>
            <a:endParaRPr b="1" sz="3000">
              <a:latin typeface="Roboto"/>
              <a:ea typeface="Roboto"/>
              <a:cs typeface="Roboto"/>
              <a:sym typeface="Roboto"/>
            </a:endParaRPr>
          </a:p>
        </p:txBody>
      </p:sp>
      <p:sp>
        <p:nvSpPr>
          <p:cNvPr id="112" name="Google Shape;112;p19"/>
          <p:cNvSpPr txBox="1"/>
          <p:nvPr>
            <p:ph idx="1" type="body"/>
          </p:nvPr>
        </p:nvSpPr>
        <p:spPr>
          <a:xfrm>
            <a:off x="311700" y="1225225"/>
            <a:ext cx="3834300" cy="3741600"/>
          </a:xfrm>
          <a:prstGeom prst="rect">
            <a:avLst/>
          </a:prstGeom>
        </p:spPr>
        <p:txBody>
          <a:bodyPr anchorCtr="0" anchor="t" bIns="91425" lIns="91425" spcFirstLastPara="1" rIns="91425" wrap="square" tIns="91425">
            <a:normAutofit/>
          </a:bodyPr>
          <a:lstStyle/>
          <a:p>
            <a:pPr indent="0" lvl="0" marL="0" rtl="0" algn="l">
              <a:lnSpc>
                <a:spcPct val="100000"/>
              </a:lnSpc>
              <a:spcBef>
                <a:spcPts val="600"/>
              </a:spcBef>
              <a:spcAft>
                <a:spcPts val="0"/>
              </a:spcAft>
              <a:buNone/>
            </a:pPr>
            <a:r>
              <a:rPr b="1" lang="pt-BR">
                <a:solidFill>
                  <a:srgbClr val="111111"/>
                </a:solidFill>
                <a:latin typeface="Georgia"/>
                <a:ea typeface="Georgia"/>
                <a:cs typeface="Georgia"/>
                <a:sym typeface="Georgia"/>
              </a:rPr>
              <a:t>FUNCIONALIDADES</a:t>
            </a:r>
            <a:endParaRPr b="1">
              <a:solidFill>
                <a:srgbClr val="111111"/>
              </a:solidFill>
              <a:latin typeface="Georgia"/>
              <a:ea typeface="Georgia"/>
              <a:cs typeface="Georgia"/>
              <a:sym typeface="Georgia"/>
            </a:endParaRPr>
          </a:p>
          <a:p>
            <a:pPr indent="0" lvl="0" marL="0" rtl="0" algn="l">
              <a:lnSpc>
                <a:spcPct val="100000"/>
              </a:lnSpc>
              <a:spcBef>
                <a:spcPts val="600"/>
              </a:spcBef>
              <a:spcAft>
                <a:spcPts val="0"/>
              </a:spcAft>
              <a:buNone/>
            </a:pPr>
            <a:r>
              <a:t/>
            </a:r>
            <a:endParaRPr b="1">
              <a:solidFill>
                <a:srgbClr val="111111"/>
              </a:solidFill>
              <a:latin typeface="Georgia"/>
              <a:ea typeface="Georgia"/>
              <a:cs typeface="Georgia"/>
              <a:sym typeface="Georgia"/>
            </a:endParaRPr>
          </a:p>
          <a:p>
            <a:pPr indent="-323850" lvl="0" marL="457200" rtl="0" algn="just">
              <a:lnSpc>
                <a:spcPct val="100000"/>
              </a:lnSpc>
              <a:spcBef>
                <a:spcPts val="600"/>
              </a:spcBef>
              <a:spcAft>
                <a:spcPts val="0"/>
              </a:spcAft>
              <a:buClr>
                <a:srgbClr val="999999"/>
              </a:buClr>
              <a:buSzPts val="1500"/>
              <a:buFont typeface="Georgia"/>
              <a:buChar char="●"/>
            </a:pPr>
            <a:r>
              <a:rPr lang="pt-BR" sz="1500">
                <a:solidFill>
                  <a:srgbClr val="111111"/>
                </a:solidFill>
                <a:latin typeface="Georgia"/>
                <a:ea typeface="Georgia"/>
                <a:cs typeface="Georgia"/>
                <a:sym typeface="Georgia"/>
              </a:rPr>
              <a:t>O sistema permitirá o cadastro dos seguintes usuários:</a:t>
            </a:r>
            <a:endParaRPr sz="1500">
              <a:solidFill>
                <a:srgbClr val="111111"/>
              </a:solidFill>
              <a:latin typeface="Georgia"/>
              <a:ea typeface="Georgia"/>
              <a:cs typeface="Georgia"/>
              <a:sym typeface="Georgia"/>
            </a:endParaRPr>
          </a:p>
          <a:p>
            <a:pPr indent="-323850" lvl="1" marL="914400" rtl="0" algn="just">
              <a:lnSpc>
                <a:spcPct val="100000"/>
              </a:lnSpc>
              <a:spcBef>
                <a:spcPts val="0"/>
              </a:spcBef>
              <a:spcAft>
                <a:spcPts val="0"/>
              </a:spcAft>
              <a:buClr>
                <a:srgbClr val="111111"/>
              </a:buClr>
              <a:buSzPts val="1500"/>
              <a:buFont typeface="Georgia"/>
              <a:buChar char="○"/>
            </a:pPr>
            <a:r>
              <a:rPr lang="pt-BR" sz="1500">
                <a:solidFill>
                  <a:srgbClr val="111111"/>
                </a:solidFill>
                <a:latin typeface="Georgia"/>
                <a:ea typeface="Georgia"/>
                <a:cs typeface="Georgia"/>
                <a:sym typeface="Georgia"/>
              </a:rPr>
              <a:t>Administrador.</a:t>
            </a:r>
            <a:endParaRPr sz="1500">
              <a:solidFill>
                <a:srgbClr val="111111"/>
              </a:solidFill>
              <a:latin typeface="Georgia"/>
              <a:ea typeface="Georgia"/>
              <a:cs typeface="Georgia"/>
              <a:sym typeface="Georgia"/>
            </a:endParaRPr>
          </a:p>
          <a:p>
            <a:pPr indent="-323850" lvl="1" marL="914400" rtl="0" algn="just">
              <a:lnSpc>
                <a:spcPct val="100000"/>
              </a:lnSpc>
              <a:spcBef>
                <a:spcPts val="0"/>
              </a:spcBef>
              <a:spcAft>
                <a:spcPts val="0"/>
              </a:spcAft>
              <a:buClr>
                <a:srgbClr val="111111"/>
              </a:buClr>
              <a:buSzPts val="1500"/>
              <a:buFont typeface="Georgia"/>
              <a:buChar char="○"/>
            </a:pPr>
            <a:r>
              <a:rPr lang="pt-BR" sz="1500">
                <a:solidFill>
                  <a:srgbClr val="111111"/>
                </a:solidFill>
                <a:latin typeface="Georgia"/>
                <a:ea typeface="Georgia"/>
                <a:cs typeface="Georgia"/>
                <a:sym typeface="Georgia"/>
              </a:rPr>
              <a:t>Recepcionista.</a:t>
            </a:r>
            <a:endParaRPr sz="1500">
              <a:solidFill>
                <a:srgbClr val="111111"/>
              </a:solidFill>
              <a:latin typeface="Georgia"/>
              <a:ea typeface="Georgia"/>
              <a:cs typeface="Georgia"/>
              <a:sym typeface="Georgia"/>
            </a:endParaRPr>
          </a:p>
          <a:p>
            <a:pPr indent="0" lvl="0" marL="0" rtl="0" algn="just">
              <a:lnSpc>
                <a:spcPct val="100000"/>
              </a:lnSpc>
              <a:spcBef>
                <a:spcPts val="600"/>
              </a:spcBef>
              <a:spcAft>
                <a:spcPts val="0"/>
              </a:spcAft>
              <a:buNone/>
            </a:pPr>
            <a:r>
              <a:t/>
            </a:r>
            <a:endParaRPr sz="1500">
              <a:solidFill>
                <a:srgbClr val="111111"/>
              </a:solidFill>
              <a:latin typeface="Georgia"/>
              <a:ea typeface="Georgia"/>
              <a:cs typeface="Georgia"/>
              <a:sym typeface="Georgia"/>
            </a:endParaRPr>
          </a:p>
          <a:p>
            <a:pPr indent="0" lvl="0" marL="0" rtl="0" algn="just">
              <a:lnSpc>
                <a:spcPct val="100000"/>
              </a:lnSpc>
              <a:spcBef>
                <a:spcPts val="600"/>
              </a:spcBef>
              <a:spcAft>
                <a:spcPts val="0"/>
              </a:spcAft>
              <a:buNone/>
            </a:pPr>
            <a:r>
              <a:t/>
            </a:r>
            <a:endParaRPr sz="1500">
              <a:solidFill>
                <a:srgbClr val="111111"/>
              </a:solidFill>
              <a:latin typeface="Georgia"/>
              <a:ea typeface="Georgia"/>
              <a:cs typeface="Georgia"/>
              <a:sym typeface="Georgia"/>
            </a:endParaRPr>
          </a:p>
        </p:txBody>
      </p:sp>
      <p:sp>
        <p:nvSpPr>
          <p:cNvPr id="113" name="Google Shape;113;p19"/>
          <p:cNvSpPr txBox="1"/>
          <p:nvPr>
            <p:ph idx="1" type="body"/>
          </p:nvPr>
        </p:nvSpPr>
        <p:spPr>
          <a:xfrm>
            <a:off x="4145975" y="1225225"/>
            <a:ext cx="4803600" cy="37833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600"/>
              </a:spcBef>
              <a:spcAft>
                <a:spcPts val="0"/>
              </a:spcAft>
              <a:buNone/>
            </a:pPr>
            <a:r>
              <a:rPr b="1" lang="pt-BR">
                <a:solidFill>
                  <a:srgbClr val="111111"/>
                </a:solidFill>
                <a:latin typeface="Georgia"/>
                <a:ea typeface="Georgia"/>
                <a:cs typeface="Georgia"/>
                <a:sym typeface="Georgia"/>
              </a:rPr>
              <a:t>REGRAS DE NEGÓCIO</a:t>
            </a:r>
            <a:endParaRPr b="1">
              <a:solidFill>
                <a:srgbClr val="111111"/>
              </a:solidFill>
              <a:latin typeface="Georgia"/>
              <a:ea typeface="Georgia"/>
              <a:cs typeface="Georgia"/>
              <a:sym typeface="Georgia"/>
            </a:endParaRPr>
          </a:p>
          <a:p>
            <a:pPr indent="0" lvl="0" marL="0" rtl="0" algn="l">
              <a:lnSpc>
                <a:spcPct val="100000"/>
              </a:lnSpc>
              <a:spcBef>
                <a:spcPts val="600"/>
              </a:spcBef>
              <a:spcAft>
                <a:spcPts val="0"/>
              </a:spcAft>
              <a:buNone/>
            </a:pPr>
            <a:r>
              <a:t/>
            </a:r>
            <a:endParaRPr b="1">
              <a:solidFill>
                <a:srgbClr val="111111"/>
              </a:solidFill>
              <a:latin typeface="Georgia"/>
              <a:ea typeface="Georgia"/>
              <a:cs typeface="Georgia"/>
              <a:sym typeface="Georgia"/>
            </a:endParaRPr>
          </a:p>
          <a:p>
            <a:pPr indent="-323850" lvl="0" marL="457200" rtl="0" algn="just">
              <a:lnSpc>
                <a:spcPct val="115000"/>
              </a:lnSpc>
              <a:spcBef>
                <a:spcPts val="0"/>
              </a:spcBef>
              <a:spcAft>
                <a:spcPts val="0"/>
              </a:spcAft>
              <a:buClr>
                <a:srgbClr val="999999"/>
              </a:buClr>
              <a:buSzPts val="1500"/>
              <a:buFont typeface="Georgia"/>
              <a:buChar char="●"/>
            </a:pPr>
            <a:r>
              <a:rPr lang="pt-BR" sz="1500">
                <a:solidFill>
                  <a:srgbClr val="000000"/>
                </a:solidFill>
                <a:latin typeface="Georgia"/>
                <a:ea typeface="Georgia"/>
                <a:cs typeface="Georgia"/>
                <a:sym typeface="Georgia"/>
              </a:rPr>
              <a:t>O usuário deverá inserir os seguintes dados obrigatórios: nome completo, endereço, cpf, data de nascimento, e-mail e telefone.</a:t>
            </a:r>
            <a:endParaRPr sz="1500">
              <a:solidFill>
                <a:srgbClr val="000000"/>
              </a:solidFill>
              <a:latin typeface="Georgia"/>
              <a:ea typeface="Georgia"/>
              <a:cs typeface="Georgia"/>
              <a:sym typeface="Georgia"/>
            </a:endParaRPr>
          </a:p>
          <a:p>
            <a:pPr indent="0" lvl="0" marL="457200" rtl="0" algn="just">
              <a:lnSpc>
                <a:spcPct val="115000"/>
              </a:lnSpc>
              <a:spcBef>
                <a:spcPts val="0"/>
              </a:spcBef>
              <a:spcAft>
                <a:spcPts val="0"/>
              </a:spcAft>
              <a:buNone/>
            </a:pPr>
            <a:r>
              <a:t/>
            </a:r>
            <a:endParaRPr sz="1500">
              <a:solidFill>
                <a:srgbClr val="000000"/>
              </a:solidFill>
              <a:latin typeface="Georgia"/>
              <a:ea typeface="Georgia"/>
              <a:cs typeface="Georgia"/>
              <a:sym typeface="Georgia"/>
            </a:endParaRPr>
          </a:p>
          <a:p>
            <a:pPr indent="-323850" lvl="0" marL="457200" rtl="0" algn="just">
              <a:lnSpc>
                <a:spcPct val="115000"/>
              </a:lnSpc>
              <a:spcBef>
                <a:spcPts val="0"/>
              </a:spcBef>
              <a:spcAft>
                <a:spcPts val="0"/>
              </a:spcAft>
              <a:buClr>
                <a:srgbClr val="999999"/>
              </a:buClr>
              <a:buSzPts val="1500"/>
              <a:buFont typeface="Georgia"/>
              <a:buChar char="●"/>
            </a:pPr>
            <a:r>
              <a:rPr lang="pt-BR" sz="1500">
                <a:solidFill>
                  <a:srgbClr val="000000"/>
                </a:solidFill>
                <a:latin typeface="Georgia"/>
                <a:ea typeface="Georgia"/>
                <a:cs typeface="Georgia"/>
                <a:sym typeface="Georgia"/>
              </a:rPr>
              <a:t>Só o administrador pode cadastrar a recepcionista.</a:t>
            </a:r>
            <a:endParaRPr sz="1500">
              <a:solidFill>
                <a:srgbClr val="000000"/>
              </a:solidFill>
              <a:latin typeface="Georgia"/>
              <a:ea typeface="Georgia"/>
              <a:cs typeface="Georgia"/>
              <a:sym typeface="Georgia"/>
            </a:endParaRPr>
          </a:p>
          <a:p>
            <a:pPr indent="0" lvl="0" marL="457200" rtl="0" algn="just">
              <a:lnSpc>
                <a:spcPct val="115000"/>
              </a:lnSpc>
              <a:spcBef>
                <a:spcPts val="0"/>
              </a:spcBef>
              <a:spcAft>
                <a:spcPts val="0"/>
              </a:spcAft>
              <a:buNone/>
            </a:pPr>
            <a:r>
              <a:t/>
            </a:r>
            <a:endParaRPr sz="1500">
              <a:solidFill>
                <a:srgbClr val="000000"/>
              </a:solidFill>
              <a:latin typeface="Georgia"/>
              <a:ea typeface="Georgia"/>
              <a:cs typeface="Georgia"/>
              <a:sym typeface="Georgia"/>
            </a:endParaRPr>
          </a:p>
          <a:p>
            <a:pPr indent="-323850" lvl="0" marL="457200" rtl="0" algn="just">
              <a:lnSpc>
                <a:spcPct val="115000"/>
              </a:lnSpc>
              <a:spcBef>
                <a:spcPts val="0"/>
              </a:spcBef>
              <a:spcAft>
                <a:spcPts val="0"/>
              </a:spcAft>
              <a:buClr>
                <a:srgbClr val="999999"/>
              </a:buClr>
              <a:buSzPts val="1500"/>
              <a:buFont typeface="Georgia"/>
              <a:buChar char="●"/>
            </a:pPr>
            <a:r>
              <a:rPr lang="pt-BR" sz="1500">
                <a:solidFill>
                  <a:srgbClr val="000000"/>
                </a:solidFill>
                <a:latin typeface="Georgia"/>
                <a:ea typeface="Georgia"/>
                <a:cs typeface="Georgia"/>
                <a:sym typeface="Georgia"/>
              </a:rPr>
              <a:t>Tanto o administrador como a recepcionista podem cadastrar hóspedes.</a:t>
            </a:r>
            <a:endParaRPr sz="1500">
              <a:solidFill>
                <a:srgbClr val="000000"/>
              </a:solidFill>
              <a:latin typeface="Georgia"/>
              <a:ea typeface="Georgia"/>
              <a:cs typeface="Georgia"/>
              <a:sym typeface="Georgia"/>
            </a:endParaRPr>
          </a:p>
          <a:p>
            <a:pPr indent="0" lvl="0" marL="457200" rtl="0" algn="just">
              <a:lnSpc>
                <a:spcPct val="115000"/>
              </a:lnSpc>
              <a:spcBef>
                <a:spcPts val="0"/>
              </a:spcBef>
              <a:spcAft>
                <a:spcPts val="0"/>
              </a:spcAft>
              <a:buNone/>
            </a:pPr>
            <a:r>
              <a:t/>
            </a:r>
            <a:endParaRPr sz="1500">
              <a:solidFill>
                <a:srgbClr val="000000"/>
              </a:solidFill>
              <a:latin typeface="Georgia"/>
              <a:ea typeface="Georgia"/>
              <a:cs typeface="Georgia"/>
              <a:sym typeface="Georgia"/>
            </a:endParaRPr>
          </a:p>
          <a:p>
            <a:pPr indent="-323850" lvl="0" marL="457200" rtl="0" algn="just">
              <a:lnSpc>
                <a:spcPct val="115000"/>
              </a:lnSpc>
              <a:spcBef>
                <a:spcPts val="0"/>
              </a:spcBef>
              <a:spcAft>
                <a:spcPts val="0"/>
              </a:spcAft>
              <a:buClr>
                <a:srgbClr val="999999"/>
              </a:buClr>
              <a:buSzPts val="1500"/>
              <a:buFont typeface="Georgia"/>
              <a:buChar char="●"/>
            </a:pPr>
            <a:r>
              <a:rPr lang="pt-BR" sz="1500">
                <a:solidFill>
                  <a:srgbClr val="000000"/>
                </a:solidFill>
                <a:latin typeface="Georgia"/>
                <a:ea typeface="Georgia"/>
                <a:cs typeface="Georgia"/>
                <a:sym typeface="Georgia"/>
              </a:rPr>
              <a:t>A criação de usuário e senha deve ser enviado para o email cadastrado pelo usuário.</a:t>
            </a:r>
            <a:endParaRPr sz="1500">
              <a:solidFill>
                <a:srgbClr val="000000"/>
              </a:solidFill>
              <a:latin typeface="Georgia"/>
              <a:ea typeface="Georgia"/>
              <a:cs typeface="Georgia"/>
              <a:sym typeface="Georgia"/>
            </a:endParaRPr>
          </a:p>
        </p:txBody>
      </p:sp>
      <p:sp>
        <p:nvSpPr>
          <p:cNvPr id="114" name="Google Shape;114;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pic>
        <p:nvPicPr>
          <p:cNvPr id="115" name="Google Shape;115;p19"/>
          <p:cNvPicPr preferRelativeResize="0"/>
          <p:nvPr/>
        </p:nvPicPr>
        <p:blipFill>
          <a:blip r:embed="rId3">
            <a:alphaModFix/>
          </a:blip>
          <a:stretch>
            <a:fillRect/>
          </a:stretch>
        </p:blipFill>
        <p:spPr>
          <a:xfrm>
            <a:off x="7658100" y="353788"/>
            <a:ext cx="1276350" cy="635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solidFill>
                  <a:schemeClr val="dk2"/>
                </a:solidFill>
              </a:rPr>
              <a:t>‹#›</a:t>
            </a:fld>
            <a:endParaRPr>
              <a:solidFill>
                <a:schemeClr val="dk2"/>
              </a:solidFill>
            </a:endParaRPr>
          </a:p>
        </p:txBody>
      </p:sp>
      <p:pic>
        <p:nvPicPr>
          <p:cNvPr id="121" name="Google Shape;121;p20"/>
          <p:cNvPicPr preferRelativeResize="0"/>
          <p:nvPr/>
        </p:nvPicPr>
        <p:blipFill>
          <a:blip r:embed="rId3">
            <a:alphaModFix amt="23000"/>
          </a:blip>
          <a:stretch>
            <a:fillRect/>
          </a:stretch>
        </p:blipFill>
        <p:spPr>
          <a:xfrm>
            <a:off x="1788100" y="1185850"/>
            <a:ext cx="5567801" cy="2771801"/>
          </a:xfrm>
          <a:prstGeom prst="rect">
            <a:avLst/>
          </a:prstGeom>
          <a:noFill/>
          <a:ln>
            <a:noFill/>
          </a:ln>
        </p:spPr>
      </p:pic>
      <p:sp>
        <p:nvSpPr>
          <p:cNvPr id="122" name="Google Shape;122;p20"/>
          <p:cNvSpPr txBox="1"/>
          <p:nvPr>
            <p:ph type="title"/>
          </p:nvPr>
        </p:nvSpPr>
        <p:spPr>
          <a:xfrm>
            <a:off x="311700" y="2218050"/>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sz="5000">
                <a:latin typeface="Roboto"/>
                <a:ea typeface="Roboto"/>
                <a:cs typeface="Roboto"/>
                <a:sym typeface="Roboto"/>
              </a:rPr>
              <a:t>HÓSPEDES</a:t>
            </a:r>
            <a:endParaRPr sz="5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311700" y="399406"/>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pt-BR" sz="3000">
                <a:latin typeface="Roboto"/>
                <a:ea typeface="Roboto"/>
                <a:cs typeface="Roboto"/>
                <a:sym typeface="Roboto"/>
              </a:rPr>
              <a:t>HISTÓRIA</a:t>
            </a:r>
            <a:endParaRPr b="1" sz="3000">
              <a:latin typeface="Roboto"/>
              <a:ea typeface="Roboto"/>
              <a:cs typeface="Roboto"/>
              <a:sym typeface="Roboto"/>
            </a:endParaRPr>
          </a:p>
        </p:txBody>
      </p:sp>
      <p:sp>
        <p:nvSpPr>
          <p:cNvPr id="128" name="Google Shape;128;p21"/>
          <p:cNvSpPr txBox="1"/>
          <p:nvPr>
            <p:ph idx="1" type="body"/>
          </p:nvPr>
        </p:nvSpPr>
        <p:spPr>
          <a:xfrm>
            <a:off x="311700" y="1758625"/>
            <a:ext cx="8520600" cy="2702400"/>
          </a:xfrm>
          <a:prstGeom prst="rect">
            <a:avLst/>
          </a:prstGeom>
        </p:spPr>
        <p:txBody>
          <a:bodyPr anchorCtr="0" anchor="t" bIns="91425" lIns="91425" spcFirstLastPara="1" rIns="91425" wrap="square" tIns="91425">
            <a:normAutofit/>
          </a:bodyPr>
          <a:lstStyle/>
          <a:p>
            <a:pPr indent="457200" lvl="0" marL="0" rtl="0" algn="just">
              <a:lnSpc>
                <a:spcPct val="100000"/>
              </a:lnSpc>
              <a:spcBef>
                <a:spcPts val="0"/>
              </a:spcBef>
              <a:spcAft>
                <a:spcPts val="0"/>
              </a:spcAft>
              <a:buNone/>
            </a:pPr>
            <a:r>
              <a:rPr i="1" lang="pt-BR">
                <a:solidFill>
                  <a:srgbClr val="111111"/>
                </a:solidFill>
                <a:latin typeface="Georgia"/>
                <a:ea typeface="Georgia"/>
                <a:cs typeface="Georgia"/>
                <a:sym typeface="Georgia"/>
              </a:rPr>
              <a:t>O sistema de aplicação deverá conter todas as informações do hóspede. Assim quando ele já estiver cadastrado podemos fazer uma reserva em seu nome com dia que vai entrar, que vai sair, e o que ele vai usar do hostel. Eu preciso saber quem ele é, se vem apenas uma vez, se é frequente, para quem sabe gerar um desconto ou algo do tipo.</a:t>
            </a:r>
            <a:endParaRPr>
              <a:solidFill>
                <a:srgbClr val="111111"/>
              </a:solidFill>
              <a:latin typeface="Georgia"/>
              <a:ea typeface="Georgia"/>
              <a:cs typeface="Georgia"/>
              <a:sym typeface="Georgia"/>
            </a:endParaRPr>
          </a:p>
        </p:txBody>
      </p:sp>
      <p:sp>
        <p:nvSpPr>
          <p:cNvPr id="129" name="Google Shape;129;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pic>
        <p:nvPicPr>
          <p:cNvPr id="130" name="Google Shape;130;p21"/>
          <p:cNvPicPr preferRelativeResize="0"/>
          <p:nvPr/>
        </p:nvPicPr>
        <p:blipFill>
          <a:blip r:embed="rId3">
            <a:alphaModFix/>
          </a:blip>
          <a:stretch>
            <a:fillRect/>
          </a:stretch>
        </p:blipFill>
        <p:spPr>
          <a:xfrm>
            <a:off x="7658100" y="435407"/>
            <a:ext cx="1276350" cy="635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