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11"/>
  </p:notesMasterIdLst>
  <p:sldIdLst>
    <p:sldId id="266" r:id="rId2"/>
    <p:sldId id="26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8FF"/>
    <a:srgbClr val="8F45C7"/>
    <a:srgbClr val="CFAFE7"/>
    <a:srgbClr val="B482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89E8C-7896-4E85-AA62-1248E5A0093E}" type="datetimeFigureOut">
              <a:rPr lang="pt-BR" smtClean="0"/>
              <a:t>02/10/2024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00808-D2B6-4980-9FF3-CC5E87F85319}" type="slidenum">
              <a:rPr lang="pt-BR" smtClean="0"/>
              <a:t>‹nº›</a:t>
            </a:fld>
            <a:endParaRPr lang="pt-BR"/>
          </a:p>
        </p:txBody>
      </p:sp>
    </p:spTree>
    <p:extLst>
      <p:ext uri="{BB962C8B-B14F-4D97-AF65-F5344CB8AC3E}">
        <p14:creationId xmlns:p14="http://schemas.microsoft.com/office/powerpoint/2010/main" val="326269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2D1A7B66-1209-4410-BA06-79AF0E4619D4}" type="datetime1">
              <a:rPr lang="en-US" smtClean="0"/>
              <a:t>10/2/2024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‹nº›</a:t>
            </a:fld>
            <a:endParaRPr lang="en-US" dirty="0"/>
          </a:p>
        </p:txBody>
      </p:sp>
    </p:spTree>
    <p:extLst>
      <p:ext uri="{BB962C8B-B14F-4D97-AF65-F5344CB8AC3E}">
        <p14:creationId xmlns:p14="http://schemas.microsoft.com/office/powerpoint/2010/main" val="6954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C4317A11-6032-40D2-AD86-9BDECC6B64C7}" type="datetime1">
              <a:rPr lang="en-US" smtClean="0"/>
              <a:t>10/2/2024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pPr/>
              <a:t>‹nº›</a:t>
            </a:fld>
            <a:endParaRPr lang="en-US" dirty="0"/>
          </a:p>
        </p:txBody>
      </p:sp>
    </p:spTree>
    <p:extLst>
      <p:ext uri="{BB962C8B-B14F-4D97-AF65-F5344CB8AC3E}">
        <p14:creationId xmlns:p14="http://schemas.microsoft.com/office/powerpoint/2010/main" val="3585832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8509032-5306-406E-A9A0-94F833104900}" type="datetime1">
              <a:rPr lang="en-US" smtClean="0"/>
              <a:t>10/2/2024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pPr/>
              <a:t>‹nº›</a:t>
            </a:fld>
            <a:endParaRPr lang="en-US" dirty="0"/>
          </a:p>
        </p:txBody>
      </p:sp>
    </p:spTree>
    <p:extLst>
      <p:ext uri="{BB962C8B-B14F-4D97-AF65-F5344CB8AC3E}">
        <p14:creationId xmlns:p14="http://schemas.microsoft.com/office/powerpoint/2010/main" val="415674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32FE6B2-38AD-4F0C-9FF4-6B5F67CB7432}" type="datetime1">
              <a:rPr lang="en-US" smtClean="0"/>
              <a:t>10/2/2024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‹nº›</a:t>
            </a:fld>
            <a:endParaRPr lang="en-US" dirty="0"/>
          </a:p>
        </p:txBody>
      </p:sp>
    </p:spTree>
    <p:extLst>
      <p:ext uri="{BB962C8B-B14F-4D97-AF65-F5344CB8AC3E}">
        <p14:creationId xmlns:p14="http://schemas.microsoft.com/office/powerpoint/2010/main" val="77715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330F3E3-0C69-48AD-9D62-2FC0D8507013}" type="datetime1">
              <a:rPr lang="en-US" smtClean="0"/>
              <a:t>10/2/2024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‹nº›</a:t>
            </a:fld>
            <a:endParaRPr lang="en-US" dirty="0"/>
          </a:p>
        </p:txBody>
      </p:sp>
    </p:spTree>
    <p:extLst>
      <p:ext uri="{BB962C8B-B14F-4D97-AF65-F5344CB8AC3E}">
        <p14:creationId xmlns:p14="http://schemas.microsoft.com/office/powerpoint/2010/main" val="8742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8" name="Date Placeholder 7"/>
          <p:cNvSpPr>
            <a:spLocks noGrp="1"/>
          </p:cNvSpPr>
          <p:nvPr>
            <p:ph type="dt" sz="half" idx="10"/>
          </p:nvPr>
        </p:nvSpPr>
        <p:spPr/>
        <p:txBody>
          <a:bodyPr/>
          <a:lstStyle/>
          <a:p>
            <a:fld id="{FDF189C7-C950-43DF-B80E-4CC60195DF9C}" type="datetime1">
              <a:rPr lang="en-US" smtClean="0"/>
              <a:t>10/2/2024</a:t>
            </a:fld>
            <a:endParaRPr lang="en-US"/>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FDF98CC-160E-494C-8C3C-8CDC5FA257DE}" type="slidenum">
              <a:rPr lang="en-US" smtClean="0"/>
              <a:pPr/>
              <a:t>‹nº›</a:t>
            </a:fld>
            <a:endParaRPr lang="en-US" dirty="0"/>
          </a:p>
        </p:txBody>
      </p:sp>
    </p:spTree>
    <p:extLst>
      <p:ext uri="{BB962C8B-B14F-4D97-AF65-F5344CB8AC3E}">
        <p14:creationId xmlns:p14="http://schemas.microsoft.com/office/powerpoint/2010/main" val="3396425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2" name="Date Placeholder 1"/>
          <p:cNvSpPr>
            <a:spLocks noGrp="1"/>
          </p:cNvSpPr>
          <p:nvPr>
            <p:ph type="dt" sz="half" idx="10"/>
          </p:nvPr>
        </p:nvSpPr>
        <p:spPr/>
        <p:txBody>
          <a:bodyPr/>
          <a:lstStyle/>
          <a:p>
            <a:fld id="{9EF87659-CBEB-4037-BD0E-2A0579BA0BBF}" type="datetime1">
              <a:rPr lang="en-US" smtClean="0"/>
              <a:t>10/2/2024</a:t>
            </a:fld>
            <a:endParaRPr lang="en-US"/>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FDF98CC-160E-494C-8C3C-8CDC5FA257DE}" type="slidenum">
              <a:rPr lang="en-US" smtClean="0"/>
              <a:pPr/>
              <a:t>‹nº›</a:t>
            </a:fld>
            <a:endParaRPr lang="en-US" dirty="0"/>
          </a:p>
        </p:txBody>
      </p:sp>
    </p:spTree>
    <p:extLst>
      <p:ext uri="{BB962C8B-B14F-4D97-AF65-F5344CB8AC3E}">
        <p14:creationId xmlns:p14="http://schemas.microsoft.com/office/powerpoint/2010/main" val="374127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2" name="Date Placeholder 1"/>
          <p:cNvSpPr>
            <a:spLocks noGrp="1"/>
          </p:cNvSpPr>
          <p:nvPr>
            <p:ph type="dt" sz="half" idx="10"/>
          </p:nvPr>
        </p:nvSpPr>
        <p:spPr/>
        <p:txBody>
          <a:bodyPr/>
          <a:lstStyle/>
          <a:p>
            <a:fld id="{FBB0283C-3262-47F0-A680-E0C59EBDE06F}" type="datetime1">
              <a:rPr lang="en-US" smtClean="0"/>
              <a:t>10/2/2024</a:t>
            </a:fld>
            <a:endParaRPr lang="en-US"/>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FDF98CC-160E-494C-8C3C-8CDC5FA257DE}" type="slidenum">
              <a:rPr lang="en-US" smtClean="0"/>
              <a:pPr/>
              <a:t>‹nº›</a:t>
            </a:fld>
            <a:endParaRPr lang="en-US" dirty="0"/>
          </a:p>
        </p:txBody>
      </p:sp>
    </p:spTree>
    <p:extLst>
      <p:ext uri="{BB962C8B-B14F-4D97-AF65-F5344CB8AC3E}">
        <p14:creationId xmlns:p14="http://schemas.microsoft.com/office/powerpoint/2010/main" val="312218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0C1CF8C-2644-43E4-83F2-6B96CC7463C5}" type="datetime1">
              <a:rPr lang="en-US" smtClean="0"/>
              <a:t>10/2/2024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‹nº›</a:t>
            </a:fld>
            <a:endParaRPr lang="en-US" dirty="0"/>
          </a:p>
        </p:txBody>
      </p:sp>
    </p:spTree>
    <p:extLst>
      <p:ext uri="{BB962C8B-B14F-4D97-AF65-F5344CB8AC3E}">
        <p14:creationId xmlns:p14="http://schemas.microsoft.com/office/powerpoint/2010/main" val="401339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t-BR"/>
              <a:t>Clique para editar o título Mestre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8" name="Date Placeholder 7"/>
          <p:cNvSpPr>
            <a:spLocks noGrp="1"/>
          </p:cNvSpPr>
          <p:nvPr>
            <p:ph type="dt" sz="half" idx="10"/>
          </p:nvPr>
        </p:nvSpPr>
        <p:spPr/>
        <p:txBody>
          <a:bodyPr/>
          <a:lstStyle/>
          <a:p>
            <a:fld id="{95425DE1-B613-4D4F-A232-F7CE3E4CB296}" type="datetime1">
              <a:rPr lang="en-US" smtClean="0"/>
              <a:t>10/2/2024</a:t>
            </a:fld>
            <a:endParaRPr lang="en-US"/>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FDF98CC-160E-494C-8C3C-8CDC5FA257DE}" type="slidenum">
              <a:rPr lang="en-US" smtClean="0"/>
              <a:pPr/>
              <a:t>‹nº›</a:t>
            </a:fld>
            <a:endParaRPr lang="en-US" dirty="0"/>
          </a:p>
        </p:txBody>
      </p:sp>
    </p:spTree>
    <p:extLst>
      <p:ext uri="{BB962C8B-B14F-4D97-AF65-F5344CB8AC3E}">
        <p14:creationId xmlns:p14="http://schemas.microsoft.com/office/powerpoint/2010/main" val="309168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8" name="Date Placeholder 7"/>
          <p:cNvSpPr>
            <a:spLocks noGrp="1"/>
          </p:cNvSpPr>
          <p:nvPr>
            <p:ph type="dt" sz="half" idx="10"/>
          </p:nvPr>
        </p:nvSpPr>
        <p:spPr/>
        <p:txBody>
          <a:bodyPr/>
          <a:lstStyle/>
          <a:p>
            <a:fld id="{5DDB7F72-6153-43C7-ACD8-E51F0AA6BBEC}" type="datetime1">
              <a:rPr lang="en-US" smtClean="0"/>
              <a:t>10/2/2024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FDF98CC-160E-494C-8C3C-8CDC5FA257DE}" type="slidenum">
              <a:rPr lang="en-US" smtClean="0"/>
              <a:pPr/>
              <a:t>‹nº›</a:t>
            </a:fld>
            <a:endParaRPr lang="en-US" dirty="0"/>
          </a:p>
        </p:txBody>
      </p:sp>
    </p:spTree>
    <p:extLst>
      <p:ext uri="{BB962C8B-B14F-4D97-AF65-F5344CB8AC3E}">
        <p14:creationId xmlns:p14="http://schemas.microsoft.com/office/powerpoint/2010/main" val="97859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09AECE0-8333-48E2-AFC5-C93E9E9C5597}" type="datetime1">
              <a:rPr lang="en-US" smtClean="0"/>
              <a:t>10/2/2024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FDF98CC-160E-494C-8C3C-8CDC5FA257DE}" type="slidenum">
              <a:rPr lang="en-US" smtClean="0"/>
              <a:pPr/>
              <a:t>‹nº›</a:t>
            </a:fld>
            <a:endParaRPr lang="en-US" dirty="0"/>
          </a:p>
        </p:txBody>
      </p:sp>
    </p:spTree>
    <p:extLst>
      <p:ext uri="{BB962C8B-B14F-4D97-AF65-F5344CB8AC3E}">
        <p14:creationId xmlns:p14="http://schemas.microsoft.com/office/powerpoint/2010/main" val="3762515804"/>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19"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useBgFill="1">
        <p:nvSpPr>
          <p:cNvPr id="20" name="Rectangle 11">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13">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22" name="Freeform: Shape 15">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t-BR"/>
          </a:p>
        </p:txBody>
      </p:sp>
      <p:sp>
        <p:nvSpPr>
          <p:cNvPr id="2" name="Título 1">
            <a:extLst>
              <a:ext uri="{FF2B5EF4-FFF2-40B4-BE49-F238E27FC236}">
                <a16:creationId xmlns:a16="http://schemas.microsoft.com/office/drawing/2014/main" id="{C69DD584-48C4-CC7C-1A0D-FB982A4AD3D5}"/>
              </a:ext>
            </a:extLst>
          </p:cNvPr>
          <p:cNvSpPr>
            <a:spLocks noGrp="1"/>
          </p:cNvSpPr>
          <p:nvPr>
            <p:ph type="title"/>
          </p:nvPr>
        </p:nvSpPr>
        <p:spPr>
          <a:xfrm>
            <a:off x="4111830" y="1594104"/>
            <a:ext cx="7315200" cy="3255264"/>
          </a:xfrm>
        </p:spPr>
        <p:txBody>
          <a:bodyPr vert="horz" lIns="91440" tIns="45720" rIns="91440" bIns="45720" rtlCol="0" anchor="b">
            <a:normAutofit fontScale="90000"/>
          </a:bodyPr>
          <a:lstStyle/>
          <a:p>
            <a:pPr algn="ctr"/>
            <a:r>
              <a:rPr lang="pt-BR" sz="5900" spc="-100" dirty="0">
                <a:solidFill>
                  <a:schemeClr val="tx2"/>
                </a:solidFill>
                <a:latin typeface="Arial" panose="020B0604020202020204" pitchFamily="34" charset="0"/>
                <a:cs typeface="Arial" panose="020B0604020202020204" pitchFamily="34" charset="0"/>
              </a:rPr>
              <a:t>COVID-19: Análise do atendimento e comportamento da população</a:t>
            </a:r>
          </a:p>
        </p:txBody>
      </p:sp>
      <p:sp>
        <p:nvSpPr>
          <p:cNvPr id="4" name="Espaço Reservado para Número de Slide 3">
            <a:extLst>
              <a:ext uri="{FF2B5EF4-FFF2-40B4-BE49-F238E27FC236}">
                <a16:creationId xmlns:a16="http://schemas.microsoft.com/office/drawing/2014/main" id="{0B001ED1-2B6B-4288-3D6E-30A9B06E2083}"/>
              </a:ext>
            </a:extLst>
          </p:cNvPr>
          <p:cNvSpPr>
            <a:spLocks noGrp="1"/>
          </p:cNvSpPr>
          <p:nvPr>
            <p:ph type="sldNum" sz="quarter" idx="12"/>
          </p:nvPr>
        </p:nvSpPr>
        <p:spPr/>
        <p:txBody>
          <a:bodyPr/>
          <a:lstStyle/>
          <a:p>
            <a:fld id="{DFDF98CC-160E-494C-8C3C-8CDC5FA257DE}" type="slidenum">
              <a:rPr lang="en-US" smtClean="0"/>
              <a:pPr/>
              <a:t>1</a:t>
            </a:fld>
            <a:endParaRPr lang="en-US" dirty="0"/>
          </a:p>
        </p:txBody>
      </p:sp>
    </p:spTree>
    <p:extLst>
      <p:ext uri="{BB962C8B-B14F-4D97-AF65-F5344CB8AC3E}">
        <p14:creationId xmlns:p14="http://schemas.microsoft.com/office/powerpoint/2010/main" val="1730071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B6293BD9-0425-86E3-BCCD-5236AEFEF38C}"/>
              </a:ext>
            </a:extLst>
          </p:cNvPr>
          <p:cNvSpPr>
            <a:spLocks noGrp="1"/>
          </p:cNvSpPr>
          <p:nvPr>
            <p:ph type="subTitle" idx="1"/>
          </p:nvPr>
        </p:nvSpPr>
        <p:spPr>
          <a:xfrm>
            <a:off x="603504" y="1426464"/>
            <a:ext cx="7811711" cy="4158182"/>
          </a:xfrm>
        </p:spPr>
        <p:txBody>
          <a:bodyPr>
            <a:normAutofit/>
          </a:bodyPr>
          <a:lstStyle/>
          <a:p>
            <a:pPr algn="just"/>
            <a:r>
              <a:rPr lang="pt-BR" sz="2400" dirty="0">
                <a:solidFill>
                  <a:schemeClr val="bg1"/>
                </a:solidFill>
                <a:latin typeface="Arial" panose="020B0604020202020204" pitchFamily="34" charset="0"/>
                <a:cs typeface="Arial" panose="020B0604020202020204" pitchFamily="34" charset="0"/>
              </a:rPr>
              <a:t>A pandemia trouxe desafios inéditos para o sistema de saúde, afetando tanto o SUS quanto a rede privada. Esta análise examina como a população buscou atendimento, uso de automedicação, e a gravidade dos casos tratados em um período de três meses. </a:t>
            </a:r>
          </a:p>
          <a:p>
            <a:pPr algn="just"/>
            <a:r>
              <a:rPr lang="pt-BR" sz="2400" dirty="0">
                <a:solidFill>
                  <a:schemeClr val="bg1"/>
                </a:solidFill>
                <a:latin typeface="Arial" panose="020B0604020202020204" pitchFamily="34" charset="0"/>
                <a:cs typeface="Arial" panose="020B0604020202020204" pitchFamily="34" charset="0"/>
              </a:rPr>
              <a:t>Esse estudo tem como objetivo ajudar a identificar gargalos no atendimento e direcionar estratégias para aprimorar a resposta e alocação de recursos.</a:t>
            </a:r>
          </a:p>
        </p:txBody>
      </p:sp>
      <p:sp>
        <p:nvSpPr>
          <p:cNvPr id="4" name="Espaço Reservado para Número de Slide 3">
            <a:extLst>
              <a:ext uri="{FF2B5EF4-FFF2-40B4-BE49-F238E27FC236}">
                <a16:creationId xmlns:a16="http://schemas.microsoft.com/office/drawing/2014/main" id="{EA0DD481-35A1-C9C2-7F58-C0DF26C82D9E}"/>
              </a:ext>
            </a:extLst>
          </p:cNvPr>
          <p:cNvSpPr>
            <a:spLocks noGrp="1"/>
          </p:cNvSpPr>
          <p:nvPr>
            <p:ph type="sldNum" sz="quarter" idx="12"/>
          </p:nvPr>
        </p:nvSpPr>
        <p:spPr/>
        <p:txBody>
          <a:bodyPr/>
          <a:lstStyle/>
          <a:p>
            <a:fld id="{DFDF98CC-160E-494C-8C3C-8CDC5FA257DE}" type="slidenum">
              <a:rPr lang="en-US" smtClean="0"/>
              <a:pPr/>
              <a:t>2</a:t>
            </a:fld>
            <a:endParaRPr lang="en-US" dirty="0"/>
          </a:p>
        </p:txBody>
      </p:sp>
    </p:spTree>
    <p:extLst>
      <p:ext uri="{BB962C8B-B14F-4D97-AF65-F5344CB8AC3E}">
        <p14:creationId xmlns:p14="http://schemas.microsoft.com/office/powerpoint/2010/main" val="2356821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739BDA-B8A0-D4A6-921E-B4DD0FC2D538}"/>
              </a:ext>
            </a:extLst>
          </p:cNvPr>
          <p:cNvSpPr>
            <a:spLocks noGrp="1"/>
          </p:cNvSpPr>
          <p:nvPr>
            <p:ph type="title"/>
          </p:nvPr>
        </p:nvSpPr>
        <p:spPr/>
        <p:txBody>
          <a:bodyPr>
            <a:normAutofit/>
          </a:bodyPr>
          <a:lstStyle/>
          <a:p>
            <a:r>
              <a:rPr lang="pt-BR" sz="2000" b="1" dirty="0">
                <a:latin typeface="Arial" panose="020B0604020202020204" pitchFamily="34" charset="0"/>
                <a:cs typeface="Arial" panose="020B0604020202020204" pitchFamily="34" charset="0"/>
              </a:rPr>
              <a:t>1. Qual é o percentual de pessoas que, ao apresentar ao menos 3 sintomas, não procurou nenhum serviço de saúde?</a:t>
            </a:r>
            <a:br>
              <a:rPr lang="pt-BR" sz="1600" dirty="0">
                <a:latin typeface="Arial" panose="020B0604020202020204" pitchFamily="34" charset="0"/>
                <a:cs typeface="Arial" panose="020B0604020202020204" pitchFamily="34" charset="0"/>
              </a:rPr>
            </a:br>
            <a:br>
              <a:rPr lang="pt-BR" sz="1600" dirty="0">
                <a:latin typeface="Arial" panose="020B0604020202020204" pitchFamily="34" charset="0"/>
                <a:cs typeface="Arial" panose="020B0604020202020204" pitchFamily="34" charset="0"/>
              </a:rPr>
            </a:br>
            <a:r>
              <a:rPr lang="pt-BR" sz="1600" dirty="0">
                <a:latin typeface="Arial" panose="020B0604020202020204" pitchFamily="34" charset="0"/>
                <a:cs typeface="Arial" panose="020B0604020202020204" pitchFamily="34" charset="0"/>
              </a:rPr>
              <a:t>Se uma parcela significativa de pessoas com múltiplos sintomas não buscou atendimento, isso pode indicar um problema de acesso aos serviços de saúde, seja por falta de informação, confiança no sistema, barreiras econômicas ou medo de exposição.</a:t>
            </a:r>
            <a:endParaRPr lang="pt-BR" sz="3200" dirty="0">
              <a:latin typeface="Arial" panose="020B0604020202020204" pitchFamily="34" charset="0"/>
              <a:cs typeface="Arial" panose="020B0604020202020204" pitchFamily="34" charset="0"/>
            </a:endParaRPr>
          </a:p>
        </p:txBody>
      </p:sp>
      <p:sp>
        <p:nvSpPr>
          <p:cNvPr id="9" name="Espaço Reservado para Número de Slide 8">
            <a:extLst>
              <a:ext uri="{FF2B5EF4-FFF2-40B4-BE49-F238E27FC236}">
                <a16:creationId xmlns:a16="http://schemas.microsoft.com/office/drawing/2014/main" id="{B7DC14D6-8E76-B72A-BBB5-71DFC829911E}"/>
              </a:ext>
            </a:extLst>
          </p:cNvPr>
          <p:cNvSpPr>
            <a:spLocks noGrp="1"/>
          </p:cNvSpPr>
          <p:nvPr>
            <p:ph type="sldNum" sz="quarter" idx="12"/>
          </p:nvPr>
        </p:nvSpPr>
        <p:spPr/>
        <p:txBody>
          <a:bodyPr/>
          <a:lstStyle/>
          <a:p>
            <a:fld id="{DFDF98CC-160E-494C-8C3C-8CDC5FA257DE}" type="slidenum">
              <a:rPr lang="en-US" smtClean="0"/>
              <a:pPr/>
              <a:t>3</a:t>
            </a:fld>
            <a:endParaRPr lang="en-US" dirty="0"/>
          </a:p>
        </p:txBody>
      </p:sp>
      <p:pic>
        <p:nvPicPr>
          <p:cNvPr id="4" name="Imagem 3" descr="Interface gráfica do usuário&#10;&#10;Descrição gerada automaticamente">
            <a:extLst>
              <a:ext uri="{FF2B5EF4-FFF2-40B4-BE49-F238E27FC236}">
                <a16:creationId xmlns:a16="http://schemas.microsoft.com/office/drawing/2014/main" id="{3C97C157-54D3-6E31-BC03-29298BC13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3874" y="1255392"/>
            <a:ext cx="7783489" cy="4338071"/>
          </a:xfrm>
          <a:prstGeom prst="rect">
            <a:avLst/>
          </a:prstGeom>
        </p:spPr>
      </p:pic>
    </p:spTree>
    <p:extLst>
      <p:ext uri="{BB962C8B-B14F-4D97-AF65-F5344CB8AC3E}">
        <p14:creationId xmlns:p14="http://schemas.microsoft.com/office/powerpoint/2010/main" val="2801902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3C9A07-5DD0-8DD2-4D47-90DA81A8892E}"/>
              </a:ext>
            </a:extLst>
          </p:cNvPr>
          <p:cNvSpPr>
            <a:spLocks noGrp="1"/>
          </p:cNvSpPr>
          <p:nvPr>
            <p:ph type="title"/>
          </p:nvPr>
        </p:nvSpPr>
        <p:spPr/>
        <p:txBody>
          <a:bodyPr>
            <a:normAutofit/>
          </a:bodyPr>
          <a:lstStyle/>
          <a:p>
            <a:r>
              <a:rPr lang="pt-BR" sz="2000" b="1" dirty="0">
                <a:latin typeface="Arial" panose="020B0604020202020204" pitchFamily="34" charset="0"/>
                <a:cs typeface="Arial" panose="020B0604020202020204" pitchFamily="34" charset="0"/>
              </a:rPr>
              <a:t>2. Entre as pessoas que procuraram atendimento de saúde, qual foi o tipo de serviço mais utilizado (público vs. privado)?</a:t>
            </a:r>
            <a:br>
              <a:rPr lang="pt-BR" sz="2000" b="1" dirty="0">
                <a:latin typeface="Arial" panose="020B0604020202020204" pitchFamily="34" charset="0"/>
                <a:cs typeface="Arial" panose="020B0604020202020204" pitchFamily="34" charset="0"/>
              </a:rPr>
            </a:br>
            <a:br>
              <a:rPr lang="pt-BR" sz="2000" b="1" dirty="0">
                <a:latin typeface="Arial" panose="020B0604020202020204" pitchFamily="34" charset="0"/>
                <a:cs typeface="Arial" panose="020B0604020202020204" pitchFamily="34" charset="0"/>
              </a:rPr>
            </a:br>
            <a:r>
              <a:rPr lang="pt-BR" sz="1600" dirty="0">
                <a:latin typeface="Arial" panose="020B0604020202020204" pitchFamily="34" charset="0"/>
                <a:cs typeface="Arial" panose="020B0604020202020204" pitchFamily="34" charset="0"/>
              </a:rPr>
              <a:t>A predominância de uso do serviço público pode indicar uma demanda alta no SUS, refletindo a necessidade de reforçar as unidades básicas de saúde e pronto-atendimentos.</a:t>
            </a:r>
            <a:endParaRPr lang="pt-BR" sz="2000" dirty="0">
              <a:latin typeface="Arial" panose="020B0604020202020204" pitchFamily="34" charset="0"/>
              <a:cs typeface="Arial" panose="020B0604020202020204" pitchFamily="34" charset="0"/>
            </a:endParaRPr>
          </a:p>
        </p:txBody>
      </p:sp>
      <p:sp>
        <p:nvSpPr>
          <p:cNvPr id="9" name="Espaço Reservado para Número de Slide 8">
            <a:extLst>
              <a:ext uri="{FF2B5EF4-FFF2-40B4-BE49-F238E27FC236}">
                <a16:creationId xmlns:a16="http://schemas.microsoft.com/office/drawing/2014/main" id="{7116B86F-C809-C2AB-AD94-BC0D3041DBEB}"/>
              </a:ext>
            </a:extLst>
          </p:cNvPr>
          <p:cNvSpPr>
            <a:spLocks noGrp="1"/>
          </p:cNvSpPr>
          <p:nvPr>
            <p:ph type="sldNum" sz="quarter" idx="12"/>
          </p:nvPr>
        </p:nvSpPr>
        <p:spPr/>
        <p:txBody>
          <a:bodyPr/>
          <a:lstStyle/>
          <a:p>
            <a:fld id="{DFDF98CC-160E-494C-8C3C-8CDC5FA257DE}" type="slidenum">
              <a:rPr lang="en-US" smtClean="0"/>
              <a:pPr/>
              <a:t>4</a:t>
            </a:fld>
            <a:endParaRPr lang="en-US" dirty="0"/>
          </a:p>
        </p:txBody>
      </p:sp>
      <p:pic>
        <p:nvPicPr>
          <p:cNvPr id="6" name="Espaço Reservado para Conteúdo 5" descr="Interface gráfica do usuário, Aplicativo&#10;&#10;Descrição gerada automaticamente">
            <a:extLst>
              <a:ext uri="{FF2B5EF4-FFF2-40B4-BE49-F238E27FC236}">
                <a16:creationId xmlns:a16="http://schemas.microsoft.com/office/drawing/2014/main" id="{96D95A81-CC58-1CDD-4629-51BE9D5129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4113" y="1327038"/>
            <a:ext cx="7482437" cy="4194779"/>
          </a:xfrm>
        </p:spPr>
      </p:pic>
    </p:spTree>
    <p:extLst>
      <p:ext uri="{BB962C8B-B14F-4D97-AF65-F5344CB8AC3E}">
        <p14:creationId xmlns:p14="http://schemas.microsoft.com/office/powerpoint/2010/main" val="2081567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99D3F-0FE3-86F1-8159-BF144DF243CC}"/>
              </a:ext>
            </a:extLst>
          </p:cNvPr>
          <p:cNvSpPr>
            <a:spLocks noGrp="1"/>
          </p:cNvSpPr>
          <p:nvPr>
            <p:ph type="title"/>
          </p:nvPr>
        </p:nvSpPr>
        <p:spPr/>
        <p:txBody>
          <a:bodyPr>
            <a:normAutofit/>
          </a:bodyPr>
          <a:lstStyle/>
          <a:p>
            <a:r>
              <a:rPr lang="pt-BR" sz="2000" b="1" dirty="0">
                <a:latin typeface="Arial" panose="020B0604020202020204" pitchFamily="34" charset="0"/>
                <a:cs typeface="Arial" panose="020B0604020202020204" pitchFamily="34" charset="0"/>
              </a:rPr>
              <a:t>3. Dentre as pessoas que não buscaram atendimento de saúde, qual porcentagem fez uso de automedicação?</a:t>
            </a:r>
            <a:br>
              <a:rPr lang="pt-BR" sz="2000" b="1" dirty="0">
                <a:latin typeface="Arial" panose="020B0604020202020204" pitchFamily="34" charset="0"/>
                <a:cs typeface="Arial" panose="020B0604020202020204" pitchFamily="34" charset="0"/>
              </a:rPr>
            </a:br>
            <a:br>
              <a:rPr lang="pt-BR" sz="2000" b="1" dirty="0">
                <a:latin typeface="Arial" panose="020B0604020202020204" pitchFamily="34" charset="0"/>
                <a:cs typeface="Arial" panose="020B0604020202020204" pitchFamily="34" charset="0"/>
              </a:rPr>
            </a:br>
            <a:r>
              <a:rPr lang="pt-BR" sz="1600" dirty="0">
                <a:latin typeface="Arial" panose="020B0604020202020204" pitchFamily="34" charset="0"/>
                <a:cs typeface="Arial" panose="020B0604020202020204" pitchFamily="34" charset="0"/>
              </a:rPr>
              <a:t>Um alto índice de automedicação entre aqueles com sintomas pode apontar para um risco de agravamento de casos e um possível aumento de complicações, além de mascarar a real situação epidemiológica, dificultando o planejamento de estratégias de controle e tratamento.</a:t>
            </a:r>
          </a:p>
        </p:txBody>
      </p:sp>
      <p:sp>
        <p:nvSpPr>
          <p:cNvPr id="9" name="Espaço Reservado para Número de Slide 8">
            <a:extLst>
              <a:ext uri="{FF2B5EF4-FFF2-40B4-BE49-F238E27FC236}">
                <a16:creationId xmlns:a16="http://schemas.microsoft.com/office/drawing/2014/main" id="{59C4888C-A14F-F967-7325-457245616453}"/>
              </a:ext>
            </a:extLst>
          </p:cNvPr>
          <p:cNvSpPr>
            <a:spLocks noGrp="1"/>
          </p:cNvSpPr>
          <p:nvPr>
            <p:ph type="sldNum" sz="quarter" idx="12"/>
          </p:nvPr>
        </p:nvSpPr>
        <p:spPr/>
        <p:txBody>
          <a:bodyPr/>
          <a:lstStyle/>
          <a:p>
            <a:fld id="{DFDF98CC-160E-494C-8C3C-8CDC5FA257DE}" type="slidenum">
              <a:rPr lang="en-US" smtClean="0"/>
              <a:pPr/>
              <a:t>5</a:t>
            </a:fld>
            <a:endParaRPr lang="en-US" dirty="0"/>
          </a:p>
        </p:txBody>
      </p:sp>
      <p:pic>
        <p:nvPicPr>
          <p:cNvPr id="6" name="Espaço Reservado para Conteúdo 5" descr="Interface gráfica do usuário, Gráfico&#10;&#10;Descrição gerada automaticamente">
            <a:extLst>
              <a:ext uri="{FF2B5EF4-FFF2-40B4-BE49-F238E27FC236}">
                <a16:creationId xmlns:a16="http://schemas.microsoft.com/office/drawing/2014/main" id="{A82A4460-ABBE-399A-5931-C68F6D572D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4398" y="1373916"/>
            <a:ext cx="7315200" cy="4101023"/>
          </a:xfrm>
        </p:spPr>
      </p:pic>
    </p:spTree>
    <p:extLst>
      <p:ext uri="{BB962C8B-B14F-4D97-AF65-F5344CB8AC3E}">
        <p14:creationId xmlns:p14="http://schemas.microsoft.com/office/powerpoint/2010/main" val="319725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F9FB3B-D812-29EB-DFF8-6A3048746A51}"/>
              </a:ext>
            </a:extLst>
          </p:cNvPr>
          <p:cNvSpPr>
            <a:spLocks noGrp="1"/>
          </p:cNvSpPr>
          <p:nvPr>
            <p:ph type="title"/>
          </p:nvPr>
        </p:nvSpPr>
        <p:spPr/>
        <p:txBody>
          <a:bodyPr>
            <a:normAutofit fontScale="90000"/>
          </a:bodyPr>
          <a:lstStyle/>
          <a:p>
            <a:r>
              <a:rPr lang="pt-BR" sz="2200" b="1" dirty="0">
                <a:latin typeface="Arial" panose="020B0604020202020204" pitchFamily="34" charset="0"/>
                <a:cs typeface="Arial" panose="020B0604020202020204" pitchFamily="34" charset="0"/>
              </a:rPr>
              <a:t>4. Quais providências foram mais adotadas para tratar sintomas em pacientes com 3 ou mais sintomas?</a:t>
            </a:r>
            <a:br>
              <a:rPr lang="pt-BR" sz="2000" b="1" dirty="0">
                <a:latin typeface="Arial" panose="020B0604020202020204" pitchFamily="34" charset="0"/>
                <a:cs typeface="Arial" panose="020B0604020202020204" pitchFamily="34" charset="0"/>
              </a:rPr>
            </a:br>
            <a:br>
              <a:rPr lang="pt-BR" sz="2000" b="1" dirty="0">
                <a:latin typeface="Arial" panose="020B0604020202020204" pitchFamily="34" charset="0"/>
                <a:cs typeface="Arial" panose="020B0604020202020204" pitchFamily="34" charset="0"/>
              </a:rPr>
            </a:br>
            <a:r>
              <a:rPr lang="pt-BR" sz="1800" dirty="0">
                <a:latin typeface="Arial" panose="020B0604020202020204" pitchFamily="34" charset="0"/>
                <a:cs typeface="Arial" panose="020B0604020202020204" pitchFamily="34" charset="0"/>
              </a:rPr>
              <a:t>A grande porcentagem de pessoas que decidiram se automedicar e ficar em casa, sugere a necessidade de campanhas de conscientização e a implementação de serviços de telemedicina para acompanhamento remoto.</a:t>
            </a:r>
            <a:br>
              <a:rPr lang="pt-BR" sz="2000" b="1" dirty="0">
                <a:latin typeface="Arial" panose="020B0604020202020204" pitchFamily="34" charset="0"/>
                <a:cs typeface="Arial" panose="020B0604020202020204" pitchFamily="34" charset="0"/>
              </a:rPr>
            </a:br>
            <a:br>
              <a:rPr lang="pt-BR" sz="2000" b="1" dirty="0">
                <a:latin typeface="Arial" panose="020B0604020202020204" pitchFamily="34" charset="0"/>
                <a:cs typeface="Arial" panose="020B0604020202020204" pitchFamily="34" charset="0"/>
              </a:rPr>
            </a:br>
            <a:endParaRPr lang="pt-BR" sz="2000" dirty="0">
              <a:latin typeface="Arial" panose="020B0604020202020204" pitchFamily="34" charset="0"/>
              <a:cs typeface="Arial" panose="020B0604020202020204" pitchFamily="34" charset="0"/>
            </a:endParaRPr>
          </a:p>
        </p:txBody>
      </p:sp>
      <p:sp>
        <p:nvSpPr>
          <p:cNvPr id="8" name="Espaço Reservado para Número de Slide 7">
            <a:extLst>
              <a:ext uri="{FF2B5EF4-FFF2-40B4-BE49-F238E27FC236}">
                <a16:creationId xmlns:a16="http://schemas.microsoft.com/office/drawing/2014/main" id="{5F7E70E3-77F4-C677-BE35-BDBB76EB6E09}"/>
              </a:ext>
            </a:extLst>
          </p:cNvPr>
          <p:cNvSpPr>
            <a:spLocks noGrp="1"/>
          </p:cNvSpPr>
          <p:nvPr>
            <p:ph type="sldNum" sz="quarter" idx="12"/>
          </p:nvPr>
        </p:nvSpPr>
        <p:spPr/>
        <p:txBody>
          <a:bodyPr/>
          <a:lstStyle/>
          <a:p>
            <a:fld id="{DFDF98CC-160E-494C-8C3C-8CDC5FA257DE}" type="slidenum">
              <a:rPr lang="en-US" smtClean="0"/>
              <a:pPr/>
              <a:t>6</a:t>
            </a:fld>
            <a:endParaRPr lang="en-US" dirty="0"/>
          </a:p>
        </p:txBody>
      </p:sp>
      <p:pic>
        <p:nvPicPr>
          <p:cNvPr id="6" name="Espaço Reservado para Conteúdo 5" descr="Interface gráfica do usuário&#10;&#10;Descrição gerada automaticamente">
            <a:extLst>
              <a:ext uri="{FF2B5EF4-FFF2-40B4-BE49-F238E27FC236}">
                <a16:creationId xmlns:a16="http://schemas.microsoft.com/office/drawing/2014/main" id="{574D2FF7-58FD-EB1D-D044-AEEF364511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4398" y="1366706"/>
            <a:ext cx="7315200" cy="4115443"/>
          </a:xfrm>
        </p:spPr>
      </p:pic>
    </p:spTree>
    <p:extLst>
      <p:ext uri="{BB962C8B-B14F-4D97-AF65-F5344CB8AC3E}">
        <p14:creationId xmlns:p14="http://schemas.microsoft.com/office/powerpoint/2010/main" val="405487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F9FB3B-D812-29EB-DFF8-6A3048746A51}"/>
              </a:ext>
            </a:extLst>
          </p:cNvPr>
          <p:cNvSpPr>
            <a:spLocks noGrp="1"/>
          </p:cNvSpPr>
          <p:nvPr>
            <p:ph type="title"/>
          </p:nvPr>
        </p:nvSpPr>
        <p:spPr/>
        <p:txBody>
          <a:bodyPr>
            <a:normAutofit/>
          </a:bodyPr>
          <a:lstStyle/>
          <a:p>
            <a:r>
              <a:rPr lang="pt-BR" sz="2000" b="1" dirty="0">
                <a:latin typeface="Arial" panose="020B0604020202020204" pitchFamily="34" charset="0"/>
                <a:cs typeface="Arial" panose="020B0604020202020204" pitchFamily="34" charset="0"/>
              </a:rPr>
              <a:t>5. Qual a porcentagem de pessoas hospitalizadas que necessitou de ventilação mecânica?</a:t>
            </a:r>
            <a:br>
              <a:rPr lang="pt-BR" sz="2000" b="1" dirty="0">
                <a:latin typeface="Arial" panose="020B0604020202020204" pitchFamily="34" charset="0"/>
                <a:cs typeface="Arial" panose="020B0604020202020204" pitchFamily="34" charset="0"/>
              </a:rPr>
            </a:br>
            <a:br>
              <a:rPr lang="pt-BR" sz="2000" b="1" dirty="0">
                <a:latin typeface="Arial" panose="020B0604020202020204" pitchFamily="34" charset="0"/>
                <a:cs typeface="Arial" panose="020B0604020202020204" pitchFamily="34" charset="0"/>
              </a:rPr>
            </a:br>
            <a:r>
              <a:rPr lang="pt-BR" sz="1600" dirty="0">
                <a:latin typeface="Arial" panose="020B0604020202020204" pitchFamily="34" charset="0"/>
                <a:cs typeface="Arial" panose="020B0604020202020204" pitchFamily="34" charset="0"/>
              </a:rPr>
              <a:t>A alta proporção de necessidade de ventilação mecânica entre hospitalizados pode indicar que os pacientes estão buscando atendimento apenas em estágios avançados da doença, sinalizando a necessidade de fortalecer o monitoramento precoce e a capacidade de triagem para casos graves.</a:t>
            </a:r>
            <a:endParaRPr lang="pt-BR" sz="1600" b="1" dirty="0">
              <a:latin typeface="Arial" panose="020B0604020202020204" pitchFamily="34" charset="0"/>
              <a:cs typeface="Arial" panose="020B0604020202020204" pitchFamily="34" charset="0"/>
            </a:endParaRPr>
          </a:p>
        </p:txBody>
      </p:sp>
      <p:sp>
        <p:nvSpPr>
          <p:cNvPr id="8" name="Espaço Reservado para Número de Slide 7">
            <a:extLst>
              <a:ext uri="{FF2B5EF4-FFF2-40B4-BE49-F238E27FC236}">
                <a16:creationId xmlns:a16="http://schemas.microsoft.com/office/drawing/2014/main" id="{E52E8E07-5857-D264-E630-39C45DF87907}"/>
              </a:ext>
            </a:extLst>
          </p:cNvPr>
          <p:cNvSpPr>
            <a:spLocks noGrp="1"/>
          </p:cNvSpPr>
          <p:nvPr>
            <p:ph type="sldNum" sz="quarter" idx="12"/>
          </p:nvPr>
        </p:nvSpPr>
        <p:spPr/>
        <p:txBody>
          <a:bodyPr/>
          <a:lstStyle/>
          <a:p>
            <a:fld id="{DFDF98CC-160E-494C-8C3C-8CDC5FA257DE}" type="slidenum">
              <a:rPr lang="en-US" smtClean="0"/>
              <a:pPr/>
              <a:t>7</a:t>
            </a:fld>
            <a:endParaRPr lang="en-US" dirty="0"/>
          </a:p>
        </p:txBody>
      </p:sp>
      <p:pic>
        <p:nvPicPr>
          <p:cNvPr id="6" name="Espaço Reservado para Conteúdo 5" descr="Interface gráfica do usuário, Aplicativo&#10;&#10;Descrição gerada automaticamente">
            <a:extLst>
              <a:ext uri="{FF2B5EF4-FFF2-40B4-BE49-F238E27FC236}">
                <a16:creationId xmlns:a16="http://schemas.microsoft.com/office/drawing/2014/main" id="{C1AEC012-C4DD-8D6B-57C2-5F3B0131C3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4398" y="1367668"/>
            <a:ext cx="7315200" cy="4113519"/>
          </a:xfrm>
        </p:spPr>
      </p:pic>
    </p:spTree>
    <p:extLst>
      <p:ext uri="{BB962C8B-B14F-4D97-AF65-F5344CB8AC3E}">
        <p14:creationId xmlns:p14="http://schemas.microsoft.com/office/powerpoint/2010/main" val="379197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4DD71-BCA4-B77B-669C-B3C7679E3FEF}"/>
              </a:ext>
            </a:extLst>
          </p:cNvPr>
          <p:cNvSpPr>
            <a:spLocks noGrp="1"/>
          </p:cNvSpPr>
          <p:nvPr>
            <p:ph type="title"/>
          </p:nvPr>
        </p:nvSpPr>
        <p:spPr/>
        <p:txBody>
          <a:bodyPr>
            <a:normAutofit/>
          </a:bodyPr>
          <a:lstStyle/>
          <a:p>
            <a:r>
              <a:rPr lang="pt-BR" sz="2000" b="1" dirty="0">
                <a:latin typeface="Arial" panose="020B0604020202020204" pitchFamily="34" charset="0"/>
                <a:cs typeface="Arial" panose="020B0604020202020204" pitchFamily="34" charset="0"/>
              </a:rPr>
              <a:t>6. Qual a proporção de pessoas com ao menos 3 sintomas e com plano de saúde que optaram por utilizar o SUS?</a:t>
            </a:r>
            <a:br>
              <a:rPr lang="pt-BR" sz="2000" b="1" dirty="0">
                <a:latin typeface="Arial" panose="020B0604020202020204" pitchFamily="34" charset="0"/>
                <a:cs typeface="Arial" panose="020B0604020202020204" pitchFamily="34" charset="0"/>
              </a:rPr>
            </a:br>
            <a:br>
              <a:rPr lang="pt-BR" sz="2000" b="1" dirty="0">
                <a:latin typeface="Arial" panose="020B0604020202020204" pitchFamily="34" charset="0"/>
                <a:cs typeface="Arial" panose="020B0604020202020204" pitchFamily="34" charset="0"/>
              </a:rPr>
            </a:br>
            <a:r>
              <a:rPr lang="pt-BR" sz="1600" dirty="0">
                <a:latin typeface="Arial" panose="020B0604020202020204" pitchFamily="34" charset="0"/>
                <a:cs typeface="Arial" panose="020B0604020202020204" pitchFamily="34" charset="0"/>
              </a:rPr>
              <a:t>Se muitos pacientes com planos de saúde recorreram ao SUS, isso pode apontar falhas no atendimento e capacidade de resposta da rede privada. Comportamento no qual pode ter contribuído para sobrecarga adicional no SUS.</a:t>
            </a:r>
            <a:endParaRPr lang="pt-BR" sz="1600" b="1" dirty="0">
              <a:latin typeface="Arial" panose="020B0604020202020204" pitchFamily="34" charset="0"/>
              <a:cs typeface="Arial" panose="020B0604020202020204" pitchFamily="34" charset="0"/>
            </a:endParaRPr>
          </a:p>
        </p:txBody>
      </p:sp>
      <p:sp>
        <p:nvSpPr>
          <p:cNvPr id="8" name="Espaço Reservado para Número de Slide 7">
            <a:extLst>
              <a:ext uri="{FF2B5EF4-FFF2-40B4-BE49-F238E27FC236}">
                <a16:creationId xmlns:a16="http://schemas.microsoft.com/office/drawing/2014/main" id="{7259F032-8AAD-778B-E374-489B2B6628F9}"/>
              </a:ext>
            </a:extLst>
          </p:cNvPr>
          <p:cNvSpPr>
            <a:spLocks noGrp="1"/>
          </p:cNvSpPr>
          <p:nvPr>
            <p:ph type="sldNum" sz="quarter" idx="12"/>
          </p:nvPr>
        </p:nvSpPr>
        <p:spPr/>
        <p:txBody>
          <a:bodyPr/>
          <a:lstStyle/>
          <a:p>
            <a:fld id="{DFDF98CC-160E-494C-8C3C-8CDC5FA257DE}" type="slidenum">
              <a:rPr lang="en-US" smtClean="0"/>
              <a:pPr/>
              <a:t>8</a:t>
            </a:fld>
            <a:endParaRPr lang="en-US" dirty="0"/>
          </a:p>
        </p:txBody>
      </p:sp>
      <p:pic>
        <p:nvPicPr>
          <p:cNvPr id="6" name="Espaço Reservado para Conteúdo 5" descr="Interface gráfica do usuário, Aplicativo&#10;&#10;Descrição gerada automaticamente">
            <a:extLst>
              <a:ext uri="{FF2B5EF4-FFF2-40B4-BE49-F238E27FC236}">
                <a16:creationId xmlns:a16="http://schemas.microsoft.com/office/drawing/2014/main" id="{94306BAF-3A36-3BC6-3242-E40FFF2752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4398" y="1372791"/>
            <a:ext cx="7315200" cy="4103274"/>
          </a:xfrm>
        </p:spPr>
      </p:pic>
    </p:spTree>
    <p:extLst>
      <p:ext uri="{BB962C8B-B14F-4D97-AF65-F5344CB8AC3E}">
        <p14:creationId xmlns:p14="http://schemas.microsoft.com/office/powerpoint/2010/main" val="3884084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EEA28-E63A-C140-A9AF-10C0A53C1700}"/>
              </a:ext>
            </a:extLst>
          </p:cNvPr>
          <p:cNvSpPr>
            <a:spLocks noGrp="1"/>
          </p:cNvSpPr>
          <p:nvPr>
            <p:ph type="title"/>
          </p:nvPr>
        </p:nvSpPr>
        <p:spPr/>
        <p:txBody>
          <a:bodyPr>
            <a:normAutofit/>
          </a:bodyPr>
          <a:lstStyle/>
          <a:p>
            <a:r>
              <a:rPr lang="pt-BR" sz="2000" b="1" dirty="0">
                <a:latin typeface="Arial" panose="020B0604020202020204" pitchFamily="34" charset="0"/>
                <a:cs typeface="Arial" panose="020B0604020202020204" pitchFamily="34" charset="0"/>
              </a:rPr>
              <a:t>7. Entre as pessoas que buscaram atendimento, qual foi a taxa de internação hospitalar?</a:t>
            </a:r>
            <a:br>
              <a:rPr lang="pt-BR" sz="2000" b="1" dirty="0">
                <a:latin typeface="Arial" panose="020B0604020202020204" pitchFamily="34" charset="0"/>
                <a:cs typeface="Arial" panose="020B0604020202020204" pitchFamily="34" charset="0"/>
              </a:rPr>
            </a:br>
            <a:br>
              <a:rPr lang="pt-BR" sz="2000" b="1" dirty="0">
                <a:latin typeface="Arial" panose="020B0604020202020204" pitchFamily="34" charset="0"/>
                <a:cs typeface="Arial" panose="020B0604020202020204" pitchFamily="34" charset="0"/>
              </a:rPr>
            </a:br>
            <a:r>
              <a:rPr lang="pt-BR" sz="1600" dirty="0">
                <a:latin typeface="Arial" panose="020B0604020202020204" pitchFamily="34" charset="0"/>
                <a:cs typeface="Arial" panose="020B0604020202020204" pitchFamily="34" charset="0"/>
              </a:rPr>
              <a:t>A taxa baixa pode indicar que as estratégias de triagem e atendimento inicial são eficazes para gerenciar sintomas em ambiente ambulatorial, evitando complicações.</a:t>
            </a:r>
            <a:endParaRPr lang="pt-BR" sz="1600" b="1" dirty="0">
              <a:latin typeface="Arial" panose="020B0604020202020204" pitchFamily="34" charset="0"/>
              <a:cs typeface="Arial" panose="020B0604020202020204" pitchFamily="34" charset="0"/>
            </a:endParaRPr>
          </a:p>
        </p:txBody>
      </p:sp>
      <p:sp>
        <p:nvSpPr>
          <p:cNvPr id="8" name="Espaço Reservado para Número de Slide 7">
            <a:extLst>
              <a:ext uri="{FF2B5EF4-FFF2-40B4-BE49-F238E27FC236}">
                <a16:creationId xmlns:a16="http://schemas.microsoft.com/office/drawing/2014/main" id="{30FC96D9-8F82-5A72-B192-D718646002B7}"/>
              </a:ext>
            </a:extLst>
          </p:cNvPr>
          <p:cNvSpPr>
            <a:spLocks noGrp="1"/>
          </p:cNvSpPr>
          <p:nvPr>
            <p:ph type="sldNum" sz="quarter" idx="12"/>
          </p:nvPr>
        </p:nvSpPr>
        <p:spPr/>
        <p:txBody>
          <a:bodyPr/>
          <a:lstStyle/>
          <a:p>
            <a:fld id="{DFDF98CC-160E-494C-8C3C-8CDC5FA257DE}" type="slidenum">
              <a:rPr lang="en-US" smtClean="0"/>
              <a:pPr/>
              <a:t>9</a:t>
            </a:fld>
            <a:endParaRPr lang="en-US" dirty="0"/>
          </a:p>
        </p:txBody>
      </p:sp>
      <p:pic>
        <p:nvPicPr>
          <p:cNvPr id="6" name="Espaço Reservado para Conteúdo 5" descr="Interface gráfica do usuário, Aplicativo&#10;&#10;Descrição gerada automaticamente">
            <a:extLst>
              <a:ext uri="{FF2B5EF4-FFF2-40B4-BE49-F238E27FC236}">
                <a16:creationId xmlns:a16="http://schemas.microsoft.com/office/drawing/2014/main" id="{DFB72A55-F719-DA8E-70CB-92993AE0C6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4398" y="1376786"/>
            <a:ext cx="7315200" cy="4095283"/>
          </a:xfrm>
        </p:spPr>
      </p:pic>
    </p:spTree>
    <p:extLst>
      <p:ext uri="{BB962C8B-B14F-4D97-AF65-F5344CB8AC3E}">
        <p14:creationId xmlns:p14="http://schemas.microsoft.com/office/powerpoint/2010/main" val="3364568760"/>
      </p:ext>
    </p:extLst>
  </p:cSld>
  <p:clrMapOvr>
    <a:masterClrMapping/>
  </p:clrMapOvr>
</p:sld>
</file>

<file path=ppt/theme/theme1.xml><?xml version="1.0" encoding="utf-8"?>
<a:theme xmlns:a="http://schemas.openxmlformats.org/drawingml/2006/main" name="Quadro">
  <a:themeElements>
    <a:clrScheme name="Personalizada 1">
      <a:dk1>
        <a:srgbClr val="000000"/>
      </a:dk1>
      <a:lt1>
        <a:srgbClr val="FFFFFF"/>
      </a:lt1>
      <a:dk2>
        <a:srgbClr val="545454"/>
      </a:dk2>
      <a:lt2>
        <a:srgbClr val="BFBFBF"/>
      </a:lt2>
      <a:accent1>
        <a:srgbClr val="0070C0"/>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Quadr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adr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TM03457475[[fn=Quadro]]</Template>
  <TotalTime>2051</TotalTime>
  <Words>493</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Aptos</vt:lpstr>
      <vt:lpstr>Arial</vt:lpstr>
      <vt:lpstr>Corbel</vt:lpstr>
      <vt:lpstr>Wingdings 2</vt:lpstr>
      <vt:lpstr>Quadro</vt:lpstr>
      <vt:lpstr>COVID-19: Análise do atendimento e comportamento da população</vt:lpstr>
      <vt:lpstr>Apresentação do PowerPoint</vt:lpstr>
      <vt:lpstr>1. Qual é o percentual de pessoas que, ao apresentar ao menos 3 sintomas, não procurou nenhum serviço de saúde?  Se uma parcela significativa de pessoas com múltiplos sintomas não buscou atendimento, isso pode indicar um problema de acesso aos serviços de saúde, seja por falta de informação, confiança no sistema, barreiras econômicas ou medo de exposição.</vt:lpstr>
      <vt:lpstr>2. Entre as pessoas que procuraram atendimento de saúde, qual foi o tipo de serviço mais utilizado (público vs. privado)?  A predominância de uso do serviço público pode indicar uma demanda alta no SUS, refletindo a necessidade de reforçar as unidades básicas de saúde e pronto-atendimentos.</vt:lpstr>
      <vt:lpstr>3. Dentre as pessoas que não buscaram atendimento de saúde, qual porcentagem fez uso de automedicação?  Um alto índice de automedicação entre aqueles com sintomas pode apontar para um risco de agravamento de casos e um possível aumento de complicações, além de mascarar a real situação epidemiológica, dificultando o planejamento de estratégias de controle e tratamento.</vt:lpstr>
      <vt:lpstr>4. Quais providências foram mais adotadas para tratar sintomas em pacientes com 3 ou mais sintomas?  A grande porcentagem de pessoas que decidiram se automedicar e ficar em casa, sugere a necessidade de campanhas de conscientização e a implementação de serviços de telemedicina para acompanhamento remoto.  </vt:lpstr>
      <vt:lpstr>5. Qual a porcentagem de pessoas hospitalizadas que necessitou de ventilação mecânica?  A alta proporção de necessidade de ventilação mecânica entre hospitalizados pode indicar que os pacientes estão buscando atendimento apenas em estágios avançados da doença, sinalizando a necessidade de fortalecer o monitoramento precoce e a capacidade de triagem para casos graves.</vt:lpstr>
      <vt:lpstr>6. Qual a proporção de pessoas com ao menos 3 sintomas e com plano de saúde que optaram por utilizar o SUS?  Se muitos pacientes com planos de saúde recorreram ao SUS, isso pode apontar falhas no atendimento e capacidade de resposta da rede privada. Comportamento no qual pode ter contribuído para sobrecarga adicional no SUS.</vt:lpstr>
      <vt:lpstr>7. Entre as pessoas que buscaram atendimento, qual foi a taxa de internação hospitalar?  A taxa baixa pode indicar que as estratégias de triagem e atendimento inicial são eficazes para gerenciar sintomas em ambiente ambulatorial, evitando complicações.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Silva Sales</dc:creator>
  <cp:lastModifiedBy>gabriel sales</cp:lastModifiedBy>
  <cp:revision>5</cp:revision>
  <dcterms:created xsi:type="dcterms:W3CDTF">2024-08-06T17:57:34Z</dcterms:created>
  <dcterms:modified xsi:type="dcterms:W3CDTF">2024-10-02T23:46:30Z</dcterms:modified>
</cp:coreProperties>
</file>