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5" r:id="rId3"/>
    <p:sldId id="263" r:id="rId4"/>
    <p:sldId id="264" r:id="rId5"/>
    <p:sldId id="279" r:id="rId6"/>
    <p:sldId id="267" r:id="rId7"/>
    <p:sldId id="271" r:id="rId8"/>
    <p:sldId id="276" r:id="rId9"/>
    <p:sldId id="284" r:id="rId10"/>
    <p:sldId id="287" r:id="rId11"/>
    <p:sldId id="285"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mei" initials="sm" lastIdx="1" clrIdx="0">
    <p:extLst>
      <p:ext uri="{19B8F6BF-5375-455C-9EA6-DF929625EA0E}">
        <p15:presenceInfo xmlns:p15="http://schemas.microsoft.com/office/powerpoint/2012/main" userId="a502ae85e2a196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57" autoAdjust="0"/>
    <p:restoredTop sz="95034" autoAdjust="0"/>
  </p:normalViewPr>
  <p:slideViewPr>
    <p:cSldViewPr snapToGrid="0">
      <p:cViewPr>
        <p:scale>
          <a:sx n="100" d="100"/>
          <a:sy n="100" d="100"/>
        </p:scale>
        <p:origin x="176" y="63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EDBC7-7924-B546-BE7C-099552500F87}" type="datetimeFigureOut">
              <a:rPr lang="en-US" smtClean="0"/>
              <a:t>4/3/19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14FE0-B1F4-1D42-9AE6-1BD9FDFA0CEE}" type="slidenum">
              <a:rPr lang="en-US" smtClean="0"/>
              <a:t>‹#›</a:t>
            </a:fld>
            <a:endParaRPr lang="en-US"/>
          </a:p>
        </p:txBody>
      </p:sp>
    </p:spTree>
    <p:extLst>
      <p:ext uri="{BB962C8B-B14F-4D97-AF65-F5344CB8AC3E}">
        <p14:creationId xmlns:p14="http://schemas.microsoft.com/office/powerpoint/2010/main" val="148876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E14FE0-B1F4-1D42-9AE6-1BD9FDFA0CEE}" type="slidenum">
              <a:rPr lang="en-US" smtClean="0"/>
              <a:t>2</a:t>
            </a:fld>
            <a:endParaRPr lang="en-US"/>
          </a:p>
        </p:txBody>
      </p:sp>
    </p:spTree>
    <p:extLst>
      <p:ext uri="{BB962C8B-B14F-4D97-AF65-F5344CB8AC3E}">
        <p14:creationId xmlns:p14="http://schemas.microsoft.com/office/powerpoint/2010/main" val="2724640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E14FE0-B1F4-1D42-9AE6-1BD9FDFA0CEE}" type="slidenum">
              <a:rPr lang="en-US" smtClean="0"/>
              <a:t>6</a:t>
            </a:fld>
            <a:endParaRPr lang="en-US"/>
          </a:p>
        </p:txBody>
      </p:sp>
    </p:spTree>
    <p:extLst>
      <p:ext uri="{BB962C8B-B14F-4D97-AF65-F5344CB8AC3E}">
        <p14:creationId xmlns:p14="http://schemas.microsoft.com/office/powerpoint/2010/main" val="2275529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1895-AF68-4E4D-98BC-903132A1D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F34DBA-2C58-4D85-9A13-DF152F5F4B01}"/>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1"/>
            </a:lvl3pPr>
            <a:lvl4pPr marL="1371635" indent="0" algn="ctr">
              <a:buNone/>
              <a:defRPr sz="1600"/>
            </a:lvl4pPr>
            <a:lvl5pPr marL="1828846" indent="0" algn="ctr">
              <a:buNone/>
              <a:defRPr sz="1600"/>
            </a:lvl5pPr>
            <a:lvl6pPr marL="2286057" indent="0" algn="ctr">
              <a:buNone/>
              <a:defRPr sz="1600"/>
            </a:lvl6pPr>
            <a:lvl7pPr marL="2743268" indent="0" algn="ctr">
              <a:buNone/>
              <a:defRPr sz="1600"/>
            </a:lvl7pPr>
            <a:lvl8pPr marL="3200481" indent="0" algn="ctr">
              <a:buNone/>
              <a:defRPr sz="1600"/>
            </a:lvl8pPr>
            <a:lvl9pPr marL="3657692"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54E77-EF76-4E26-A9EA-A11A14D49D54}"/>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6E8D6133-815A-4028-AB7D-F29261D6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9F22C-78CA-4E92-A4FA-7671726FCE43}"/>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216274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5239-7AA4-4722-A62F-2119AB6C2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FA48E-DE4B-4E44-8468-858697FA64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B38EE-94C2-4966-A51A-3225BCDD8D49}"/>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A8B2DB58-FF83-4818-AB81-5F2CD5FE2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B1EEC-4E23-4D5E-BCB4-49EB7CB9DFC8}"/>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2211130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829E0-D952-4D59-A001-D3871E20B830}"/>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BCFB5-A6AA-4C44-B578-5A4E11CEBF64}"/>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DFD06-9FC3-4A77-95AF-6A5BF840EC07}"/>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791410E5-44AB-44C6-B5EF-292EA7D44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CE902-8B67-474E-B320-A356753CCBBA}"/>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55375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98C5-69F9-436F-AE8B-BB7079FF6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C79398-9FA3-4B5C-91AA-129CE8F18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87E86-1B7A-4E52-A58F-2B8DF75E0BD1}"/>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1D014BCB-C7A3-44C5-B461-58EFA3E34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D338A-14BC-4965-8D96-C261BEFA4E6A}"/>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356059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0E89-884E-48A9-84B3-87249486EE07}"/>
              </a:ext>
            </a:extLst>
          </p:cNvPr>
          <p:cNvSpPr>
            <a:spLocks noGrp="1"/>
          </p:cNvSpPr>
          <p:nvPr>
            <p:ph type="title"/>
          </p:nvPr>
        </p:nvSpPr>
        <p:spPr>
          <a:xfrm>
            <a:off x="831853"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A73F6-0398-44DB-8753-964E0F6B749B}"/>
              </a:ext>
            </a:extLst>
          </p:cNvPr>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2" indent="0">
              <a:buNone/>
              <a:defRPr sz="1801">
                <a:solidFill>
                  <a:schemeClr val="tx1">
                    <a:tint val="75000"/>
                  </a:schemeClr>
                </a:solidFill>
              </a:defRPr>
            </a:lvl3pPr>
            <a:lvl4pPr marL="1371635"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8" indent="0">
              <a:buNone/>
              <a:defRPr sz="1600">
                <a:solidFill>
                  <a:schemeClr val="tx1">
                    <a:tint val="75000"/>
                  </a:schemeClr>
                </a:solidFill>
              </a:defRPr>
            </a:lvl7pPr>
            <a:lvl8pPr marL="3200481" indent="0">
              <a:buNone/>
              <a:defRPr sz="1600">
                <a:solidFill>
                  <a:schemeClr val="tx1">
                    <a:tint val="75000"/>
                  </a:schemeClr>
                </a:solidFill>
              </a:defRPr>
            </a:lvl8pPr>
            <a:lvl9pPr marL="365769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0893F-790E-4A2F-92E3-95D705AF868A}"/>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F4D4A02B-3576-4D46-A0C6-6AD4404D7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C6E62-1A52-48CB-AB77-94B3CD51D3B6}"/>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92687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AE0C-931F-4DBF-AC1B-2086B9600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7F7B4-78F6-46DE-B093-633C01E419FE}"/>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B72C3F-056B-4AE1-B08B-314C9EFA6794}"/>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4B5903-37D3-4B76-BAC7-6FDA9D49FF3B}"/>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6" name="Footer Placeholder 5">
            <a:extLst>
              <a:ext uri="{FF2B5EF4-FFF2-40B4-BE49-F238E27FC236}">
                <a16:creationId xmlns:a16="http://schemas.microsoft.com/office/drawing/2014/main" id="{9A54C4B1-095D-4A23-8DBB-603A70C25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11788-B70C-4D01-81D4-578A46853DE9}"/>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3699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B376-187F-4C24-8565-B77D347E7ECC}"/>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BC4DB-AA3F-4883-8254-C410D3968579}"/>
              </a:ext>
            </a:extLst>
          </p:cNvPr>
          <p:cNvSpPr>
            <a:spLocks noGrp="1"/>
          </p:cNvSpPr>
          <p:nvPr>
            <p:ph type="body" idx="1"/>
          </p:nvPr>
        </p:nvSpPr>
        <p:spPr>
          <a:xfrm>
            <a:off x="839791" y="1681163"/>
            <a:ext cx="5157787" cy="823912"/>
          </a:xfrm>
        </p:spPr>
        <p:txBody>
          <a:bodyPr anchor="b"/>
          <a:lstStyle>
            <a:lvl1pPr marL="0" indent="0">
              <a:buNone/>
              <a:defRPr sz="2400" b="1"/>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8A1F1-902C-4CD3-9201-603F7C68CCDD}"/>
              </a:ext>
            </a:extLst>
          </p:cNvPr>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7C85BB-AABA-4C9B-87DE-B68349429E10}"/>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AB55A-9D1C-4962-83EB-7E2C38A93F4B}"/>
              </a:ext>
            </a:extLst>
          </p:cNvPr>
          <p:cNvSpPr>
            <a:spLocks noGrp="1"/>
          </p:cNvSpPr>
          <p:nvPr>
            <p:ph sz="quarter" idx="4"/>
          </p:nvPr>
        </p:nvSpPr>
        <p:spPr>
          <a:xfrm>
            <a:off x="6172203"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7EBD0F-B960-4FBC-A6CE-0771421683B2}"/>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8" name="Footer Placeholder 7">
            <a:extLst>
              <a:ext uri="{FF2B5EF4-FFF2-40B4-BE49-F238E27FC236}">
                <a16:creationId xmlns:a16="http://schemas.microsoft.com/office/drawing/2014/main" id="{47039964-EECC-40AD-9417-64E6F21F84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4B5584-2A8F-4CA6-9EB0-83D42F3EE0B1}"/>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187048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121C-5FF3-4DD8-8357-133B81526A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8ABDC-D4A4-40FD-AB2E-9AE5CCAA6017}"/>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4" name="Footer Placeholder 3">
            <a:extLst>
              <a:ext uri="{FF2B5EF4-FFF2-40B4-BE49-F238E27FC236}">
                <a16:creationId xmlns:a16="http://schemas.microsoft.com/office/drawing/2014/main" id="{3B0B3422-6A90-496A-87D0-914EFF3B9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CBF13-0985-40BF-8BE8-61B88D64C2F1}"/>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424242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CFEACF-E117-4850-9146-3FA79B14E8E4}"/>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3" name="Footer Placeholder 2">
            <a:extLst>
              <a:ext uri="{FF2B5EF4-FFF2-40B4-BE49-F238E27FC236}">
                <a16:creationId xmlns:a16="http://schemas.microsoft.com/office/drawing/2014/main" id="{4135FDD6-9DF2-4A48-B7E0-748AD876F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AEC02B-2ADF-4FA5-842B-5922801DF650}"/>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153640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9938-9233-415D-BD45-AAE5DFEA2A45}"/>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BBBBB9-711F-41D3-B3BF-47C43B4A6DF5}"/>
              </a:ext>
            </a:extLst>
          </p:cNvPr>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19700-896C-4CBD-8831-C1DB95CEEC9D}"/>
              </a:ext>
            </a:extLst>
          </p:cNvPr>
          <p:cNvSpPr>
            <a:spLocks noGrp="1"/>
          </p:cNvSpPr>
          <p:nvPr>
            <p:ph type="body" sz="half" idx="2"/>
          </p:nvPr>
        </p:nvSpPr>
        <p:spPr>
          <a:xfrm>
            <a:off x="839791" y="2057400"/>
            <a:ext cx="3932236" cy="3811588"/>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06E665F-2D72-40DB-B850-ECCA1A67B610}"/>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6" name="Footer Placeholder 5">
            <a:extLst>
              <a:ext uri="{FF2B5EF4-FFF2-40B4-BE49-F238E27FC236}">
                <a16:creationId xmlns:a16="http://schemas.microsoft.com/office/drawing/2014/main" id="{564ED457-8FC7-4AE5-AC3B-E4D05F830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65677-3D4E-4913-AC94-46B9CA9C9DC0}"/>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946323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E972-82BE-4CFE-8F00-42CB0E742CC2}"/>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B6CDAE-945D-4828-837E-F10933F01F78}"/>
              </a:ext>
            </a:extLst>
          </p:cNvPr>
          <p:cNvSpPr>
            <a:spLocks noGrp="1"/>
          </p:cNvSpPr>
          <p:nvPr>
            <p:ph type="pic" idx="1"/>
          </p:nvPr>
        </p:nvSpPr>
        <p:spPr>
          <a:xfrm>
            <a:off x="5183190" y="987425"/>
            <a:ext cx="6172201" cy="4873625"/>
          </a:xfrm>
        </p:spPr>
        <p:txBody>
          <a:bodyPr/>
          <a:lstStyle>
            <a:lvl1pPr marL="0" indent="0">
              <a:buNone/>
              <a:defRPr sz="3200"/>
            </a:lvl1pPr>
            <a:lvl2pPr marL="457211" indent="0">
              <a:buNone/>
              <a:defRPr sz="2800"/>
            </a:lvl2pPr>
            <a:lvl3pPr marL="914422" indent="0">
              <a:buNone/>
              <a:defRPr sz="2400"/>
            </a:lvl3pPr>
            <a:lvl4pPr marL="1371635" indent="0">
              <a:buNone/>
              <a:defRPr sz="2000"/>
            </a:lvl4pPr>
            <a:lvl5pPr marL="1828846" indent="0">
              <a:buNone/>
              <a:defRPr sz="2000"/>
            </a:lvl5pPr>
            <a:lvl6pPr marL="2286057" indent="0">
              <a:buNone/>
              <a:defRPr sz="2000"/>
            </a:lvl6pPr>
            <a:lvl7pPr marL="2743268" indent="0">
              <a:buNone/>
              <a:defRPr sz="2000"/>
            </a:lvl7pPr>
            <a:lvl8pPr marL="3200481" indent="0">
              <a:buNone/>
              <a:defRPr sz="2000"/>
            </a:lvl8pPr>
            <a:lvl9pPr marL="3657692" indent="0">
              <a:buNone/>
              <a:defRPr sz="2000"/>
            </a:lvl9pPr>
          </a:lstStyle>
          <a:p>
            <a:endParaRPr lang="en-US"/>
          </a:p>
        </p:txBody>
      </p:sp>
      <p:sp>
        <p:nvSpPr>
          <p:cNvPr id="4" name="Text Placeholder 3">
            <a:extLst>
              <a:ext uri="{FF2B5EF4-FFF2-40B4-BE49-F238E27FC236}">
                <a16:creationId xmlns:a16="http://schemas.microsoft.com/office/drawing/2014/main" id="{BB40BBC8-1505-4BC7-BD0E-36FC04DF024A}"/>
              </a:ext>
            </a:extLst>
          </p:cNvPr>
          <p:cNvSpPr>
            <a:spLocks noGrp="1"/>
          </p:cNvSpPr>
          <p:nvPr>
            <p:ph type="body" sz="half" idx="2"/>
          </p:nvPr>
        </p:nvSpPr>
        <p:spPr>
          <a:xfrm>
            <a:off x="839791" y="2057400"/>
            <a:ext cx="3932236" cy="3811588"/>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103C4729-19DB-49C4-B92B-D861181BBC36}"/>
              </a:ext>
            </a:extLst>
          </p:cNvPr>
          <p:cNvSpPr>
            <a:spLocks noGrp="1"/>
          </p:cNvSpPr>
          <p:nvPr>
            <p:ph type="dt" sz="half" idx="10"/>
          </p:nvPr>
        </p:nvSpPr>
        <p:spPr/>
        <p:txBody>
          <a:bodyPr/>
          <a:lstStyle/>
          <a:p>
            <a:fld id="{93A5FD6C-C2E5-4EC9-A575-C1F729C3BD00}" type="datetimeFigureOut">
              <a:rPr lang="en-US" smtClean="0"/>
              <a:t>4/3/19</a:t>
            </a:fld>
            <a:endParaRPr lang="en-US"/>
          </a:p>
        </p:txBody>
      </p:sp>
      <p:sp>
        <p:nvSpPr>
          <p:cNvPr id="6" name="Footer Placeholder 5">
            <a:extLst>
              <a:ext uri="{FF2B5EF4-FFF2-40B4-BE49-F238E27FC236}">
                <a16:creationId xmlns:a16="http://schemas.microsoft.com/office/drawing/2014/main" id="{A45BFFFE-A54B-4FB4-8F9A-054ECDC41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FE5C4-3F89-4498-9C42-93F36C719371}"/>
              </a:ext>
            </a:extLst>
          </p:cNvPr>
          <p:cNvSpPr>
            <a:spLocks noGrp="1"/>
          </p:cNvSpPr>
          <p:nvPr>
            <p:ph type="sldNum" sz="quarter" idx="12"/>
          </p:nvPr>
        </p:nvSpPr>
        <p:spPr/>
        <p:txBody>
          <a:bodyPr/>
          <a:lstStyle/>
          <a:p>
            <a:fld id="{4E87FF02-1C76-4FAE-8547-C5895A30A2BF}" type="slidenum">
              <a:rPr lang="en-US" smtClean="0"/>
              <a:t>‹#›</a:t>
            </a:fld>
            <a:endParaRPr lang="en-US"/>
          </a:p>
        </p:txBody>
      </p:sp>
    </p:spTree>
    <p:extLst>
      <p:ext uri="{BB962C8B-B14F-4D97-AF65-F5344CB8AC3E}">
        <p14:creationId xmlns:p14="http://schemas.microsoft.com/office/powerpoint/2010/main" val="254035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96A1A-6628-47E9-87B8-6AE296CC43B5}"/>
              </a:ext>
            </a:extLst>
          </p:cNvPr>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AF170A-2698-488F-AB71-FDD42AB662A5}"/>
              </a:ext>
            </a:extLst>
          </p:cNvPr>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B33F2-DB35-41ED-BA59-409A8324CED1}"/>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5FD6C-C2E5-4EC9-A575-C1F729C3BD00}" type="datetimeFigureOut">
              <a:rPr lang="en-US" smtClean="0"/>
              <a:t>4/3/19</a:t>
            </a:fld>
            <a:endParaRPr lang="en-US"/>
          </a:p>
        </p:txBody>
      </p:sp>
      <p:sp>
        <p:nvSpPr>
          <p:cNvPr id="5" name="Footer Placeholder 4">
            <a:extLst>
              <a:ext uri="{FF2B5EF4-FFF2-40B4-BE49-F238E27FC236}">
                <a16:creationId xmlns:a16="http://schemas.microsoft.com/office/drawing/2014/main" id="{A8665E64-8B35-4241-94DE-50B58D4B0A4D}"/>
              </a:ext>
            </a:extLst>
          </p:cNvPr>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133EF9-5C87-4E2C-90E0-8C5464BEEE4C}"/>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7FF02-1C76-4FAE-8547-C5895A30A2BF}" type="slidenum">
              <a:rPr lang="en-US" smtClean="0"/>
              <a:t>‹#›</a:t>
            </a:fld>
            <a:endParaRPr lang="en-US"/>
          </a:p>
        </p:txBody>
      </p:sp>
    </p:spTree>
    <p:extLst>
      <p:ext uri="{BB962C8B-B14F-4D97-AF65-F5344CB8AC3E}">
        <p14:creationId xmlns:p14="http://schemas.microsoft.com/office/powerpoint/2010/main" val="339098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7" indent="-228607" algn="l" defTabSz="914422"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7" algn="l" defTabSz="91442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7" algn="l" defTabSz="91442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3"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4"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7" indent="-228607" algn="l" defTabSz="914422"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2" rtl="0" eaLnBrk="1" latinLnBrk="0" hangingPunct="1">
        <a:defRPr sz="1801" kern="1200">
          <a:solidFill>
            <a:schemeClr val="tx1"/>
          </a:solidFill>
          <a:latin typeface="+mn-lt"/>
          <a:ea typeface="+mn-ea"/>
          <a:cs typeface="+mn-cs"/>
        </a:defRPr>
      </a:lvl1pPr>
      <a:lvl2pPr marL="457211" algn="l" defTabSz="914422" rtl="0" eaLnBrk="1" latinLnBrk="0" hangingPunct="1">
        <a:defRPr sz="1801" kern="1200">
          <a:solidFill>
            <a:schemeClr val="tx1"/>
          </a:solidFill>
          <a:latin typeface="+mn-lt"/>
          <a:ea typeface="+mn-ea"/>
          <a:cs typeface="+mn-cs"/>
        </a:defRPr>
      </a:lvl2pPr>
      <a:lvl3pPr marL="914422" algn="l" defTabSz="914422" rtl="0" eaLnBrk="1" latinLnBrk="0" hangingPunct="1">
        <a:defRPr sz="1801" kern="1200">
          <a:solidFill>
            <a:schemeClr val="tx1"/>
          </a:solidFill>
          <a:latin typeface="+mn-lt"/>
          <a:ea typeface="+mn-ea"/>
          <a:cs typeface="+mn-cs"/>
        </a:defRPr>
      </a:lvl3pPr>
      <a:lvl4pPr marL="1371635" algn="l" defTabSz="914422" rtl="0" eaLnBrk="1" latinLnBrk="0" hangingPunct="1">
        <a:defRPr sz="1801" kern="1200">
          <a:solidFill>
            <a:schemeClr val="tx1"/>
          </a:solidFill>
          <a:latin typeface="+mn-lt"/>
          <a:ea typeface="+mn-ea"/>
          <a:cs typeface="+mn-cs"/>
        </a:defRPr>
      </a:lvl4pPr>
      <a:lvl5pPr marL="1828846" algn="l" defTabSz="914422" rtl="0" eaLnBrk="1" latinLnBrk="0" hangingPunct="1">
        <a:defRPr sz="1801" kern="1200">
          <a:solidFill>
            <a:schemeClr val="tx1"/>
          </a:solidFill>
          <a:latin typeface="+mn-lt"/>
          <a:ea typeface="+mn-ea"/>
          <a:cs typeface="+mn-cs"/>
        </a:defRPr>
      </a:lvl5pPr>
      <a:lvl6pPr marL="2286057" algn="l" defTabSz="914422" rtl="0" eaLnBrk="1" latinLnBrk="0" hangingPunct="1">
        <a:defRPr sz="1801" kern="1200">
          <a:solidFill>
            <a:schemeClr val="tx1"/>
          </a:solidFill>
          <a:latin typeface="+mn-lt"/>
          <a:ea typeface="+mn-ea"/>
          <a:cs typeface="+mn-cs"/>
        </a:defRPr>
      </a:lvl6pPr>
      <a:lvl7pPr marL="2743268" algn="l" defTabSz="914422" rtl="0" eaLnBrk="1" latinLnBrk="0" hangingPunct="1">
        <a:defRPr sz="1801" kern="1200">
          <a:solidFill>
            <a:schemeClr val="tx1"/>
          </a:solidFill>
          <a:latin typeface="+mn-lt"/>
          <a:ea typeface="+mn-ea"/>
          <a:cs typeface="+mn-cs"/>
        </a:defRPr>
      </a:lvl7pPr>
      <a:lvl8pPr marL="3200481" algn="l" defTabSz="914422" rtl="0" eaLnBrk="1" latinLnBrk="0" hangingPunct="1">
        <a:defRPr sz="1801" kern="1200">
          <a:solidFill>
            <a:schemeClr val="tx1"/>
          </a:solidFill>
          <a:latin typeface="+mn-lt"/>
          <a:ea typeface="+mn-ea"/>
          <a:cs typeface="+mn-cs"/>
        </a:defRPr>
      </a:lvl8pPr>
      <a:lvl9pPr marL="3657692" algn="l" defTabSz="91442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375ECF-9710-4A0E-8043-E4AAEB1081CC}"/>
              </a:ext>
            </a:extLst>
          </p:cNvPr>
          <p:cNvSpPr>
            <a:spLocks noGrp="1"/>
          </p:cNvSpPr>
          <p:nvPr>
            <p:ph type="subTitle" idx="1"/>
          </p:nvPr>
        </p:nvSpPr>
        <p:spPr>
          <a:xfrm>
            <a:off x="8499110" y="5091764"/>
            <a:ext cx="2974206" cy="1264587"/>
          </a:xfrm>
        </p:spPr>
        <p:txBody>
          <a:bodyPr anchor="ctr">
            <a:normAutofit/>
          </a:bodyPr>
          <a:lstStyle/>
          <a:p>
            <a:pPr algn="l"/>
            <a:r>
              <a:rPr lang="en-US" sz="2000"/>
              <a:t>Steve</a:t>
            </a:r>
            <a:endParaRPr lang="en-US" sz="2000" dirty="0"/>
          </a:p>
        </p:txBody>
      </p:sp>
      <p:pic>
        <p:nvPicPr>
          <p:cNvPr id="4" name="Picture 3">
            <a:extLst>
              <a:ext uri="{FF2B5EF4-FFF2-40B4-BE49-F238E27FC236}">
                <a16:creationId xmlns:a16="http://schemas.microsoft.com/office/drawing/2014/main" id="{2EB8E57C-5EDF-4A85-A1BB-34F728538C37}"/>
              </a:ext>
            </a:extLst>
          </p:cNvPr>
          <p:cNvPicPr>
            <a:picLocks noChangeAspect="1"/>
          </p:cNvPicPr>
          <p:nvPr/>
        </p:nvPicPr>
        <p:blipFill rotWithShape="1">
          <a:blip r:embed="rId2"/>
          <a:srcRect t="1274" b="6134"/>
          <a:stretch/>
        </p:blipFill>
        <p:spPr>
          <a:xfrm>
            <a:off x="-3983" y="10"/>
            <a:ext cx="12192000" cy="4571990"/>
          </a:xfrm>
          <a:prstGeom prst="rect">
            <a:avLst/>
          </a:prstGeom>
        </p:spPr>
      </p:pic>
      <p:cxnSp>
        <p:nvCxnSpPr>
          <p:cNvPr id="20" name="Straight Connector 15">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4567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3D2F-9E0D-544E-9427-BA0B335E6CB5}"/>
              </a:ext>
            </a:extLst>
          </p:cNvPr>
          <p:cNvSpPr>
            <a:spLocks noGrp="1"/>
          </p:cNvSpPr>
          <p:nvPr>
            <p:ph type="title"/>
          </p:nvPr>
        </p:nvSpPr>
        <p:spPr/>
        <p:txBody>
          <a:bodyPr/>
          <a:lstStyle/>
          <a:p>
            <a:r>
              <a:rPr lang="en-US" dirty="0"/>
              <a:t>HIPPA continue</a:t>
            </a:r>
          </a:p>
        </p:txBody>
      </p:sp>
      <p:sp>
        <p:nvSpPr>
          <p:cNvPr id="3" name="Content Placeholder 2">
            <a:extLst>
              <a:ext uri="{FF2B5EF4-FFF2-40B4-BE49-F238E27FC236}">
                <a16:creationId xmlns:a16="http://schemas.microsoft.com/office/drawing/2014/main" id="{25325386-8890-4A44-A754-B5BF55F70174}"/>
              </a:ext>
            </a:extLst>
          </p:cNvPr>
          <p:cNvSpPr>
            <a:spLocks noGrp="1"/>
          </p:cNvSpPr>
          <p:nvPr>
            <p:ph idx="1"/>
          </p:nvPr>
        </p:nvSpPr>
        <p:spPr/>
        <p:txBody>
          <a:bodyPr/>
          <a:lstStyle/>
          <a:p>
            <a:r>
              <a:rPr lang="en-US" dirty="0"/>
              <a:t>LONI Data Ownership</a:t>
            </a:r>
          </a:p>
          <a:p>
            <a:pPr lvl="1"/>
            <a:r>
              <a:rPr lang="en-US" dirty="0"/>
              <a:t>Neuroimaging and workflow can be stored locally. </a:t>
            </a:r>
          </a:p>
          <a:p>
            <a:pPr lvl="1"/>
            <a:r>
              <a:rPr lang="en-US" dirty="0"/>
              <a:t>However in order to use LONI modules and workflow. A connection to LONI server must be made. On connection local files are automatically transferred and stored on LONI server. </a:t>
            </a:r>
          </a:p>
          <a:p>
            <a:r>
              <a:rPr lang="en-US" dirty="0"/>
              <a:t>Potential patient identifiers </a:t>
            </a:r>
          </a:p>
          <a:p>
            <a:pPr lvl="1"/>
            <a:r>
              <a:rPr lang="en-US" dirty="0"/>
              <a:t>Facial muscles and tattoos</a:t>
            </a:r>
          </a:p>
          <a:p>
            <a:pPr marL="457211" lvl="1" indent="0">
              <a:buNone/>
            </a:pPr>
            <a:endParaRPr lang="en-US" dirty="0"/>
          </a:p>
        </p:txBody>
      </p:sp>
    </p:spTree>
    <p:extLst>
      <p:ext uri="{BB962C8B-B14F-4D97-AF65-F5344CB8AC3E}">
        <p14:creationId xmlns:p14="http://schemas.microsoft.com/office/powerpoint/2010/main" val="270900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ED1A-DA2B-7349-9AAE-C495E3255B52}"/>
              </a:ext>
            </a:extLst>
          </p:cNvPr>
          <p:cNvSpPr>
            <a:spLocks noGrp="1"/>
          </p:cNvSpPr>
          <p:nvPr>
            <p:ph type="title"/>
          </p:nvPr>
        </p:nvSpPr>
        <p:spPr/>
        <p:txBody>
          <a:bodyPr/>
          <a:lstStyle/>
          <a:p>
            <a:r>
              <a:rPr lang="en-US" dirty="0"/>
              <a:t>Future</a:t>
            </a:r>
          </a:p>
        </p:txBody>
      </p:sp>
      <p:sp>
        <p:nvSpPr>
          <p:cNvPr id="3" name="Content Placeholder 2">
            <a:extLst>
              <a:ext uri="{FF2B5EF4-FFF2-40B4-BE49-F238E27FC236}">
                <a16:creationId xmlns:a16="http://schemas.microsoft.com/office/drawing/2014/main" id="{D6D6D786-1C20-CB4A-ACDC-44F3CE04780B}"/>
              </a:ext>
            </a:extLst>
          </p:cNvPr>
          <p:cNvSpPr>
            <a:spLocks noGrp="1"/>
          </p:cNvSpPr>
          <p:nvPr>
            <p:ph idx="1"/>
          </p:nvPr>
        </p:nvSpPr>
        <p:spPr/>
        <p:txBody>
          <a:bodyPr/>
          <a:lstStyle/>
          <a:p>
            <a:r>
              <a:rPr lang="en-US" dirty="0"/>
              <a:t>Workflow Design?</a:t>
            </a:r>
          </a:p>
          <a:p>
            <a:r>
              <a:rPr lang="en-US" dirty="0"/>
              <a:t>Correlational Explanation (</a:t>
            </a:r>
            <a:r>
              <a:rPr lang="en-US" dirty="0" err="1"/>
              <a:t>CorEx</a:t>
            </a:r>
            <a:r>
              <a:rPr lang="en-US" dirty="0"/>
              <a:t>) Unsupervised learning workflow</a:t>
            </a:r>
          </a:p>
          <a:p>
            <a:pPr lvl="1"/>
            <a:r>
              <a:rPr lang="en-US" dirty="0"/>
              <a:t>Cooperate with Greg Ver </a:t>
            </a:r>
            <a:r>
              <a:rPr lang="en-US" dirty="0" err="1"/>
              <a:t>Steeg</a:t>
            </a:r>
            <a:endParaRPr lang="en-US" dirty="0"/>
          </a:p>
          <a:p>
            <a:r>
              <a:rPr lang="en-US" dirty="0"/>
              <a:t>Potential Datawarehouse?</a:t>
            </a:r>
          </a:p>
          <a:p>
            <a:r>
              <a:rPr lang="en-US" dirty="0"/>
              <a:t>Potential tool to cooperate with outside institution? </a:t>
            </a:r>
          </a:p>
          <a:p>
            <a:r>
              <a:rPr lang="en-US" dirty="0"/>
              <a:t>Alternative transparent drag and drop UI workflow tool?</a:t>
            </a:r>
          </a:p>
        </p:txBody>
      </p:sp>
    </p:spTree>
    <p:extLst>
      <p:ext uri="{BB962C8B-B14F-4D97-AF65-F5344CB8AC3E}">
        <p14:creationId xmlns:p14="http://schemas.microsoft.com/office/powerpoint/2010/main" val="132187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CA3B-9199-424C-B333-FE52792BFB4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99C405-97F4-0A4E-B756-70ADA1502227}"/>
              </a:ext>
            </a:extLst>
          </p:cNvPr>
          <p:cNvSpPr>
            <a:spLocks noGrp="1"/>
          </p:cNvSpPr>
          <p:nvPr>
            <p:ph idx="1"/>
          </p:nvPr>
        </p:nvSpPr>
        <p:spPr/>
        <p:txBody>
          <a:bodyPr>
            <a:normAutofit lnSpcReduction="10000"/>
          </a:bodyPr>
          <a:lstStyle/>
          <a:p>
            <a:r>
              <a:rPr lang="en-US" dirty="0"/>
              <a:t>Pros:</a:t>
            </a:r>
          </a:p>
          <a:p>
            <a:r>
              <a:rPr lang="en-US" dirty="0"/>
              <a:t>Multiple pre- and processing workflow pipeline</a:t>
            </a:r>
          </a:p>
          <a:p>
            <a:r>
              <a:rPr lang="en-US" dirty="0"/>
              <a:t>Great basic analysis workflow</a:t>
            </a:r>
          </a:p>
          <a:p>
            <a:r>
              <a:rPr lang="en-US" dirty="0"/>
              <a:t>Well established brain atlas and databases</a:t>
            </a:r>
          </a:p>
          <a:p>
            <a:endParaRPr lang="en-US" dirty="0"/>
          </a:p>
          <a:p>
            <a:r>
              <a:rPr lang="en-US" dirty="0"/>
              <a:t>Cons:</a:t>
            </a:r>
          </a:p>
          <a:p>
            <a:r>
              <a:rPr lang="en-US" dirty="0"/>
              <a:t>USC LONI owns the data</a:t>
            </a:r>
          </a:p>
          <a:p>
            <a:r>
              <a:rPr lang="en-US" dirty="0"/>
              <a:t>Poor error feedback</a:t>
            </a:r>
          </a:p>
          <a:p>
            <a:r>
              <a:rPr lang="en-US" dirty="0"/>
              <a:t>Design docs are not regularly updated</a:t>
            </a:r>
          </a:p>
          <a:p>
            <a:endParaRPr lang="en-US" dirty="0"/>
          </a:p>
        </p:txBody>
      </p:sp>
    </p:spTree>
    <p:extLst>
      <p:ext uri="{BB962C8B-B14F-4D97-AF65-F5344CB8AC3E}">
        <p14:creationId xmlns:p14="http://schemas.microsoft.com/office/powerpoint/2010/main" val="254543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85E1-CA3F-4C9C-B715-7B415F18269F}"/>
              </a:ext>
            </a:extLst>
          </p:cNvPr>
          <p:cNvSpPr>
            <a:spLocks noGrp="1"/>
          </p:cNvSpPr>
          <p:nvPr>
            <p:ph type="title"/>
          </p:nvPr>
        </p:nvSpPr>
        <p:spPr/>
        <p:txBody>
          <a:bodyPr/>
          <a:lstStyle/>
          <a:p>
            <a:r>
              <a:rPr lang="en-US" dirty="0"/>
              <a:t>Current Problems</a:t>
            </a:r>
          </a:p>
        </p:txBody>
      </p:sp>
      <p:sp>
        <p:nvSpPr>
          <p:cNvPr id="3" name="Content Placeholder 2">
            <a:extLst>
              <a:ext uri="{FF2B5EF4-FFF2-40B4-BE49-F238E27FC236}">
                <a16:creationId xmlns:a16="http://schemas.microsoft.com/office/drawing/2014/main" id="{D018360D-6649-4D4C-87C5-BBA1DD343732}"/>
              </a:ext>
            </a:extLst>
          </p:cNvPr>
          <p:cNvSpPr>
            <a:spLocks noGrp="1"/>
          </p:cNvSpPr>
          <p:nvPr>
            <p:ph idx="1"/>
          </p:nvPr>
        </p:nvSpPr>
        <p:spPr/>
        <p:txBody>
          <a:bodyPr/>
          <a:lstStyle/>
          <a:p>
            <a:r>
              <a:rPr lang="en-US" dirty="0"/>
              <a:t>A need to standardize neuroimaging data from different formats.</a:t>
            </a:r>
          </a:p>
          <a:p>
            <a:r>
              <a:rPr lang="en-US" dirty="0"/>
              <a:t>An economical method to store images. </a:t>
            </a:r>
          </a:p>
          <a:p>
            <a:r>
              <a:rPr lang="en-US" dirty="0"/>
              <a:t>A way to cooperate with different institution while following federal guidelines. </a:t>
            </a:r>
          </a:p>
          <a:p>
            <a:r>
              <a:rPr lang="en-US" dirty="0"/>
              <a:t>A simple procedure to implement and understand modules and workflows without coding in scripting languages.  </a:t>
            </a:r>
          </a:p>
        </p:txBody>
      </p:sp>
    </p:spTree>
    <p:extLst>
      <p:ext uri="{BB962C8B-B14F-4D97-AF65-F5344CB8AC3E}">
        <p14:creationId xmlns:p14="http://schemas.microsoft.com/office/powerpoint/2010/main" val="241108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17346B7-50AE-4DE0-8EC6-530196C4E757}"/>
              </a:ext>
            </a:extLst>
          </p:cNvPr>
          <p:cNvPicPr>
            <a:picLocks noGrp="1" noChangeAspect="1"/>
          </p:cNvPicPr>
          <p:nvPr>
            <p:ph idx="1"/>
          </p:nvPr>
        </p:nvPicPr>
        <p:blipFill>
          <a:blip r:embed="rId2"/>
          <a:stretch>
            <a:fillRect/>
          </a:stretch>
        </p:blipFill>
        <p:spPr>
          <a:xfrm>
            <a:off x="1457455" y="127481"/>
            <a:ext cx="4105453" cy="6603038"/>
          </a:xfrm>
          <a:prstGeom prst="rect">
            <a:avLst/>
          </a:prstGeom>
        </p:spPr>
      </p:pic>
      <p:sp>
        <p:nvSpPr>
          <p:cNvPr id="2" name="TextBox 1">
            <a:extLst>
              <a:ext uri="{FF2B5EF4-FFF2-40B4-BE49-F238E27FC236}">
                <a16:creationId xmlns:a16="http://schemas.microsoft.com/office/drawing/2014/main" id="{A6BA625B-896F-BB42-9594-94AD28770E1E}"/>
              </a:ext>
            </a:extLst>
          </p:cNvPr>
          <p:cNvSpPr txBox="1"/>
          <p:nvPr/>
        </p:nvSpPr>
        <p:spPr>
          <a:xfrm>
            <a:off x="5791200" y="4914637"/>
            <a:ext cx="6096000" cy="1815882"/>
          </a:xfrm>
          <a:prstGeom prst="rect">
            <a:avLst/>
          </a:prstGeom>
          <a:noFill/>
        </p:spPr>
        <p:txBody>
          <a:bodyPr wrap="square" rtlCol="0">
            <a:spAutoFit/>
          </a:bodyPr>
          <a:lstStyle/>
          <a:p>
            <a:r>
              <a:rPr lang="en-US" sz="2800" dirty="0"/>
              <a:t>Key:</a:t>
            </a:r>
          </a:p>
          <a:p>
            <a:r>
              <a:rPr lang="en-US" sz="2800" dirty="0"/>
              <a:t>Circle: data state</a:t>
            </a:r>
          </a:p>
          <a:p>
            <a:r>
              <a:rPr lang="en-US" sz="2800" dirty="0"/>
              <a:t>Arrows: data process</a:t>
            </a:r>
          </a:p>
          <a:p>
            <a:r>
              <a:rPr lang="en-US" sz="2800" dirty="0"/>
              <a:t>Dark circle: end analysis </a:t>
            </a:r>
          </a:p>
        </p:txBody>
      </p:sp>
      <p:sp>
        <p:nvSpPr>
          <p:cNvPr id="3" name="TextBox 2">
            <a:extLst>
              <a:ext uri="{FF2B5EF4-FFF2-40B4-BE49-F238E27FC236}">
                <a16:creationId xmlns:a16="http://schemas.microsoft.com/office/drawing/2014/main" id="{471D45C1-540C-4344-A5AA-F95DA3340A38}"/>
              </a:ext>
            </a:extLst>
          </p:cNvPr>
          <p:cNvSpPr txBox="1"/>
          <p:nvPr/>
        </p:nvSpPr>
        <p:spPr>
          <a:xfrm>
            <a:off x="5791200" y="558799"/>
            <a:ext cx="5384800" cy="2123658"/>
          </a:xfrm>
          <a:prstGeom prst="rect">
            <a:avLst/>
          </a:prstGeom>
          <a:noFill/>
        </p:spPr>
        <p:txBody>
          <a:bodyPr wrap="square" rtlCol="0">
            <a:spAutoFit/>
          </a:bodyPr>
          <a:lstStyle/>
          <a:p>
            <a:r>
              <a:rPr lang="en-US" sz="4400" dirty="0"/>
              <a:t>LONI Pipeline Processing and Analysis Workflow</a:t>
            </a:r>
          </a:p>
        </p:txBody>
      </p:sp>
    </p:spTree>
    <p:extLst>
      <p:ext uri="{BB962C8B-B14F-4D97-AF65-F5344CB8AC3E}">
        <p14:creationId xmlns:p14="http://schemas.microsoft.com/office/powerpoint/2010/main" val="1175931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E3558A-8ED5-4C5A-A51B-C2BBCCFF1E17}"/>
              </a:ext>
            </a:extLst>
          </p:cNvPr>
          <p:cNvPicPr>
            <a:picLocks noGrp="1" noChangeAspect="1"/>
          </p:cNvPicPr>
          <p:nvPr>
            <p:ph idx="1"/>
          </p:nvPr>
        </p:nvPicPr>
        <p:blipFill>
          <a:blip r:embed="rId2"/>
          <a:stretch>
            <a:fillRect/>
          </a:stretch>
        </p:blipFill>
        <p:spPr>
          <a:xfrm>
            <a:off x="5615283" y="208616"/>
            <a:ext cx="5282301" cy="6284260"/>
          </a:xfrm>
          <a:prstGeom prst="rect">
            <a:avLst/>
          </a:prstGeom>
        </p:spPr>
      </p:pic>
      <p:pic>
        <p:nvPicPr>
          <p:cNvPr id="4" name="Picture 3">
            <a:extLst>
              <a:ext uri="{FF2B5EF4-FFF2-40B4-BE49-F238E27FC236}">
                <a16:creationId xmlns:a16="http://schemas.microsoft.com/office/drawing/2014/main" id="{019E77D8-3CAF-473A-A80B-4E3B9E9F3386}"/>
              </a:ext>
            </a:extLst>
          </p:cNvPr>
          <p:cNvPicPr>
            <a:picLocks noChangeAspect="1"/>
          </p:cNvPicPr>
          <p:nvPr/>
        </p:nvPicPr>
        <p:blipFill>
          <a:blip r:embed="rId3"/>
          <a:stretch>
            <a:fillRect/>
          </a:stretch>
        </p:blipFill>
        <p:spPr>
          <a:xfrm>
            <a:off x="1749225" y="208616"/>
            <a:ext cx="3464580" cy="6284260"/>
          </a:xfrm>
          <a:prstGeom prst="rect">
            <a:avLst/>
          </a:prstGeom>
        </p:spPr>
      </p:pic>
    </p:spTree>
    <p:extLst>
      <p:ext uri="{BB962C8B-B14F-4D97-AF65-F5344CB8AC3E}">
        <p14:creationId xmlns:p14="http://schemas.microsoft.com/office/powerpoint/2010/main" val="41038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0E2E-92C6-4F40-A7EA-2F588C4EAA91}"/>
              </a:ext>
            </a:extLst>
          </p:cNvPr>
          <p:cNvSpPr>
            <a:spLocks noGrp="1"/>
          </p:cNvSpPr>
          <p:nvPr>
            <p:ph type="title"/>
          </p:nvPr>
        </p:nvSpPr>
        <p:spPr>
          <a:xfrm>
            <a:off x="5279010" y="365125"/>
            <a:ext cx="6074794" cy="1325563"/>
          </a:xfrm>
        </p:spPr>
        <p:txBody>
          <a:bodyPr>
            <a:normAutofit/>
          </a:bodyPr>
          <a:lstStyle/>
          <a:p>
            <a:r>
              <a:rPr lang="en-US" dirty="0"/>
              <a:t>Register to Brain Atlas and Image</a:t>
            </a:r>
          </a:p>
        </p:txBody>
      </p:sp>
      <p:sp>
        <p:nvSpPr>
          <p:cNvPr id="3" name="Content Placeholder 2">
            <a:extLst>
              <a:ext uri="{FF2B5EF4-FFF2-40B4-BE49-F238E27FC236}">
                <a16:creationId xmlns:a16="http://schemas.microsoft.com/office/drawing/2014/main" id="{9ABF68F4-CD07-4B2D-B4BE-CCBF3321010F}"/>
              </a:ext>
            </a:extLst>
          </p:cNvPr>
          <p:cNvSpPr>
            <a:spLocks noGrp="1"/>
          </p:cNvSpPr>
          <p:nvPr>
            <p:ph idx="1"/>
          </p:nvPr>
        </p:nvSpPr>
        <p:spPr>
          <a:xfrm>
            <a:off x="5410986" y="1825625"/>
            <a:ext cx="5942818" cy="4351338"/>
          </a:xfrm>
        </p:spPr>
        <p:txBody>
          <a:bodyPr/>
          <a:lstStyle/>
          <a:p>
            <a:r>
              <a:rPr lang="en-US" dirty="0"/>
              <a:t>Positioning image into (average) standard position and space</a:t>
            </a:r>
          </a:p>
          <a:p>
            <a:r>
              <a:rPr lang="en-US" dirty="0"/>
              <a:t>Different standardize methods:</a:t>
            </a:r>
          </a:p>
          <a:p>
            <a:pPr lvl="1"/>
            <a:r>
              <a:rPr lang="en-US" dirty="0"/>
              <a:t>*Standard Pipeline workflow: Skull strip BEFORE image registration</a:t>
            </a:r>
          </a:p>
          <a:p>
            <a:pPr lvl="1"/>
            <a:r>
              <a:rPr lang="en-US" dirty="0" err="1"/>
              <a:t>Minctracc</a:t>
            </a:r>
            <a:r>
              <a:rPr lang="en-US" dirty="0"/>
              <a:t>: Skull strip AFTER image registration (</a:t>
            </a:r>
            <a:r>
              <a:rPr lang="en-US" dirty="0" err="1"/>
              <a:t>minctracc</a:t>
            </a:r>
            <a:r>
              <a:rPr lang="en-US" dirty="0"/>
              <a:t> estimates the spatial transformation required to register two volumes together)</a:t>
            </a:r>
          </a:p>
        </p:txBody>
      </p:sp>
      <p:pic>
        <p:nvPicPr>
          <p:cNvPr id="4" name="Content Placeholder 3">
            <a:extLst>
              <a:ext uri="{FF2B5EF4-FFF2-40B4-BE49-F238E27FC236}">
                <a16:creationId xmlns:a16="http://schemas.microsoft.com/office/drawing/2014/main" id="{CF264D46-5D35-4467-8C0A-576314557FA2}"/>
              </a:ext>
            </a:extLst>
          </p:cNvPr>
          <p:cNvPicPr>
            <a:picLocks noChangeAspect="1"/>
          </p:cNvPicPr>
          <p:nvPr/>
        </p:nvPicPr>
        <p:blipFill>
          <a:blip r:embed="rId2"/>
          <a:stretch>
            <a:fillRect/>
          </a:stretch>
        </p:blipFill>
        <p:spPr>
          <a:xfrm>
            <a:off x="791563" y="138578"/>
            <a:ext cx="4233218" cy="6580843"/>
          </a:xfrm>
          <a:prstGeom prst="rect">
            <a:avLst/>
          </a:prstGeom>
        </p:spPr>
      </p:pic>
    </p:spTree>
    <p:extLst>
      <p:ext uri="{BB962C8B-B14F-4D97-AF65-F5344CB8AC3E}">
        <p14:creationId xmlns:p14="http://schemas.microsoft.com/office/powerpoint/2010/main" val="428986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544-AF78-40E5-9811-676EAC2ACA9A}"/>
              </a:ext>
            </a:extLst>
          </p:cNvPr>
          <p:cNvSpPr>
            <a:spLocks noGrp="1"/>
          </p:cNvSpPr>
          <p:nvPr>
            <p:ph type="title"/>
          </p:nvPr>
        </p:nvSpPr>
        <p:spPr/>
        <p:txBody>
          <a:bodyPr/>
          <a:lstStyle/>
          <a:p>
            <a:r>
              <a:rPr lang="en-US" dirty="0"/>
              <a:t>AIR (Automated Image Registration) Registration Workflow *DEMO</a:t>
            </a:r>
          </a:p>
        </p:txBody>
      </p:sp>
      <p:sp>
        <p:nvSpPr>
          <p:cNvPr id="3" name="Content Placeholder 2">
            <a:extLst>
              <a:ext uri="{FF2B5EF4-FFF2-40B4-BE49-F238E27FC236}">
                <a16:creationId xmlns:a16="http://schemas.microsoft.com/office/drawing/2014/main" id="{1A960FD0-C361-4B82-BBA3-E5F6DC6053F3}"/>
              </a:ext>
            </a:extLst>
          </p:cNvPr>
          <p:cNvSpPr>
            <a:spLocks noGrp="1"/>
          </p:cNvSpPr>
          <p:nvPr>
            <p:ph idx="1"/>
          </p:nvPr>
        </p:nvSpPr>
        <p:spPr>
          <a:xfrm>
            <a:off x="838200" y="1825627"/>
            <a:ext cx="10891838" cy="984251"/>
          </a:xfrm>
        </p:spPr>
        <p:txBody>
          <a:bodyPr>
            <a:normAutofit/>
          </a:bodyPr>
          <a:lstStyle/>
          <a:p>
            <a:r>
              <a:rPr lang="en-US" dirty="0"/>
              <a:t>A registration algorithm generates a transformation matrix to align MRI images into standard space. </a:t>
            </a:r>
          </a:p>
        </p:txBody>
      </p:sp>
      <p:pic>
        <p:nvPicPr>
          <p:cNvPr id="4" name="Picture 3">
            <a:extLst>
              <a:ext uri="{FF2B5EF4-FFF2-40B4-BE49-F238E27FC236}">
                <a16:creationId xmlns:a16="http://schemas.microsoft.com/office/drawing/2014/main" id="{7CF6370D-498B-4386-A7A8-7AF032511D3E}"/>
              </a:ext>
            </a:extLst>
          </p:cNvPr>
          <p:cNvPicPr>
            <a:picLocks noChangeAspect="1"/>
          </p:cNvPicPr>
          <p:nvPr/>
        </p:nvPicPr>
        <p:blipFill>
          <a:blip r:embed="rId3"/>
          <a:stretch>
            <a:fillRect/>
          </a:stretch>
        </p:blipFill>
        <p:spPr>
          <a:xfrm>
            <a:off x="838200" y="2944817"/>
            <a:ext cx="7662862" cy="3138041"/>
          </a:xfrm>
          <a:prstGeom prst="rect">
            <a:avLst/>
          </a:prstGeom>
        </p:spPr>
      </p:pic>
      <p:pic>
        <p:nvPicPr>
          <p:cNvPr id="5" name="Picture 4">
            <a:extLst>
              <a:ext uri="{FF2B5EF4-FFF2-40B4-BE49-F238E27FC236}">
                <a16:creationId xmlns:a16="http://schemas.microsoft.com/office/drawing/2014/main" id="{DF943C9F-D5C0-774F-9BA9-7CEA8C9078F3}"/>
              </a:ext>
            </a:extLst>
          </p:cNvPr>
          <p:cNvPicPr>
            <a:picLocks noChangeAspect="1"/>
          </p:cNvPicPr>
          <p:nvPr/>
        </p:nvPicPr>
        <p:blipFill>
          <a:blip r:embed="rId4"/>
          <a:stretch>
            <a:fillRect/>
          </a:stretch>
        </p:blipFill>
        <p:spPr>
          <a:xfrm>
            <a:off x="8343294" y="2445487"/>
            <a:ext cx="3386744" cy="4047387"/>
          </a:xfrm>
          <a:prstGeom prst="rect">
            <a:avLst/>
          </a:prstGeom>
        </p:spPr>
      </p:pic>
    </p:spTree>
    <p:extLst>
      <p:ext uri="{BB962C8B-B14F-4D97-AF65-F5344CB8AC3E}">
        <p14:creationId xmlns:p14="http://schemas.microsoft.com/office/powerpoint/2010/main" val="203995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1F7E-92DC-4E4D-BFCF-BF68D3764296}"/>
              </a:ext>
            </a:extLst>
          </p:cNvPr>
          <p:cNvSpPr>
            <a:spLocks noGrp="1"/>
          </p:cNvSpPr>
          <p:nvPr>
            <p:ph type="title"/>
          </p:nvPr>
        </p:nvSpPr>
        <p:spPr>
          <a:xfrm>
            <a:off x="6096001" y="264695"/>
            <a:ext cx="5257804" cy="1425997"/>
          </a:xfrm>
        </p:spPr>
        <p:txBody>
          <a:bodyPr>
            <a:normAutofit fontScale="90000"/>
          </a:bodyPr>
          <a:lstStyle/>
          <a:p>
            <a:r>
              <a:rPr lang="en-US" dirty="0"/>
              <a:t>Automated Image Registration (AIR) &amp; </a:t>
            </a:r>
            <a:r>
              <a:rPr lang="en-US" dirty="0" err="1"/>
              <a:t>BrainSuite</a:t>
            </a:r>
            <a:r>
              <a:rPr lang="en-US" dirty="0"/>
              <a:t> *DEMO</a:t>
            </a:r>
          </a:p>
        </p:txBody>
      </p:sp>
      <p:sp>
        <p:nvSpPr>
          <p:cNvPr id="3" name="Content Placeholder 2">
            <a:extLst>
              <a:ext uri="{FF2B5EF4-FFF2-40B4-BE49-F238E27FC236}">
                <a16:creationId xmlns:a16="http://schemas.microsoft.com/office/drawing/2014/main" id="{2C8130C8-B566-433E-9080-435435EDC42A}"/>
              </a:ext>
            </a:extLst>
          </p:cNvPr>
          <p:cNvSpPr>
            <a:spLocks noGrp="1"/>
          </p:cNvSpPr>
          <p:nvPr>
            <p:ph idx="1"/>
          </p:nvPr>
        </p:nvSpPr>
        <p:spPr>
          <a:xfrm>
            <a:off x="6196878" y="1825624"/>
            <a:ext cx="5156921" cy="4351339"/>
          </a:xfrm>
        </p:spPr>
        <p:txBody>
          <a:bodyPr>
            <a:normAutofit/>
          </a:bodyPr>
          <a:lstStyle/>
          <a:p>
            <a:r>
              <a:rPr lang="en-US" dirty="0"/>
              <a:t>Heterogeneity of image analysis tools using parts of the two workflows and aggregate the function into a new workflow.</a:t>
            </a:r>
          </a:p>
          <a:p>
            <a:r>
              <a:rPr lang="en-US" dirty="0"/>
              <a:t>Results: The raw input is aligned to the target volume and skull-stripped. </a:t>
            </a:r>
          </a:p>
        </p:txBody>
      </p:sp>
      <p:pic>
        <p:nvPicPr>
          <p:cNvPr id="4" name="Picture 3">
            <a:extLst>
              <a:ext uri="{FF2B5EF4-FFF2-40B4-BE49-F238E27FC236}">
                <a16:creationId xmlns:a16="http://schemas.microsoft.com/office/drawing/2014/main" id="{1EC927BB-7712-4406-ACD6-02807EBAF344}"/>
              </a:ext>
            </a:extLst>
          </p:cNvPr>
          <p:cNvPicPr>
            <a:picLocks noChangeAspect="1"/>
          </p:cNvPicPr>
          <p:nvPr/>
        </p:nvPicPr>
        <p:blipFill>
          <a:blip r:embed="rId2"/>
          <a:stretch>
            <a:fillRect/>
          </a:stretch>
        </p:blipFill>
        <p:spPr>
          <a:xfrm>
            <a:off x="939079" y="365124"/>
            <a:ext cx="5156921" cy="5686052"/>
          </a:xfrm>
          <a:prstGeom prst="rect">
            <a:avLst/>
          </a:prstGeom>
        </p:spPr>
      </p:pic>
    </p:spTree>
    <p:extLst>
      <p:ext uri="{BB962C8B-B14F-4D97-AF65-F5344CB8AC3E}">
        <p14:creationId xmlns:p14="http://schemas.microsoft.com/office/powerpoint/2010/main" val="205517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594C-2D82-4B28-BB36-8739B555C6C4}"/>
              </a:ext>
            </a:extLst>
          </p:cNvPr>
          <p:cNvSpPr>
            <a:spLocks noGrp="1"/>
          </p:cNvSpPr>
          <p:nvPr>
            <p:ph type="title"/>
          </p:nvPr>
        </p:nvSpPr>
        <p:spPr/>
        <p:txBody>
          <a:bodyPr/>
          <a:lstStyle/>
          <a:p>
            <a:r>
              <a:rPr lang="en-US" dirty="0"/>
              <a:t>Image Data Archive (IDA)</a:t>
            </a:r>
          </a:p>
        </p:txBody>
      </p:sp>
      <p:sp>
        <p:nvSpPr>
          <p:cNvPr id="3" name="Content Placeholder 2">
            <a:extLst>
              <a:ext uri="{FF2B5EF4-FFF2-40B4-BE49-F238E27FC236}">
                <a16:creationId xmlns:a16="http://schemas.microsoft.com/office/drawing/2014/main" id="{3595FD91-ED5C-4D7C-89ED-D8A1ECCAC393}"/>
              </a:ext>
            </a:extLst>
          </p:cNvPr>
          <p:cNvSpPr>
            <a:spLocks noGrp="1"/>
          </p:cNvSpPr>
          <p:nvPr>
            <p:ph idx="1"/>
          </p:nvPr>
        </p:nvSpPr>
        <p:spPr/>
        <p:txBody>
          <a:bodyPr/>
          <a:lstStyle/>
          <a:p>
            <a:r>
              <a:rPr lang="en-US" dirty="0"/>
              <a:t>An environment for archiving, searching, sharing, tracking, and disseminating neuroimaging and related clinical data. </a:t>
            </a:r>
          </a:p>
          <a:p>
            <a:r>
              <a:rPr lang="en-US" dirty="0"/>
              <a:t>Multiple studies that open to the public, request access, and private</a:t>
            </a:r>
          </a:p>
          <a:p>
            <a:r>
              <a:rPr lang="en-US" dirty="0"/>
              <a:t>Largest open database: ADNI (Alzheimer’s Disease Neuroimaging Initiative)</a:t>
            </a:r>
          </a:p>
          <a:p>
            <a:endParaRPr lang="en-US" dirty="0"/>
          </a:p>
        </p:txBody>
      </p:sp>
    </p:spTree>
    <p:extLst>
      <p:ext uri="{BB962C8B-B14F-4D97-AF65-F5344CB8AC3E}">
        <p14:creationId xmlns:p14="http://schemas.microsoft.com/office/powerpoint/2010/main" val="34279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AA41-E8D5-4411-A17B-82A89C7AA019}"/>
              </a:ext>
            </a:extLst>
          </p:cNvPr>
          <p:cNvSpPr>
            <a:spLocks noGrp="1"/>
          </p:cNvSpPr>
          <p:nvPr>
            <p:ph type="title"/>
          </p:nvPr>
        </p:nvSpPr>
        <p:spPr/>
        <p:txBody>
          <a:bodyPr/>
          <a:lstStyle/>
          <a:p>
            <a:r>
              <a:rPr lang="en-US" dirty="0"/>
              <a:t>Health Information Exchange and HIPPA</a:t>
            </a:r>
          </a:p>
        </p:txBody>
      </p:sp>
      <p:sp>
        <p:nvSpPr>
          <p:cNvPr id="3" name="Content Placeholder 2">
            <a:extLst>
              <a:ext uri="{FF2B5EF4-FFF2-40B4-BE49-F238E27FC236}">
                <a16:creationId xmlns:a16="http://schemas.microsoft.com/office/drawing/2014/main" id="{14C3D23D-9EBD-4FC7-B598-388B90BCD0A2}"/>
              </a:ext>
            </a:extLst>
          </p:cNvPr>
          <p:cNvSpPr>
            <a:spLocks noGrp="1"/>
          </p:cNvSpPr>
          <p:nvPr>
            <p:ph idx="1"/>
          </p:nvPr>
        </p:nvSpPr>
        <p:spPr/>
        <p:txBody>
          <a:bodyPr>
            <a:normAutofit fontScale="92500" lnSpcReduction="20000"/>
          </a:bodyPr>
          <a:lstStyle/>
          <a:p>
            <a:r>
              <a:rPr lang="en-US" dirty="0"/>
              <a:t>California </a:t>
            </a:r>
          </a:p>
          <a:p>
            <a:pPr lvl="1"/>
            <a:r>
              <a:rPr lang="en-US" b="1" dirty="0"/>
              <a:t>California Office of Health Information Integrity, California’s Statewide Health Information Policy Manual 193 (2016) </a:t>
            </a:r>
            <a:r>
              <a:rPr lang="en-US" dirty="0"/>
              <a:t>- California's statewide health information policy manual requires that an agreement between an </a:t>
            </a:r>
            <a:r>
              <a:rPr lang="en-US" b="1" dirty="0"/>
              <a:t>HIO and the entities </a:t>
            </a:r>
            <a:r>
              <a:rPr lang="en-US" dirty="0"/>
              <a:t>it provides HIE services for </a:t>
            </a:r>
            <a:r>
              <a:rPr lang="en-US" b="1" dirty="0"/>
              <a:t>must require that participating organizations obtain the appropriate authorization from the patient to allow the exchange of health information</a:t>
            </a:r>
            <a:r>
              <a:rPr lang="en-US" dirty="0"/>
              <a:t>. The policy manual defines "authorization" as "a detailed document signed and dated by the patient that grants permission for the covered entity to use or disclose health information, for specified purposes." </a:t>
            </a:r>
          </a:p>
          <a:p>
            <a:r>
              <a:rPr lang="en-US" dirty="0"/>
              <a:t>Illinois</a:t>
            </a:r>
          </a:p>
          <a:p>
            <a:pPr lvl="1"/>
            <a:r>
              <a:rPr lang="en-US" b="1" dirty="0"/>
              <a:t>740 Ill. Comp. Stat. 110/9.6 </a:t>
            </a:r>
            <a:r>
              <a:rPr lang="en-US" dirty="0"/>
              <a:t>- </a:t>
            </a:r>
            <a:r>
              <a:rPr lang="en-US" b="1" dirty="0"/>
              <a:t>Illinois law requires that all HIEs require that participating healthcare providers give patients whose mental health information is on the HIE the opportunity to prohibit further disclosure of the record by the HIE to third parties</a:t>
            </a:r>
            <a:r>
              <a:rPr lang="en-US" dirty="0"/>
              <a:t>, except in cases where such disclosure is permitted by law such as for purposes of public health reporting. </a:t>
            </a:r>
          </a:p>
        </p:txBody>
      </p:sp>
    </p:spTree>
    <p:extLst>
      <p:ext uri="{BB962C8B-B14F-4D97-AF65-F5344CB8AC3E}">
        <p14:creationId xmlns:p14="http://schemas.microsoft.com/office/powerpoint/2010/main" val="321335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15857</TotalTime>
  <Words>530</Words>
  <Application>Microsoft Macintosh PowerPoint</Application>
  <PresentationFormat>Widescreen</PresentationFormat>
  <Paragraphs>55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Current Problems</vt:lpstr>
      <vt:lpstr>PowerPoint Presentation</vt:lpstr>
      <vt:lpstr>PowerPoint Presentation</vt:lpstr>
      <vt:lpstr>Register to Brain Atlas and Image</vt:lpstr>
      <vt:lpstr>AIR (Automated Image Registration) Registration Workflow *DEMO</vt:lpstr>
      <vt:lpstr>Automated Image Registration (AIR) &amp; BrainSuite *DEMO</vt:lpstr>
      <vt:lpstr>Image Data Archive (IDA)</vt:lpstr>
      <vt:lpstr>Health Information Exchange and HIPPA</vt:lpstr>
      <vt:lpstr>HIPPA continue</vt:lpstr>
      <vt:lpstr>Future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mei</dc:creator>
  <cp:lastModifiedBy>Steve Mei</cp:lastModifiedBy>
  <cp:revision>105</cp:revision>
  <dcterms:created xsi:type="dcterms:W3CDTF">2019-03-08T22:56:07Z</dcterms:created>
  <dcterms:modified xsi:type="dcterms:W3CDTF">2019-04-03T20:51:39Z</dcterms:modified>
</cp:coreProperties>
</file>