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  <a:srgbClr val="087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07" autoAdjust="0"/>
  </p:normalViewPr>
  <p:slideViewPr>
    <p:cSldViewPr>
      <p:cViewPr varScale="1">
        <p:scale>
          <a:sx n="78" d="100"/>
          <a:sy n="78" d="100"/>
        </p:scale>
        <p:origin x="123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05700-693D-48BA-9253-E836331EC4FD}" type="datetimeFigureOut">
              <a:rPr lang="fr-CA" smtClean="0"/>
              <a:t>2020-01-13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1FD63-C213-4E7B-9339-38E93372C27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4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Let us wrap up</a:t>
            </a:r>
            <a:r>
              <a:rPr lang="en-CA" baseline="0" dirty="0" smtClean="0"/>
              <a:t> some key points of this first topic about numerical algorithms and numerical errors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64E2C-69AC-47B0-91C6-CF4392E2C939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78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Numerical methods produce iteratively a succession of approximations xi of an</a:t>
            </a:r>
            <a:r>
              <a:rPr lang="en-US" baseline="0" dirty="0" smtClean="0"/>
              <a:t> exact solution r for a given mathematical </a:t>
            </a:r>
            <a:r>
              <a:rPr lang="en-US" baseline="0" dirty="0" smtClean="0"/>
              <a:t>problem.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The algorithm itself doesn’t tell anything about how</a:t>
            </a:r>
            <a:r>
              <a:rPr lang="en-US" baseline="0" dirty="0" smtClean="0"/>
              <a:t> good or how poor this approximation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assess the quality of this approximation, meaning estimating the error between the approximation xi and the true solution </a:t>
            </a:r>
            <a:r>
              <a:rPr lang="en-US" baseline="0" dirty="0" smtClean="0"/>
              <a:t>r, </a:t>
            </a:r>
            <a:r>
              <a:rPr lang="en-US" baseline="0" dirty="0" smtClean="0"/>
              <a:t>requires additional analysis.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has to iterate the algorithm up to the moment one can </a:t>
            </a:r>
            <a:r>
              <a:rPr lang="en-US" baseline="0" dirty="0" smtClean="0"/>
              <a:t>state with </a:t>
            </a:r>
            <a:r>
              <a:rPr lang="en-US" baseline="0" dirty="0" smtClean="0"/>
              <a:t>enough confidence that the estimated error is below a targeted </a:t>
            </a:r>
            <a:r>
              <a:rPr lang="en-US" baseline="0" dirty="0" smtClean="0"/>
              <a:t>precision.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1FD63-C213-4E7B-9339-38E93372C275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685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If applied under the right conditions, a numerical algorithm will produce in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an improved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of the solution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of the mathematical problem one aims to solve</a:t>
                </a:r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 each iteration one has to estimate the error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 in order to decide if the desired precision is reached or not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</a:t>
                </a:r>
                <a:r>
                  <a:rPr lang="en-US" baseline="0" dirty="0" smtClean="0"/>
                  <a:t> have as well learned that the </a:t>
                </a:r>
                <a:r>
                  <a:rPr lang="en-US" dirty="0" smtClean="0"/>
                  <a:t>error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 is made out of two components: truncation and round-off errors.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If applied under the right conditions, a numerical algorithm will produce in each iteration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</a:t>
                </a:r>
                <a:r>
                  <a:rPr lang="en-US" dirty="0" smtClean="0"/>
                  <a:t> an improved approximation </a:t>
                </a:r>
                <a:r>
                  <a:rPr lang="en-US" i="0">
                    <a:latin typeface="Cambria Math" panose="02040503050406030204" pitchFamily="18" charset="0"/>
                  </a:rPr>
                  <a:t>𝑥_𝑖</a:t>
                </a:r>
                <a:r>
                  <a:rPr lang="en-US" dirty="0" smtClean="0"/>
                  <a:t> of the solution </a:t>
                </a:r>
                <a:r>
                  <a:rPr lang="en-US" i="0" smtClean="0">
                    <a:latin typeface="Cambria Math" panose="02040503050406030204" pitchFamily="18" charset="0"/>
                  </a:rPr>
                  <a:t>𝑟</a:t>
                </a:r>
                <a:r>
                  <a:rPr lang="en-US" dirty="0" smtClean="0"/>
                  <a:t> of the mathematical problem one aims to solve</a:t>
                </a:r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 each iteration one has to estimate the error </a:t>
                </a:r>
                <a:r>
                  <a:rPr lang="en-US" i="0">
                    <a:latin typeface="Cambria Math" panose="02040503050406030204" pitchFamily="18" charset="0"/>
                  </a:rPr>
                  <a:t>|𝑟−𝑥_𝑖 |</a:t>
                </a:r>
                <a:r>
                  <a:rPr lang="en-CA" dirty="0" smtClean="0"/>
                  <a:t> in order to decide if the desired precision is reached or not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</a:t>
                </a:r>
                <a:r>
                  <a:rPr lang="en-US" baseline="0" dirty="0" smtClean="0"/>
                  <a:t> have as well learned that the </a:t>
                </a:r>
                <a:r>
                  <a:rPr lang="en-US" dirty="0" smtClean="0"/>
                  <a:t>error </a:t>
                </a:r>
                <a:r>
                  <a:rPr lang="en-US" i="0">
                    <a:latin typeface="Cambria Math" panose="02040503050406030204" pitchFamily="18" charset="0"/>
                  </a:rPr>
                  <a:t>|𝑟−𝑥_𝑖 |</a:t>
                </a:r>
                <a:r>
                  <a:rPr lang="en-CA" dirty="0" smtClean="0"/>
                  <a:t> is made out of two </a:t>
                </a:r>
                <a:r>
                  <a:rPr lang="en-CA" dirty="0" smtClean="0"/>
                  <a:t>components: truncation and round-off errors.</a:t>
                </a:r>
              </a:p>
              <a:p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1FD63-C213-4E7B-9339-38E93372C275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7253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course of this semester we are going to learn that the total error can not be made</a:t>
            </a:r>
            <a:r>
              <a:rPr lang="en-US" baseline="0" dirty="0" smtClean="0"/>
              <a:t> as small as desired.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one increases the number of iterations of the algorithm, the error will at first indeed decrease, but eventually it will </a:t>
            </a:r>
            <a:r>
              <a:rPr lang="en-US" baseline="0" dirty="0" smtClean="0"/>
              <a:t>grow.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U-shaped </a:t>
            </a:r>
            <a:r>
              <a:rPr lang="en-US" baseline="0" dirty="0" smtClean="0"/>
              <a:t>behavior comes from </a:t>
            </a:r>
            <a:r>
              <a:rPr lang="en-US" baseline="0" dirty="0" smtClean="0"/>
              <a:t>the competition between truncation and round-off errors.</a:t>
            </a:r>
          </a:p>
          <a:p>
            <a:endParaRPr lang="en-US" baseline="0" dirty="0" smtClean="0"/>
          </a:p>
          <a:p>
            <a:r>
              <a:rPr lang="en-US" dirty="0" smtClean="0"/>
              <a:t>Typically, as the number of iterations increase, the truncation error will decrease. If</a:t>
            </a:r>
            <a:r>
              <a:rPr lang="en-US" baseline="0" dirty="0" smtClean="0"/>
              <a:t> only truncation </a:t>
            </a:r>
            <a:r>
              <a:rPr lang="en-US" baseline="0" dirty="0" smtClean="0"/>
              <a:t>errors </a:t>
            </a:r>
            <a:r>
              <a:rPr lang="en-US" baseline="0" dirty="0" smtClean="0"/>
              <a:t>would be present, the error would eventually vanish and become zero.</a:t>
            </a:r>
          </a:p>
          <a:p>
            <a:endParaRPr lang="en-US" baseline="0" dirty="0" smtClean="0"/>
          </a:p>
          <a:p>
            <a:r>
              <a:rPr lang="en-US" dirty="0" smtClean="0"/>
              <a:t>The problem is that with increasing number of iterations, which typically means the calculations become more sensitive to round-off errors,</a:t>
            </a:r>
            <a:r>
              <a:rPr lang="en-US" baseline="0" dirty="0" smtClean="0"/>
              <a:t> the round-off error will grow and eventually become indefinitely large.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Operating numerical algorithms </a:t>
            </a:r>
            <a:r>
              <a:rPr lang="en-US" baseline="0" smtClean="0"/>
              <a:t>is </a:t>
            </a:r>
            <a:r>
              <a:rPr lang="en-US" baseline="0" smtClean="0"/>
              <a:t>always </a:t>
            </a:r>
            <a:r>
              <a:rPr lang="en-US" baseline="0" dirty="0" smtClean="0"/>
              <a:t>a trade-off and there is an optimal number of iterations that one should not cross.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1FD63-C213-4E7B-9339-38E93372C275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234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13/01/2020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13/01/2020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65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13/01/2020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69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13/01/2020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08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13/01/2020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89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13/01/2020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358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13/01/2020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9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13/01/2020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64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13/01/2020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87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13/01/2020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46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13/01/2020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92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39927-7C51-4FFF-8F55-E79BFBA50F3E}" type="datetimeFigureOut">
              <a:rPr lang="en-CA" smtClean="0"/>
              <a:t>13/01/2020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82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0D669B-0897-454F-B9EB-46D00D9ED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A5E317-47E4-4796-90D4-511B7D5E0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smtClean="0"/>
              <a:t>Points Topic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0023AA-B210-4D20-ABDB-ED727051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numerical algorithms</a:t>
            </a:r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3DD919A-0384-4527-B966-ED3B5FD25F56}"/>
              </a:ext>
            </a:extLst>
          </p:cNvPr>
          <p:cNvGrpSpPr/>
          <p:nvPr/>
        </p:nvGrpSpPr>
        <p:grpSpPr>
          <a:xfrm>
            <a:off x="7746840" y="2655913"/>
            <a:ext cx="1661609" cy="1834315"/>
            <a:chOff x="6520629" y="2534052"/>
            <a:chExt cx="1661609" cy="1834315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28F5C467-B562-447D-ABEE-EF7F0310E5BC}"/>
                </a:ext>
              </a:extLst>
            </p:cNvPr>
            <p:cNvSpPr/>
            <p:nvPr/>
          </p:nvSpPr>
          <p:spPr>
            <a:xfrm rot="19260000">
              <a:off x="6520629" y="2534052"/>
              <a:ext cx="1403293" cy="1403293"/>
            </a:xfrm>
            <a:prstGeom prst="ellipse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BEC24AF2-3FF2-4AB0-B763-7BDCE83568C5}"/>
                </a:ext>
              </a:extLst>
            </p:cNvPr>
            <p:cNvGrpSpPr/>
            <p:nvPr/>
          </p:nvGrpSpPr>
          <p:grpSpPr>
            <a:xfrm>
              <a:off x="6585941" y="2561920"/>
              <a:ext cx="1596297" cy="1806447"/>
              <a:chOff x="8591092" y="2705612"/>
              <a:chExt cx="1596297" cy="1806447"/>
            </a:xfrm>
          </p:grpSpPr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6E9FD35C-CD54-4780-9327-7D7033854514}"/>
                  </a:ext>
                </a:extLst>
              </p:cNvPr>
              <p:cNvSpPr/>
              <p:nvPr/>
            </p:nvSpPr>
            <p:spPr>
              <a:xfrm rot="19260000">
                <a:off x="8591092" y="2705612"/>
                <a:ext cx="1403293" cy="1403293"/>
              </a:xfrm>
              <a:prstGeom prst="ellipse">
                <a:avLst/>
              </a:prstGeom>
              <a:noFill/>
              <a:ln w="127000">
                <a:solidFill>
                  <a:srgbClr val="48A6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="" xmlns:a16="http://schemas.microsoft.com/office/drawing/2014/main" id="{B36FBB2B-E8BD-492F-84FB-9170AF932E2F}"/>
                  </a:ext>
                </a:extLst>
              </p:cNvPr>
              <p:cNvCxnSpPr>
                <a:stCxn id="6" idx="4"/>
              </p:cNvCxnSpPr>
              <p:nvPr/>
            </p:nvCxnSpPr>
            <p:spPr>
              <a:xfrm>
                <a:off x="9734299" y="3952540"/>
                <a:ext cx="453090" cy="559519"/>
              </a:xfrm>
              <a:prstGeom prst="line">
                <a:avLst/>
              </a:prstGeom>
              <a:ln w="127000">
                <a:solidFill>
                  <a:srgbClr val="48A6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D43FF3-06AC-4C3A-9FAB-9C90B674CFD6}"/>
              </a:ext>
            </a:extLst>
          </p:cNvPr>
          <p:cNvSpPr/>
          <p:nvPr/>
        </p:nvSpPr>
        <p:spPr>
          <a:xfrm>
            <a:off x="3875585" y="2418108"/>
            <a:ext cx="2332541" cy="2157327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Arrow 6">
            <a:extLst>
              <a:ext uri="{FF2B5EF4-FFF2-40B4-BE49-F238E27FC236}">
                <a16:creationId xmlns="" xmlns:a16="http://schemas.microsoft.com/office/drawing/2014/main" id="{B765BA83-32BA-4979-A95A-53637DAFA835}"/>
              </a:ext>
            </a:extLst>
          </p:cNvPr>
          <p:cNvSpPr/>
          <p:nvPr/>
        </p:nvSpPr>
        <p:spPr>
          <a:xfrm>
            <a:off x="2337680" y="3122381"/>
            <a:ext cx="1440043" cy="660169"/>
          </a:xfrm>
          <a:prstGeom prst="rightArrow">
            <a:avLst/>
          </a:prstGeom>
          <a:solidFill>
            <a:srgbClr val="48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13411F-A979-47E1-B1A1-119577AA7C01}"/>
              </a:ext>
            </a:extLst>
          </p:cNvPr>
          <p:cNvSpPr txBox="1"/>
          <p:nvPr/>
        </p:nvSpPr>
        <p:spPr>
          <a:xfrm>
            <a:off x="1821600" y="3091021"/>
            <a:ext cx="72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i</a:t>
            </a:r>
            <a:endParaRPr lang="en-CA" sz="3600" baseline="-25000" dirty="0"/>
          </a:p>
        </p:txBody>
      </p:sp>
      <p:sp>
        <p:nvSpPr>
          <p:cNvPr id="11" name="Right Arrow 8">
            <a:extLst>
              <a:ext uri="{FF2B5EF4-FFF2-40B4-BE49-F238E27FC236}">
                <a16:creationId xmlns="" xmlns:a16="http://schemas.microsoft.com/office/drawing/2014/main" id="{966FD670-19CC-4BB6-92F4-C6964BCBCAE4}"/>
              </a:ext>
            </a:extLst>
          </p:cNvPr>
          <p:cNvSpPr/>
          <p:nvPr/>
        </p:nvSpPr>
        <p:spPr>
          <a:xfrm>
            <a:off x="6260374" y="3122381"/>
            <a:ext cx="1440043" cy="660169"/>
          </a:xfrm>
          <a:prstGeom prst="rightArrow">
            <a:avLst/>
          </a:prstGeom>
          <a:solidFill>
            <a:srgbClr val="48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68B2300-5718-43DC-ADD6-7681A70A4EA4}"/>
              </a:ext>
            </a:extLst>
          </p:cNvPr>
          <p:cNvSpPr txBox="1"/>
          <p:nvPr/>
        </p:nvSpPr>
        <p:spPr>
          <a:xfrm>
            <a:off x="8104612" y="3091021"/>
            <a:ext cx="125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i+1</a:t>
            </a:r>
            <a:endParaRPr lang="en-CA" sz="36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B0CD067-DF91-46BA-894A-74A4F004A881}"/>
              </a:ext>
            </a:extLst>
          </p:cNvPr>
          <p:cNvSpPr txBox="1"/>
          <p:nvPr/>
        </p:nvSpPr>
        <p:spPr>
          <a:xfrm>
            <a:off x="3913725" y="1833333"/>
            <a:ext cx="225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Algorithm</a:t>
            </a:r>
            <a:endParaRPr lang="en-CA" sz="3200" dirty="0"/>
          </a:p>
        </p:txBody>
      </p:sp>
      <p:sp>
        <p:nvSpPr>
          <p:cNvPr id="14" name="Right Arrow 15">
            <a:extLst>
              <a:ext uri="{FF2B5EF4-FFF2-40B4-BE49-F238E27FC236}">
                <a16:creationId xmlns="" xmlns:a16="http://schemas.microsoft.com/office/drawing/2014/main" id="{55CBBB01-2DF9-4AE7-9EFA-A5640187FF6E}"/>
              </a:ext>
            </a:extLst>
          </p:cNvPr>
          <p:cNvSpPr/>
          <p:nvPr/>
        </p:nvSpPr>
        <p:spPr>
          <a:xfrm>
            <a:off x="9361361" y="3122381"/>
            <a:ext cx="1440043" cy="660169"/>
          </a:xfrm>
          <a:prstGeom prst="rightArrow">
            <a:avLst/>
          </a:prstGeom>
          <a:solidFill>
            <a:srgbClr val="48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59E70D8-48B7-4CB9-97F6-D1E180D5FEAB}"/>
              </a:ext>
            </a:extLst>
          </p:cNvPr>
          <p:cNvSpPr/>
          <p:nvPr/>
        </p:nvSpPr>
        <p:spPr>
          <a:xfrm>
            <a:off x="8369251" y="4267808"/>
            <a:ext cx="266928" cy="523265"/>
          </a:xfrm>
          <a:prstGeom prst="rect">
            <a:avLst/>
          </a:prstGeom>
          <a:solidFill>
            <a:srgbClr val="48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Bent Arrow 17">
            <a:extLst>
              <a:ext uri="{FF2B5EF4-FFF2-40B4-BE49-F238E27FC236}">
                <a16:creationId xmlns="" xmlns:a16="http://schemas.microsoft.com/office/drawing/2014/main" id="{C96F5C9E-6DF5-4730-BF36-56AB4BE844B2}"/>
              </a:ext>
            </a:extLst>
          </p:cNvPr>
          <p:cNvSpPr/>
          <p:nvPr/>
        </p:nvSpPr>
        <p:spPr>
          <a:xfrm rot="16200000">
            <a:off x="4419264" y="1600538"/>
            <a:ext cx="1018685" cy="6352011"/>
          </a:xfrm>
          <a:prstGeom prst="bentArrow">
            <a:avLst/>
          </a:prstGeom>
          <a:solidFill>
            <a:srgbClr val="48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="" xmlns:a16="http://schemas.microsoft.com/office/drawing/2014/main" id="{B1166208-25F4-4058-AF23-2CAE880A4C6C}"/>
              </a:ext>
            </a:extLst>
          </p:cNvPr>
          <p:cNvSpPr/>
          <p:nvPr/>
        </p:nvSpPr>
        <p:spPr>
          <a:xfrm rot="5400000">
            <a:off x="7568114" y="4217821"/>
            <a:ext cx="1056665" cy="1079464"/>
          </a:xfrm>
          <a:prstGeom prst="blockArc">
            <a:avLst>
              <a:gd name="adj1" fmla="val 16121971"/>
              <a:gd name="adj2" fmla="val 0"/>
              <a:gd name="adj3" fmla="val 25000"/>
            </a:avLst>
          </a:prstGeom>
          <a:solidFill>
            <a:srgbClr val="48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10B6BBC-FCA8-41E6-84FB-4AB039F9425E}"/>
              </a:ext>
            </a:extLst>
          </p:cNvPr>
          <p:cNvSpPr txBox="1"/>
          <p:nvPr/>
        </p:nvSpPr>
        <p:spPr>
          <a:xfrm>
            <a:off x="9408449" y="3258404"/>
            <a:ext cx="205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&lt; TOL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61645F9-1EFA-47BE-AB65-626D9EC5701D}"/>
              </a:ext>
            </a:extLst>
          </p:cNvPr>
          <p:cNvSpPr txBox="1"/>
          <p:nvPr/>
        </p:nvSpPr>
        <p:spPr>
          <a:xfrm>
            <a:off x="4328550" y="4961063"/>
            <a:ext cx="205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&gt; TOL</a:t>
            </a:r>
            <a:endParaRPr lang="en-CA" dirty="0"/>
          </a:p>
        </p:txBody>
      </p:sp>
      <p:sp>
        <p:nvSpPr>
          <p:cNvPr id="20" name="Shape 19">
            <a:extLst>
              <a:ext uri="{FF2B5EF4-FFF2-40B4-BE49-F238E27FC236}">
                <a16:creationId xmlns="" xmlns:a16="http://schemas.microsoft.com/office/drawing/2014/main" id="{454BE16F-73B7-481A-A690-B53B12F6E4F8}"/>
              </a:ext>
            </a:extLst>
          </p:cNvPr>
          <p:cNvSpPr/>
          <p:nvPr/>
        </p:nvSpPr>
        <p:spPr>
          <a:xfrm rot="16200000">
            <a:off x="4870213" y="3035978"/>
            <a:ext cx="1095677" cy="1095677"/>
          </a:xfrm>
          <a:prstGeom prst="gear9">
            <a:avLst/>
          </a:prstGeom>
          <a:solidFill>
            <a:srgbClr val="48A6A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Shape 20">
            <a:extLst>
              <a:ext uri="{FF2B5EF4-FFF2-40B4-BE49-F238E27FC236}">
                <a16:creationId xmlns="" xmlns:a16="http://schemas.microsoft.com/office/drawing/2014/main" id="{6A8310F0-FBB7-494B-A7B9-A3D001A05435}"/>
              </a:ext>
            </a:extLst>
          </p:cNvPr>
          <p:cNvSpPr/>
          <p:nvPr/>
        </p:nvSpPr>
        <p:spPr>
          <a:xfrm rot="16200000">
            <a:off x="4296805" y="2569191"/>
            <a:ext cx="837603" cy="837603"/>
          </a:xfrm>
          <a:prstGeom prst="gear9">
            <a:avLst/>
          </a:prstGeom>
          <a:solidFill>
            <a:srgbClr val="48A6A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Shape 21">
            <a:extLst>
              <a:ext uri="{FF2B5EF4-FFF2-40B4-BE49-F238E27FC236}">
                <a16:creationId xmlns="" xmlns:a16="http://schemas.microsoft.com/office/drawing/2014/main" id="{BCAC912A-1552-4636-8F3C-D5875091BC44}"/>
              </a:ext>
            </a:extLst>
          </p:cNvPr>
          <p:cNvSpPr/>
          <p:nvPr/>
        </p:nvSpPr>
        <p:spPr>
          <a:xfrm rot="16200000">
            <a:off x="4198905" y="3532020"/>
            <a:ext cx="837603" cy="837603"/>
          </a:xfrm>
          <a:prstGeom prst="gear9">
            <a:avLst/>
          </a:prstGeom>
          <a:solidFill>
            <a:srgbClr val="48A6A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00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algorithms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applied under the right conditions, a numerical algorithm will produce in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an improved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of the solution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of the mathematical problem one aims to solve</a:t>
                </a:r>
              </a:p>
              <a:p>
                <a:r>
                  <a:rPr lang="en-US" dirty="0" smtClean="0"/>
                  <a:t>In each iteration one has to estimate the error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 in order to decide if the desired precision is reached or not</a:t>
                </a:r>
              </a:p>
              <a:p>
                <a:r>
                  <a:rPr lang="en-US" dirty="0" smtClean="0"/>
                  <a:t>The error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 is made out of two components: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`</a:t>
                </a:r>
                <a:endParaRPr lang="en-CA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Total Error = Truncation Error + Round-Off Error</a:t>
                </a: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D3D8B6E-F702-49E6-B3F2-5FE8AA5FAD81}"/>
              </a:ext>
            </a:extLst>
          </p:cNvPr>
          <p:cNvSpPr/>
          <p:nvPr/>
        </p:nvSpPr>
        <p:spPr>
          <a:xfrm>
            <a:off x="2514600" y="4800601"/>
            <a:ext cx="7162800" cy="838200"/>
          </a:xfrm>
          <a:prstGeom prst="rect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6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behavior of </a:t>
            </a:r>
            <a:r>
              <a:rPr lang="en-US" dirty="0"/>
              <a:t>t</a:t>
            </a:r>
            <a:r>
              <a:rPr lang="en-US" dirty="0" smtClean="0"/>
              <a:t>otal </a:t>
            </a:r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e</a:t>
            </a:r>
            <a:r>
              <a:rPr lang="en-US" dirty="0" smtClean="0"/>
              <a:t>rror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C6176273-51FB-462B-9773-575BB7B2EFCA}"/>
              </a:ext>
            </a:extLst>
          </p:cNvPr>
          <p:cNvCxnSpPr>
            <a:cxnSpLocks/>
          </p:cNvCxnSpPr>
          <p:nvPr/>
        </p:nvCxnSpPr>
        <p:spPr>
          <a:xfrm>
            <a:off x="2438400" y="5959093"/>
            <a:ext cx="7158350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1D8BBFB0-EC13-4375-A0F3-D65D6AA9EFCB}"/>
              </a:ext>
            </a:extLst>
          </p:cNvPr>
          <p:cNvCxnSpPr>
            <a:cxnSpLocks/>
          </p:cNvCxnSpPr>
          <p:nvPr/>
        </p:nvCxnSpPr>
        <p:spPr>
          <a:xfrm flipV="1">
            <a:off x="2438400" y="1725324"/>
            <a:ext cx="25773" cy="4233769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7878E38-A4E4-4C68-8A29-C9A6EEADAB51}"/>
              </a:ext>
            </a:extLst>
          </p:cNvPr>
          <p:cNvSpPr/>
          <p:nvPr/>
        </p:nvSpPr>
        <p:spPr>
          <a:xfrm rot="16200000">
            <a:off x="858749" y="3331559"/>
            <a:ext cx="2107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>
                <a:solidFill>
                  <a:srgbClr val="48A6AD"/>
                </a:solidFill>
              </a:rPr>
              <a:t>Log(Total Error)</a:t>
            </a:r>
            <a:endParaRPr lang="en-CA" sz="2400" dirty="0">
              <a:solidFill>
                <a:srgbClr val="48A6AD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553660" y="1985745"/>
            <a:ext cx="4663440" cy="3115005"/>
          </a:xfrm>
          <a:custGeom>
            <a:avLst/>
            <a:gdLst>
              <a:gd name="connsiteX0" fmla="*/ 0 w 4663440"/>
              <a:gd name="connsiteY0" fmla="*/ 0 h 3115005"/>
              <a:gd name="connsiteX1" fmla="*/ 2090057 w 4663440"/>
              <a:gd name="connsiteY1" fmla="*/ 2521132 h 3115005"/>
              <a:gd name="connsiteX2" fmla="*/ 2841171 w 4663440"/>
              <a:gd name="connsiteY2" fmla="*/ 3095898 h 3115005"/>
              <a:gd name="connsiteX3" fmla="*/ 3481251 w 4663440"/>
              <a:gd name="connsiteY3" fmla="*/ 2893423 h 3115005"/>
              <a:gd name="connsiteX4" fmla="*/ 4663440 w 4663440"/>
              <a:gd name="connsiteY4" fmla="*/ 2076995 h 31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3440" h="3115005">
                <a:moveTo>
                  <a:pt x="0" y="0"/>
                </a:moveTo>
                <a:cubicBezTo>
                  <a:pt x="808264" y="1002574"/>
                  <a:pt x="1616529" y="2005149"/>
                  <a:pt x="2090057" y="2521132"/>
                </a:cubicBezTo>
                <a:cubicBezTo>
                  <a:pt x="2563585" y="3037115"/>
                  <a:pt x="2609305" y="3033850"/>
                  <a:pt x="2841171" y="3095898"/>
                </a:cubicBezTo>
                <a:cubicBezTo>
                  <a:pt x="3073037" y="3157946"/>
                  <a:pt x="3177540" y="3063240"/>
                  <a:pt x="3481251" y="2893423"/>
                </a:cubicBezTo>
                <a:cubicBezTo>
                  <a:pt x="3784963" y="2723606"/>
                  <a:pt x="4224201" y="2400300"/>
                  <a:pt x="4663440" y="207699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7878E38-A4E4-4C68-8A29-C9A6EEADAB51}"/>
              </a:ext>
            </a:extLst>
          </p:cNvPr>
          <p:cNvSpPr/>
          <p:nvPr/>
        </p:nvSpPr>
        <p:spPr>
          <a:xfrm>
            <a:off x="6483016" y="6143314"/>
            <a:ext cx="2794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>
                <a:solidFill>
                  <a:srgbClr val="48A6AD"/>
                </a:solidFill>
              </a:rPr>
              <a:t>Number of iterations</a:t>
            </a:r>
            <a:endParaRPr lang="en-CA" sz="2400" dirty="0">
              <a:solidFill>
                <a:srgbClr val="48A6AD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491317" y="1985745"/>
            <a:ext cx="3070120" cy="3780386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3832089" y="4131295"/>
            <a:ext cx="4364182" cy="1697181"/>
          </a:xfrm>
          <a:custGeom>
            <a:avLst/>
            <a:gdLst>
              <a:gd name="connsiteX0" fmla="*/ 4364182 w 4364182"/>
              <a:gd name="connsiteY0" fmla="*/ 0 h 1697181"/>
              <a:gd name="connsiteX1" fmla="*/ 2847109 w 4364182"/>
              <a:gd name="connsiteY1" fmla="*/ 983672 h 1697181"/>
              <a:gd name="connsiteX2" fmla="*/ 1967346 w 4364182"/>
              <a:gd name="connsiteY2" fmla="*/ 1399309 h 1697181"/>
              <a:gd name="connsiteX3" fmla="*/ 0 w 4364182"/>
              <a:gd name="connsiteY3" fmla="*/ 1697181 h 169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4182" h="1697181">
                <a:moveTo>
                  <a:pt x="4364182" y="0"/>
                </a:moveTo>
                <a:cubicBezTo>
                  <a:pt x="3805382" y="375227"/>
                  <a:pt x="3246582" y="750454"/>
                  <a:pt x="2847109" y="983672"/>
                </a:cubicBezTo>
                <a:cubicBezTo>
                  <a:pt x="2447636" y="1216890"/>
                  <a:pt x="2441864" y="1280391"/>
                  <a:pt x="1967346" y="1399309"/>
                </a:cubicBezTo>
                <a:cubicBezTo>
                  <a:pt x="1492828" y="1518227"/>
                  <a:pt x="746414" y="1607704"/>
                  <a:pt x="0" y="1697181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7878E38-A4E4-4C68-8A29-C9A6EEADAB51}"/>
              </a:ext>
            </a:extLst>
          </p:cNvPr>
          <p:cNvSpPr/>
          <p:nvPr/>
        </p:nvSpPr>
        <p:spPr>
          <a:xfrm>
            <a:off x="2551099" y="3716242"/>
            <a:ext cx="2218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>
                <a:solidFill>
                  <a:srgbClr val="C00000"/>
                </a:solidFill>
              </a:rPr>
              <a:t>Truncation error</a:t>
            </a:r>
            <a:endParaRPr lang="en-CA" sz="2400" dirty="0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7878E38-A4E4-4C68-8A29-C9A6EEADAB51}"/>
              </a:ext>
            </a:extLst>
          </p:cNvPr>
          <p:cNvSpPr/>
          <p:nvPr/>
        </p:nvSpPr>
        <p:spPr>
          <a:xfrm>
            <a:off x="8217100" y="4284518"/>
            <a:ext cx="2137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>
                <a:solidFill>
                  <a:srgbClr val="C00000"/>
                </a:solidFill>
              </a:rPr>
              <a:t>Round-off error</a:t>
            </a:r>
            <a:endParaRPr lang="en-CA" sz="2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3660217" y="4177907"/>
            <a:ext cx="1908399" cy="568276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</p:cNvCxnSpPr>
          <p:nvPr/>
        </p:nvCxnSpPr>
        <p:spPr>
          <a:xfrm flipH="1">
            <a:off x="7016416" y="4746183"/>
            <a:ext cx="2269342" cy="354567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06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331</Words>
  <Application>Microsoft Office PowerPoint</Application>
  <PresentationFormat>Widescreen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1_Office Theme</vt:lpstr>
      <vt:lpstr>Lecture 4</vt:lpstr>
      <vt:lpstr>Using numerical algorithms</vt:lpstr>
      <vt:lpstr>Numerical algorithms</vt:lpstr>
      <vt:lpstr>Typical behavior of total numerical error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116</cp:revision>
  <dcterms:created xsi:type="dcterms:W3CDTF">2006-08-16T00:00:00Z</dcterms:created>
  <dcterms:modified xsi:type="dcterms:W3CDTF">2020-01-13T20:07:21Z</dcterms:modified>
</cp:coreProperties>
</file>