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76" r:id="rId3"/>
    <p:sldId id="268" r:id="rId4"/>
    <p:sldId id="272" r:id="rId5"/>
    <p:sldId id="269" r:id="rId6"/>
    <p:sldId id="273" r:id="rId7"/>
    <p:sldId id="274"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681" autoAdjust="0"/>
  </p:normalViewPr>
  <p:slideViewPr>
    <p:cSldViewPr snapToGrid="0">
      <p:cViewPr varScale="1">
        <p:scale>
          <a:sx n="41" d="100"/>
          <a:sy n="41" d="100"/>
        </p:scale>
        <p:origin x="34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CCA13-22C6-4150-BD8B-B31AA267B465}" type="datetimeFigureOut">
              <a:rPr lang="en-US" smtClean="0"/>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6AEC7-26F5-4ABC-8CA1-F436AFABD786}" type="slidenum">
              <a:rPr lang="en-US" smtClean="0"/>
              <a:t>‹#›</a:t>
            </a:fld>
            <a:endParaRPr lang="en-US"/>
          </a:p>
        </p:txBody>
      </p:sp>
    </p:spTree>
    <p:extLst>
      <p:ext uri="{BB962C8B-B14F-4D97-AF65-F5344CB8AC3E}">
        <p14:creationId xmlns:p14="http://schemas.microsoft.com/office/powerpoint/2010/main" val="24774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43ACF8-3F51-854F-91E9-AD86E324A5D8}" type="slidenum">
              <a:rPr lang="en-US">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56573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a rigorous mathematical point of view, to solve an equation is a well defined problem. We have to find, among a given set (for example the set of the real numbers), a number r such that when plugged into the equation, the equation is satisfied. For an equation of the form f(x)=0, this means that f(r) will exactly evaluate to zero.</a:t>
            </a:r>
          </a:p>
          <a:p>
            <a:r>
              <a:rPr lang="en-US" baseline="0" dirty="0" smtClean="0"/>
              <a:t>This number r satisfying the equation, will be referred as the true solution of the equation.</a:t>
            </a:r>
          </a:p>
          <a:p>
            <a:endParaRPr lang="en-US" baseline="0" dirty="0" smtClean="0"/>
          </a:p>
          <a:p>
            <a:r>
              <a:rPr lang="en-US" baseline="0" dirty="0" smtClean="0"/>
              <a:t>However, because of truncation and round-off errors, no algorithm can find this true solution r. It would, except very particular cases, require an infinite amount of calculation time and as well the capacity to store an infinite number of digits. Both are of course not achievable practically.</a:t>
            </a:r>
          </a:p>
          <a:p>
            <a:endParaRPr lang="en-US" baseline="0" dirty="0" smtClean="0"/>
          </a:p>
          <a:p>
            <a:r>
              <a:rPr lang="en-US" baseline="0" dirty="0" smtClean="0"/>
              <a:t>But do we really need to find the true mathematical solution r? Think about the example with the delta robot. The solution of the inverted kinematics doesn’t require to find the solution to an infinite precision. For example to determine the position of the robot’s end-effector, a precision of 0.1 mm will most likely be enough.</a:t>
            </a:r>
          </a:p>
          <a:p>
            <a:endParaRPr lang="en-US" baseline="0" dirty="0" smtClean="0"/>
          </a:p>
          <a:p>
            <a:r>
              <a:rPr lang="en-US" baseline="0" dirty="0" smtClean="0"/>
              <a:t>If we are interested in the numerical solution of the equation we will never need to find r. In fact we rather want to find a number </a:t>
            </a:r>
            <a:r>
              <a:rPr lang="en-US" baseline="0" dirty="0" err="1" smtClean="0"/>
              <a:t>xr</a:t>
            </a:r>
            <a:r>
              <a:rPr lang="en-US" baseline="0" dirty="0" smtClean="0"/>
              <a:t> such that </a:t>
            </a:r>
            <a:r>
              <a:rPr lang="en-US" baseline="0" dirty="0" err="1" smtClean="0"/>
              <a:t>xr</a:t>
            </a:r>
            <a:r>
              <a:rPr lang="en-US" baseline="0" dirty="0" smtClean="0"/>
              <a:t> isn’t more distant from the true solution by a given tolerance. In equations we write: absolute value of r minus </a:t>
            </a:r>
            <a:r>
              <a:rPr lang="en-US" baseline="0" dirty="0" err="1" smtClean="0"/>
              <a:t>xr</a:t>
            </a:r>
            <a:r>
              <a:rPr lang="en-US" baseline="0" dirty="0" smtClean="0"/>
              <a:t> is smaller or equal to the given tolerance TOL. This number  </a:t>
            </a:r>
            <a:r>
              <a:rPr lang="en-US" baseline="0" dirty="0" err="1" smtClean="0"/>
              <a:t>xr</a:t>
            </a:r>
            <a:r>
              <a:rPr lang="en-US" baseline="0" dirty="0" smtClean="0"/>
              <a:t> will be referred as the approximated solution or numerical solution of the equation.</a:t>
            </a:r>
          </a:p>
        </p:txBody>
      </p:sp>
      <p:sp>
        <p:nvSpPr>
          <p:cNvPr id="4" name="Slide Number Placeholder 3"/>
          <p:cNvSpPr>
            <a:spLocks noGrp="1"/>
          </p:cNvSpPr>
          <p:nvPr>
            <p:ph type="sldNum" sz="quarter" idx="10"/>
          </p:nvPr>
        </p:nvSpPr>
        <p:spPr/>
        <p:txBody>
          <a:bodyPr/>
          <a:lstStyle/>
          <a:p>
            <a:fld id="{68F6AEC7-26F5-4ABC-8CA1-F436AFABD786}" type="slidenum">
              <a:rPr lang="en-US" smtClean="0"/>
              <a:t>2</a:t>
            </a:fld>
            <a:endParaRPr lang="en-US"/>
          </a:p>
        </p:txBody>
      </p:sp>
    </p:spTree>
    <p:extLst>
      <p:ext uri="{BB962C8B-B14F-4D97-AF65-F5344CB8AC3E}">
        <p14:creationId xmlns:p14="http://schemas.microsoft.com/office/powerpoint/2010/main" val="99515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we find this approximated</a:t>
            </a:r>
            <a:r>
              <a:rPr lang="en-US" baseline="0" dirty="0" smtClean="0"/>
              <a:t> solution </a:t>
            </a:r>
            <a:r>
              <a:rPr lang="en-US" baseline="0" dirty="0" err="1" smtClean="0"/>
              <a:t>xr</a:t>
            </a:r>
            <a:r>
              <a:rPr lang="en-US" dirty="0" smtClean="0"/>
              <a:t> using an algorithm?</a:t>
            </a:r>
          </a:p>
          <a:p>
            <a:endParaRPr lang="en-US" dirty="0" smtClean="0"/>
          </a:p>
          <a:p>
            <a:r>
              <a:rPr lang="en-US" dirty="0" smtClean="0"/>
              <a:t>An algorithm is essentially a mathematical object which is able, under the right</a:t>
            </a:r>
            <a:r>
              <a:rPr lang="en-US" baseline="0" dirty="0" smtClean="0"/>
              <a:t> conditions, to transform an approximation of the solution of an equation to a better approximation.</a:t>
            </a:r>
          </a:p>
          <a:p>
            <a:endParaRPr lang="en-US" baseline="0" dirty="0" smtClean="0"/>
          </a:p>
          <a:p>
            <a:r>
              <a:rPr lang="en-US" dirty="0" smtClean="0"/>
              <a:t>At first one</a:t>
            </a:r>
            <a:r>
              <a:rPr lang="en-US" baseline="0" dirty="0" smtClean="0"/>
              <a:t> takes an initial guess xo of the solution of the equation. This initial guess isn’t generated by the algorithm. It can come from our intuitive understanding of the mathematical problem, from some educated guess, a graphical solution or any other method. </a:t>
            </a:r>
          </a:p>
          <a:p>
            <a:endParaRPr lang="en-US" baseline="0" dirty="0" smtClean="0"/>
          </a:p>
          <a:p>
            <a:r>
              <a:rPr lang="en-US" baseline="0" dirty="0" smtClean="0"/>
              <a:t>One then feeds the algorithm with this initial guess. Using this initial guess, the algorithm will generate an improved approximation x1. This approximation can then be fed back to the algorithm to generate an even better approximation x2. Further approximations x3, x4 </a:t>
            </a:r>
            <a:r>
              <a:rPr lang="en-US" baseline="0" dirty="0" err="1" smtClean="0"/>
              <a:t>etc</a:t>
            </a:r>
            <a:r>
              <a:rPr lang="en-US" baseline="0" dirty="0" smtClean="0"/>
              <a:t> can be generated as needed.</a:t>
            </a:r>
            <a:endParaRPr lang="en-CA" dirty="0"/>
          </a:p>
        </p:txBody>
      </p:sp>
      <p:sp>
        <p:nvSpPr>
          <p:cNvPr id="4" name="Slide Number Placeholder 3"/>
          <p:cNvSpPr>
            <a:spLocks noGrp="1"/>
          </p:cNvSpPr>
          <p:nvPr>
            <p:ph type="sldNum" sz="quarter" idx="10"/>
          </p:nvPr>
        </p:nvSpPr>
        <p:spPr/>
        <p:txBody>
          <a:bodyPr/>
          <a:lstStyle/>
          <a:p>
            <a:fld id="{68F6AEC7-26F5-4ABC-8CA1-F436AFABD786}" type="slidenum">
              <a:rPr lang="en-US" smtClean="0"/>
              <a:t>3</a:t>
            </a:fld>
            <a:endParaRPr lang="en-US"/>
          </a:p>
        </p:txBody>
      </p:sp>
    </p:spTree>
    <p:extLst>
      <p:ext uri="{BB962C8B-B14F-4D97-AF65-F5344CB8AC3E}">
        <p14:creationId xmlns:p14="http://schemas.microsoft.com/office/powerpoint/2010/main" val="75444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a:t>
            </a:r>
          </a:p>
          <a:p>
            <a:endParaRPr lang="en-US" dirty="0" smtClean="0"/>
          </a:p>
          <a:p>
            <a:pPr lvl="0"/>
            <a:r>
              <a:rPr lang="en-US" sz="1200" dirty="0" smtClean="0">
                <a:solidFill>
                  <a:prstClr val="black"/>
                </a:solidFill>
              </a:rPr>
              <a:t>The approximation </a:t>
            </a:r>
            <a:r>
              <a:rPr lang="en-US" sz="1200" i="1" dirty="0" err="1" smtClean="0">
                <a:solidFill>
                  <a:prstClr val="black"/>
                </a:solidFill>
              </a:rPr>
              <a:t>x</a:t>
            </a:r>
            <a:r>
              <a:rPr lang="en-US" sz="1200" i="1" baseline="-25000" dirty="0" err="1" smtClean="0">
                <a:solidFill>
                  <a:prstClr val="black"/>
                </a:solidFill>
              </a:rPr>
              <a:t>r</a:t>
            </a:r>
            <a:r>
              <a:rPr lang="en-US" sz="1200" i="1" baseline="-25000" dirty="0" smtClean="0">
                <a:solidFill>
                  <a:prstClr val="black"/>
                </a:solidFill>
              </a:rPr>
              <a:t> </a:t>
            </a:r>
            <a:r>
              <a:rPr lang="en-US" sz="1200" dirty="0" smtClean="0">
                <a:solidFill>
                  <a:prstClr val="black"/>
                </a:solidFill>
              </a:rPr>
              <a:t> will be calculated by the algorithm which will progressively compute different approximations iteratively </a:t>
            </a:r>
            <a:r>
              <a:rPr lang="en-US" sz="1200" i="1" dirty="0" smtClean="0">
                <a:solidFill>
                  <a:prstClr val="black"/>
                </a:solidFill>
              </a:rPr>
              <a:t>x</a:t>
            </a:r>
            <a:r>
              <a:rPr lang="en-US" sz="1200" i="1" baseline="-25000" dirty="0" smtClean="0">
                <a:solidFill>
                  <a:prstClr val="black"/>
                </a:solidFill>
              </a:rPr>
              <a:t>0</a:t>
            </a:r>
            <a:r>
              <a:rPr lang="en-US" sz="1200" i="1" dirty="0" smtClean="0">
                <a:solidFill>
                  <a:prstClr val="black"/>
                </a:solidFill>
              </a:rPr>
              <a:t> , x</a:t>
            </a:r>
            <a:r>
              <a:rPr lang="en-US" sz="1200" i="1" baseline="-25000" dirty="0" smtClean="0">
                <a:solidFill>
                  <a:prstClr val="black"/>
                </a:solidFill>
              </a:rPr>
              <a:t>1</a:t>
            </a:r>
            <a:r>
              <a:rPr lang="en-US" sz="1200" i="1" dirty="0" smtClean="0">
                <a:solidFill>
                  <a:prstClr val="black"/>
                </a:solidFill>
              </a:rPr>
              <a:t> , x</a:t>
            </a:r>
            <a:r>
              <a:rPr lang="en-US" sz="1200" i="1" baseline="-25000" dirty="0" smtClean="0">
                <a:solidFill>
                  <a:prstClr val="black"/>
                </a:solidFill>
              </a:rPr>
              <a:t>2</a:t>
            </a:r>
            <a:r>
              <a:rPr lang="en-US" sz="1200" i="1" dirty="0" smtClean="0">
                <a:solidFill>
                  <a:prstClr val="black"/>
                </a:solidFill>
              </a:rPr>
              <a:t> , … </a:t>
            </a:r>
          </a:p>
          <a:p>
            <a:pPr lvl="0"/>
            <a:r>
              <a:rPr lang="en-US" sz="1200" i="0" dirty="0" smtClean="0">
                <a:solidFill>
                  <a:prstClr val="black"/>
                </a:solidFill>
              </a:rPr>
              <a:t>We</a:t>
            </a:r>
            <a:r>
              <a:rPr lang="en-US" sz="1200" i="0" baseline="0" dirty="0" smtClean="0">
                <a:solidFill>
                  <a:prstClr val="black"/>
                </a:solidFill>
              </a:rPr>
              <a:t> see that</a:t>
            </a:r>
            <a:r>
              <a:rPr lang="en-US" sz="1200" i="0" dirty="0" smtClean="0">
                <a:solidFill>
                  <a:prstClr val="black"/>
                </a:solidFill>
              </a:rPr>
              <a:t> an</a:t>
            </a:r>
            <a:r>
              <a:rPr lang="en-US" sz="1200" i="0" baseline="0" dirty="0" smtClean="0">
                <a:solidFill>
                  <a:prstClr val="black"/>
                </a:solidFill>
              </a:rPr>
              <a:t> algorithm operates iteratively.</a:t>
            </a:r>
            <a:endParaRPr lang="en-US" sz="1200" i="0" dirty="0" smtClean="0">
              <a:solidFill>
                <a:prstClr val="black"/>
              </a:solidFill>
            </a:endParaRPr>
          </a:p>
          <a:p>
            <a:endParaRPr lang="en-US" sz="1200" dirty="0" smtClean="0"/>
          </a:p>
          <a:p>
            <a:r>
              <a:rPr lang="en-US" sz="1200" dirty="0" smtClean="0"/>
              <a:t>The successive approximations produced at each iteration will</a:t>
            </a:r>
            <a:r>
              <a:rPr lang="en-US" sz="1200" baseline="0" dirty="0" smtClean="0"/>
              <a:t> </a:t>
            </a:r>
            <a:r>
              <a:rPr lang="en-US" sz="1200" dirty="0" smtClean="0"/>
              <a:t>become closer and closer to the real solution </a:t>
            </a:r>
            <a:r>
              <a:rPr lang="en-US" sz="1200" i="1" dirty="0" smtClean="0"/>
              <a:t>r</a:t>
            </a:r>
            <a:r>
              <a:rPr lang="en-US" sz="1200" dirty="0" smtClean="0"/>
              <a:t>.</a:t>
            </a:r>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order the approximations indeed become closer and closer to the true solution, some conditions (specific to each algorithm) will have to be satisfied.</a:t>
            </a:r>
          </a:p>
          <a:p>
            <a:endParaRPr lang="en-US" dirty="0" smtClean="0"/>
          </a:p>
          <a:p>
            <a:r>
              <a:rPr lang="en-US" sz="1200" dirty="0" smtClean="0"/>
              <a:t>To know until when the algorithm must be repeated, one has to know how to estimate the error </a:t>
            </a:r>
            <a:r>
              <a:rPr lang="en-US" sz="1200" i="1" dirty="0" err="1" smtClean="0">
                <a:solidFill>
                  <a:prstClr val="black"/>
                </a:solidFill>
              </a:rPr>
              <a:t>E</a:t>
            </a:r>
            <a:r>
              <a:rPr lang="en-US" sz="1200" i="1" baseline="-25000" dirty="0" err="1" smtClean="0">
                <a:solidFill>
                  <a:prstClr val="black"/>
                </a:solidFill>
              </a:rPr>
              <a:t>i</a:t>
            </a:r>
            <a:r>
              <a:rPr lang="en-US" sz="1200" i="1" baseline="-25000" dirty="0" smtClean="0">
                <a:solidFill>
                  <a:prstClr val="black"/>
                </a:solidFill>
              </a:rPr>
              <a:t>  </a:t>
            </a:r>
            <a:r>
              <a:rPr lang="en-US" sz="1200" dirty="0" smtClean="0"/>
              <a:t>in each iteration.</a:t>
            </a:r>
          </a:p>
          <a:p>
            <a:endParaRPr lang="en-US" sz="1200" dirty="0" smtClean="0"/>
          </a:p>
          <a:p>
            <a:endParaRPr lang="en-CA" dirty="0"/>
          </a:p>
        </p:txBody>
      </p:sp>
      <p:sp>
        <p:nvSpPr>
          <p:cNvPr id="4" name="Slide Number Placeholder 3"/>
          <p:cNvSpPr>
            <a:spLocks noGrp="1"/>
          </p:cNvSpPr>
          <p:nvPr>
            <p:ph type="sldNum" sz="quarter" idx="10"/>
          </p:nvPr>
        </p:nvSpPr>
        <p:spPr/>
        <p:txBody>
          <a:bodyPr/>
          <a:lstStyle/>
          <a:p>
            <a:fld id="{68F6AEC7-26F5-4ABC-8CA1-F436AFABD786}" type="slidenum">
              <a:rPr lang="en-US" smtClean="0"/>
              <a:t>4</a:t>
            </a:fld>
            <a:endParaRPr lang="en-US"/>
          </a:p>
        </p:txBody>
      </p:sp>
    </p:spTree>
    <p:extLst>
      <p:ext uri="{BB962C8B-B14F-4D97-AF65-F5344CB8AC3E}">
        <p14:creationId xmlns:p14="http://schemas.microsoft.com/office/powerpoint/2010/main" val="200708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can estimate the error </a:t>
            </a:r>
            <a:r>
              <a:rPr lang="en-US" dirty="0" err="1" smtClean="0"/>
              <a:t>Ei</a:t>
            </a:r>
            <a:r>
              <a:rPr lang="en-US" dirty="0" smtClean="0"/>
              <a:t> at each iteration, one can find</a:t>
            </a:r>
            <a:r>
              <a:rPr lang="en-US" baseline="0" dirty="0" smtClean="0"/>
              <a:t> the desired approximation </a:t>
            </a:r>
            <a:r>
              <a:rPr lang="en-US" baseline="0" dirty="0" err="1" smtClean="0"/>
              <a:t>xr</a:t>
            </a:r>
            <a:r>
              <a:rPr lang="en-US" baseline="0" dirty="0" smtClean="0"/>
              <a:t> which is closer to the true mathematical solution r of the equation than the desired tolerance.</a:t>
            </a:r>
          </a:p>
          <a:p>
            <a:endParaRPr lang="en-US" baseline="0" dirty="0" smtClean="0"/>
          </a:p>
          <a:p>
            <a:r>
              <a:rPr lang="en-US" baseline="0" dirty="0" smtClean="0"/>
              <a:t>The process can be compared to a production process. A certain product xi is running through a production line.  The manufacturing process (the algorithm), will transform the product into a better product xi+1. The quality control station (the error estimator in case of the solving process of an equation) will decide if the quality is acceptable or not. If the quality is acceptable (the error is below the targeted tolerance) the product leaves the production line. If the quality isn’t good enough, the product is sent back to be re-machined.  The process repeats until the desired quality (the desired tolerance) is reached.</a:t>
            </a:r>
          </a:p>
          <a:p>
            <a:endParaRPr lang="en-US" baseline="0" dirty="0" smtClean="0"/>
          </a:p>
          <a:p>
            <a:r>
              <a:rPr lang="en-US" dirty="0" smtClean="0"/>
              <a:t>As</a:t>
            </a:r>
            <a:r>
              <a:rPr lang="en-US" baseline="0" dirty="0" smtClean="0"/>
              <a:t> we will see during the semester, estimation of errors is a key task in applying algorithms and often is more an art than a technique. A major emphasis on learning how to estimate errors will be given all along the semester.</a:t>
            </a:r>
            <a:endParaRPr lang="en-US" dirty="0" smtClean="0"/>
          </a:p>
          <a:p>
            <a:endParaRPr lang="en-CA" dirty="0"/>
          </a:p>
        </p:txBody>
      </p:sp>
      <p:sp>
        <p:nvSpPr>
          <p:cNvPr id="4" name="Slide Number Placeholder 3"/>
          <p:cNvSpPr>
            <a:spLocks noGrp="1"/>
          </p:cNvSpPr>
          <p:nvPr>
            <p:ph type="sldNum" sz="quarter" idx="10"/>
          </p:nvPr>
        </p:nvSpPr>
        <p:spPr/>
        <p:txBody>
          <a:bodyPr/>
          <a:lstStyle/>
          <a:p>
            <a:fld id="{68F6AEC7-26F5-4ABC-8CA1-F436AFABD786}" type="slidenum">
              <a:rPr lang="en-US" smtClean="0"/>
              <a:t>5</a:t>
            </a:fld>
            <a:endParaRPr lang="en-US"/>
          </a:p>
        </p:txBody>
      </p:sp>
    </p:spTree>
    <p:extLst>
      <p:ext uri="{BB962C8B-B14F-4D97-AF65-F5344CB8AC3E}">
        <p14:creationId xmlns:p14="http://schemas.microsoft.com/office/powerpoint/2010/main" val="7520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ending</a:t>
            </a:r>
            <a:r>
              <a:rPr lang="en-US" baseline="0" dirty="0" smtClean="0"/>
              <a:t> this first lecture on solving equations, let us introduce some terminology.</a:t>
            </a:r>
          </a:p>
          <a:p>
            <a:endParaRPr lang="en-US" baseline="0" dirty="0" smtClean="0"/>
          </a:p>
          <a:p>
            <a:r>
              <a:rPr lang="en-US" dirty="0" smtClean="0"/>
              <a:t>A none linear equation in one variable can be written in various forms</a:t>
            </a:r>
          </a:p>
          <a:p>
            <a:endParaRPr lang="en-US" dirty="0" smtClean="0"/>
          </a:p>
          <a:p>
            <a:r>
              <a:rPr lang="en-US" dirty="0" smtClean="0"/>
              <a:t>A common form is the one we discussed so far: f(x)=0</a:t>
            </a:r>
          </a:p>
          <a:p>
            <a:endParaRPr lang="en-US" dirty="0" smtClean="0"/>
          </a:p>
          <a:p>
            <a:r>
              <a:rPr lang="en-US" dirty="0" smtClean="0"/>
              <a:t>Often this problem is referred as a </a:t>
            </a:r>
            <a:r>
              <a:rPr lang="en-US" i="1" u="sng" dirty="0" smtClean="0"/>
              <a:t>root finding problem</a:t>
            </a:r>
          </a:p>
          <a:p>
            <a:endParaRPr lang="en-US" dirty="0" smtClean="0"/>
          </a:p>
          <a:p>
            <a:r>
              <a:rPr lang="en-US" dirty="0" smtClean="0"/>
              <a:t>Indeed, solving f(x)=0 can be seen as finding the roots of a function f.</a:t>
            </a:r>
          </a:p>
          <a:p>
            <a:r>
              <a:rPr lang="en-US" dirty="0" smtClean="0"/>
              <a:t>In</a:t>
            </a:r>
            <a:r>
              <a:rPr lang="en-US" baseline="0" dirty="0" smtClean="0"/>
              <a:t> the rest of the semester we will use interchangeably the wording “solving an equation” or “finding the root of a function”.</a:t>
            </a:r>
          </a:p>
          <a:p>
            <a:endParaRPr lang="en-US" baseline="0" dirty="0" smtClean="0"/>
          </a:p>
          <a:p>
            <a:r>
              <a:rPr lang="en-US" baseline="0" dirty="0" smtClean="0"/>
              <a:t>Similarly the words “solution” and “root” will be used interchangeably. </a:t>
            </a:r>
            <a:endParaRPr lang="en-US" dirty="0" smtClean="0"/>
          </a:p>
          <a:p>
            <a:endParaRPr lang="en-US" baseline="0" dirty="0" smtClean="0"/>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8F6AEC7-26F5-4ABC-8CA1-F436AFABD786}" type="slidenum">
              <a:rPr lang="en-US" smtClean="0"/>
              <a:t>6</a:t>
            </a:fld>
            <a:endParaRPr lang="en-US"/>
          </a:p>
        </p:txBody>
      </p:sp>
    </p:spTree>
    <p:extLst>
      <p:ext uri="{BB962C8B-B14F-4D97-AF65-F5344CB8AC3E}">
        <p14:creationId xmlns:p14="http://schemas.microsoft.com/office/powerpoint/2010/main" val="2571030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 us summarize the key findings</a:t>
            </a:r>
          </a:p>
          <a:p>
            <a:endParaRPr lang="en-CA" dirty="0" smtClean="0"/>
          </a:p>
          <a:p>
            <a:pPr marL="0" indent="0">
              <a:buNone/>
            </a:pPr>
            <a:r>
              <a:rPr lang="en-US" dirty="0" smtClean="0"/>
              <a:t>To Solve Numerically an Equation :</a:t>
            </a:r>
          </a:p>
          <a:p>
            <a:pPr marL="0" indent="0">
              <a:buNone/>
            </a:pPr>
            <a:endParaRPr lang="en-US" dirty="0" smtClean="0"/>
          </a:p>
          <a:p>
            <a:r>
              <a:rPr lang="en-US" dirty="0" smtClean="0"/>
              <a:t>One needs an algorithm producing successive approximations of the real solution</a:t>
            </a:r>
          </a:p>
          <a:p>
            <a:endParaRPr lang="en-US" dirty="0" smtClean="0"/>
          </a:p>
          <a:p>
            <a:r>
              <a:rPr lang="en-US" dirty="0" smtClean="0"/>
              <a:t>One has to know under which conditions the algorithm will produce approximations converging towards the </a:t>
            </a:r>
            <a:r>
              <a:rPr lang="en-US" smtClean="0"/>
              <a:t>real solution</a:t>
            </a:r>
          </a:p>
          <a:p>
            <a:endParaRPr lang="en-US" dirty="0" smtClean="0"/>
          </a:p>
          <a:p>
            <a:r>
              <a:rPr lang="en-US" dirty="0" smtClean="0"/>
              <a:t>One has to know how to estimate the error between the produced approximation and the true solution in order to know at which moment one has reached the desired answer</a:t>
            </a:r>
          </a:p>
          <a:p>
            <a:endParaRPr lang="en-CA" dirty="0"/>
          </a:p>
        </p:txBody>
      </p:sp>
      <p:sp>
        <p:nvSpPr>
          <p:cNvPr id="4" name="Slide Number Placeholder 3"/>
          <p:cNvSpPr>
            <a:spLocks noGrp="1"/>
          </p:cNvSpPr>
          <p:nvPr>
            <p:ph type="sldNum" sz="quarter" idx="10"/>
          </p:nvPr>
        </p:nvSpPr>
        <p:spPr/>
        <p:txBody>
          <a:bodyPr/>
          <a:lstStyle/>
          <a:p>
            <a:fld id="{68F6AEC7-26F5-4ABC-8CA1-F436AFABD786}" type="slidenum">
              <a:rPr lang="en-US" smtClean="0"/>
              <a:t>7</a:t>
            </a:fld>
            <a:endParaRPr lang="en-US"/>
          </a:p>
        </p:txBody>
      </p:sp>
    </p:spTree>
    <p:extLst>
      <p:ext uri="{BB962C8B-B14F-4D97-AF65-F5344CB8AC3E}">
        <p14:creationId xmlns:p14="http://schemas.microsoft.com/office/powerpoint/2010/main" val="138803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985612-5D04-4122-825B-4BC710960E4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221258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85612-5D04-4122-825B-4BC710960E4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134191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85612-5D04-4122-825B-4BC710960E4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3190082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99456" y="2852936"/>
            <a:ext cx="9313035" cy="1224136"/>
          </a:xfrm>
        </p:spPr>
        <p:txBody>
          <a:bodyPr anchor="ctr"/>
          <a:lstStyle>
            <a:lvl1pPr algn="l">
              <a:defRPr sz="28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199456" y="4293096"/>
            <a:ext cx="9313035" cy="766936"/>
          </a:xfrm>
        </p:spPr>
        <p:txBody>
          <a:bodyPr/>
          <a:lstStyle>
            <a:lvl1pPr marL="0" indent="0">
              <a:buFontTx/>
              <a:buNone/>
              <a:defRPr sz="1800"/>
            </a:lvl1pPr>
          </a:lstStyle>
          <a:p>
            <a:r>
              <a:rPr lang="en-US" smtClean="0"/>
              <a:t>Click to edit Master subtitle style</a:t>
            </a:r>
            <a:endParaRPr lang="en-US"/>
          </a:p>
        </p:txBody>
      </p:sp>
    </p:spTree>
    <p:extLst>
      <p:ext uri="{BB962C8B-B14F-4D97-AF65-F5344CB8AC3E}">
        <p14:creationId xmlns:p14="http://schemas.microsoft.com/office/powerpoint/2010/main" val="338894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8346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1421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option 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7232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 page option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216489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page option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2276872"/>
            <a:ext cx="10363200" cy="1143000"/>
          </a:xfrm>
        </p:spPr>
        <p:txBody>
          <a:bodyPr/>
          <a:lstStyle>
            <a:lvl1pPr>
              <a:defRPr>
                <a:solidFill>
                  <a:schemeClr val="accent1"/>
                </a:solidFill>
              </a:defRPr>
            </a:lvl1pPr>
          </a:lstStyle>
          <a:p>
            <a:r>
              <a:rPr lang="en-US" smtClean="0"/>
              <a:t>Click to edit Master title style</a:t>
            </a:r>
            <a:endParaRPr lang="en-US"/>
          </a:p>
        </p:txBody>
      </p:sp>
    </p:spTree>
    <p:extLst>
      <p:ext uri="{BB962C8B-B14F-4D97-AF65-F5344CB8AC3E}">
        <p14:creationId xmlns:p14="http://schemas.microsoft.com/office/powerpoint/2010/main" val="270070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37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85612-5D04-4122-825B-4BC710960E4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34163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85612-5D04-4122-825B-4BC710960E4B}"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142156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85612-5D04-4122-825B-4BC710960E4B}"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105698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985612-5D04-4122-825B-4BC710960E4B}"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410520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985612-5D04-4122-825B-4BC710960E4B}"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419311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85612-5D04-4122-825B-4BC710960E4B}"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391979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85612-5D04-4122-825B-4BC710960E4B}"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50731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85612-5D04-4122-825B-4BC710960E4B}"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26993-B02A-4270-B9E9-6840971ACDAA}" type="slidenum">
              <a:rPr lang="en-US" smtClean="0"/>
              <a:t>‹#›</a:t>
            </a:fld>
            <a:endParaRPr lang="en-US"/>
          </a:p>
        </p:txBody>
      </p:sp>
    </p:spTree>
    <p:extLst>
      <p:ext uri="{BB962C8B-B14F-4D97-AF65-F5344CB8AC3E}">
        <p14:creationId xmlns:p14="http://schemas.microsoft.com/office/powerpoint/2010/main" val="107057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85612-5D04-4122-825B-4BC710960E4B}" type="datetimeFigureOut">
              <a:rPr lang="en-US" smtClean="0"/>
              <a:t>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26993-B02A-4270-B9E9-6840971ACDAA}" type="slidenum">
              <a:rPr lang="en-US" smtClean="0"/>
              <a:t>‹#›</a:t>
            </a:fld>
            <a:endParaRPr lang="en-US"/>
          </a:p>
        </p:txBody>
      </p:sp>
    </p:spTree>
    <p:extLst>
      <p:ext uri="{BB962C8B-B14F-4D97-AF65-F5344CB8AC3E}">
        <p14:creationId xmlns:p14="http://schemas.microsoft.com/office/powerpoint/2010/main" val="2242299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81000"/>
            <a:ext cx="103632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Rectangle 3"/>
          <p:cNvSpPr>
            <a:spLocks noGrp="1" noChangeArrowheads="1"/>
          </p:cNvSpPr>
          <p:nvPr>
            <p:ph type="body" idx="1"/>
          </p:nvPr>
        </p:nvSpPr>
        <p:spPr bwMode="auto">
          <a:xfrm>
            <a:off x="914400" y="1752600"/>
            <a:ext cx="10363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5305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rtl="0" eaLnBrk="1" fontAlgn="base" hangingPunct="1">
        <a:spcBef>
          <a:spcPct val="0"/>
        </a:spcBef>
        <a:spcAft>
          <a:spcPct val="0"/>
        </a:spcAft>
        <a:defRPr sz="3600">
          <a:solidFill>
            <a:srgbClr val="782336"/>
          </a:solidFill>
          <a:latin typeface="Arial Bold"/>
          <a:ea typeface="ＭＳ Ｐゴシック" charset="0"/>
          <a:cs typeface="ＭＳ Ｐゴシック" charset="0"/>
        </a:defRPr>
      </a:lvl1pPr>
      <a:lvl2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2pPr>
      <a:lvl3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3pPr>
      <a:lvl4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4pPr>
      <a:lvl5pPr algn="l" rtl="0" eaLnBrk="1" fontAlgn="base" hangingPunct="1">
        <a:spcBef>
          <a:spcPct val="0"/>
        </a:spcBef>
        <a:spcAft>
          <a:spcPct val="0"/>
        </a:spcAft>
        <a:defRPr sz="3600">
          <a:solidFill>
            <a:srgbClr val="782336"/>
          </a:solidFill>
          <a:latin typeface="Arial Bold" charset="0"/>
          <a:ea typeface="ＭＳ Ｐゴシック" charset="0"/>
          <a:cs typeface="ＭＳ Ｐゴシック"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p:titleStyle>
    <p:bodyStyle>
      <a:lvl1pPr marL="342900" indent="-342900" algn="l" rtl="0" eaLnBrk="1" fontAlgn="base" hangingPunct="1">
        <a:spcBef>
          <a:spcPct val="20000"/>
        </a:spcBef>
        <a:spcAft>
          <a:spcPct val="0"/>
        </a:spcAft>
        <a:buFont typeface="Wingdings" charset="0"/>
        <a:buChar char="§"/>
        <a:defRPr sz="2400">
          <a:solidFill>
            <a:schemeClr val="tx1"/>
          </a:solidFill>
          <a:latin typeface="Arial"/>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0"/>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0"/>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5"/>
          <p:cNvSpPr>
            <a:spLocks noGrp="1"/>
          </p:cNvSpPr>
          <p:nvPr>
            <p:ph type="ctrTitle"/>
          </p:nvPr>
        </p:nvSpPr>
        <p:spPr/>
        <p:txBody>
          <a:bodyPr/>
          <a:lstStyle/>
          <a:p>
            <a:r>
              <a:rPr lang="en-US" dirty="0">
                <a:latin typeface="Arial Bold" charset="0"/>
              </a:rPr>
              <a:t>Solving Numerically Nonlinear Equations</a:t>
            </a:r>
          </a:p>
        </p:txBody>
      </p:sp>
      <p:sp>
        <p:nvSpPr>
          <p:cNvPr id="7170" name="Subtitle 16"/>
          <p:cNvSpPr>
            <a:spLocks noGrp="1"/>
          </p:cNvSpPr>
          <p:nvPr>
            <p:ph type="subTitle" idx="1"/>
          </p:nvPr>
        </p:nvSpPr>
        <p:spPr/>
        <p:txBody>
          <a:bodyPr/>
          <a:lstStyle/>
          <a:p>
            <a:pPr eaLnBrk="1" hangingPunct="1"/>
            <a:endParaRPr lang="en-US">
              <a:latin typeface="Arial" charset="0"/>
            </a:endParaRPr>
          </a:p>
        </p:txBody>
      </p:sp>
    </p:spTree>
    <p:extLst>
      <p:ext uri="{BB962C8B-B14F-4D97-AF65-F5344CB8AC3E}">
        <p14:creationId xmlns:p14="http://schemas.microsoft.com/office/powerpoint/2010/main" val="1862553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09943" y="369455"/>
            <a:ext cx="10515600" cy="10352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Solving </a:t>
            </a:r>
            <a:r>
              <a:rPr lang="en-US" u="sng" dirty="0" smtClean="0"/>
              <a:t>mathematically</a:t>
            </a:r>
            <a:r>
              <a:rPr lang="en-US" dirty="0" smtClean="0"/>
              <a:t> an equation f(x)=0, means:</a:t>
            </a:r>
            <a:br>
              <a:rPr lang="en-US" dirty="0" smtClean="0"/>
            </a:br>
            <a:r>
              <a:rPr lang="en-US" dirty="0" smtClean="0"/>
              <a:t/>
            </a:r>
            <a:br>
              <a:rPr lang="en-US" dirty="0" smtClean="0"/>
            </a:br>
            <a:r>
              <a:rPr lang="en-US" dirty="0" smtClean="0"/>
              <a:t>Find a number r within a given set such that</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073156" y="1622936"/>
                <a:ext cx="204568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𝑓</m:t>
                      </m:r>
                      <m:r>
                        <a:rPr lang="en-US" sz="4000" b="0" i="1" smtClean="0">
                          <a:latin typeface="Cambria Math" panose="02040503050406030204" pitchFamily="18" charset="0"/>
                        </a:rPr>
                        <m:t>(</m:t>
                      </m:r>
                      <m:r>
                        <a:rPr lang="en-US" sz="4000" b="0" i="1" smtClean="0">
                          <a:latin typeface="Cambria Math" panose="02040503050406030204" pitchFamily="18" charset="0"/>
                        </a:rPr>
                        <m:t>𝑟</m:t>
                      </m:r>
                      <m:r>
                        <a:rPr lang="en-US" sz="4000" b="0" i="1" smtClean="0">
                          <a:latin typeface="Cambria Math" panose="02040503050406030204" pitchFamily="18" charset="0"/>
                        </a:rPr>
                        <m:t>)=0</m:t>
                      </m:r>
                    </m:oMath>
                  </m:oMathPara>
                </a14:m>
                <a:endParaRPr lang="en-US" sz="4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73156" y="1622936"/>
                <a:ext cx="2045688" cy="615553"/>
              </a:xfrm>
              <a:prstGeom prst="rect">
                <a:avLst/>
              </a:prstGeom>
              <a:blipFill rotWithShape="0">
                <a:blip r:embed="rId3"/>
                <a:stretch>
                  <a:fillRect/>
                </a:stretch>
              </a:blipFill>
            </p:spPr>
            <p:txBody>
              <a:bodyPr/>
              <a:lstStyle/>
              <a:p>
                <a:r>
                  <a:rPr lang="en-US">
                    <a:noFill/>
                  </a:rPr>
                  <a:t> </a:t>
                </a:r>
              </a:p>
            </p:txBody>
          </p:sp>
        </mc:Fallback>
      </mc:AlternateContent>
      <p:sp>
        <p:nvSpPr>
          <p:cNvPr id="8" name="Content Placeholder 2"/>
          <p:cNvSpPr txBox="1">
            <a:spLocks/>
          </p:cNvSpPr>
          <p:nvPr/>
        </p:nvSpPr>
        <p:spPr>
          <a:xfrm>
            <a:off x="709943" y="2330076"/>
            <a:ext cx="10515600" cy="10352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This number </a:t>
            </a:r>
            <a:r>
              <a:rPr lang="en-US" i="1" dirty="0" smtClean="0"/>
              <a:t>r</a:t>
            </a:r>
            <a:r>
              <a:rPr lang="en-US" dirty="0" smtClean="0"/>
              <a:t> will be referred as the </a:t>
            </a:r>
            <a:r>
              <a:rPr lang="en-US" i="1" u="sng" dirty="0" smtClean="0"/>
              <a:t>true solution</a:t>
            </a:r>
            <a:r>
              <a:rPr lang="en-US" dirty="0"/>
              <a:t> </a:t>
            </a:r>
            <a:r>
              <a:rPr lang="en-US" dirty="0" smtClean="0"/>
              <a:t>of the equation.</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6" name="Content Placeholder 2"/>
          <p:cNvSpPr txBox="1">
            <a:spLocks/>
          </p:cNvSpPr>
          <p:nvPr/>
        </p:nvSpPr>
        <p:spPr>
          <a:xfrm>
            <a:off x="709943" y="3443048"/>
            <a:ext cx="10515600" cy="5727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Solving </a:t>
            </a:r>
            <a:r>
              <a:rPr lang="en-US" u="sng" dirty="0" smtClean="0"/>
              <a:t>numerically</a:t>
            </a:r>
            <a:r>
              <a:rPr lang="en-US" dirty="0" smtClean="0"/>
              <a:t> an equation f(x)=0, means:</a:t>
            </a:r>
            <a:br>
              <a:rPr lang="en-US" dirty="0" smtClean="0"/>
            </a:br>
            <a:r>
              <a:rPr lang="en-US" dirty="0" smtClean="0"/>
              <a:t/>
            </a:r>
            <a:br>
              <a:rPr lang="en-US" dirty="0" smtClean="0"/>
            </a:br>
            <a:r>
              <a:rPr lang="en-US" dirty="0" smtClean="0"/>
              <a:t>Find a number </a:t>
            </a:r>
            <a:r>
              <a:rPr lang="en-US" i="1" dirty="0" err="1" smtClean="0"/>
              <a:t>x</a:t>
            </a:r>
            <a:r>
              <a:rPr lang="en-US" i="1" baseline="-25000" dirty="0" err="1" smtClean="0"/>
              <a:t>r</a:t>
            </a:r>
            <a:r>
              <a:rPr lang="en-US" dirty="0" smtClean="0"/>
              <a:t> such that:</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391495" y="4620397"/>
                <a:ext cx="340901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𝑟</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𝑟</m:t>
                              </m:r>
                            </m:sub>
                          </m:sSub>
                        </m:e>
                      </m:d>
                      <m:r>
                        <a:rPr lang="en-US" sz="4000" i="1">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𝑇𝑂𝐿</m:t>
                      </m:r>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4391495" y="4620397"/>
                <a:ext cx="3409010" cy="615553"/>
              </a:xfrm>
              <a:prstGeom prst="rect">
                <a:avLst/>
              </a:prstGeom>
              <a:blipFill rotWithShape="0">
                <a:blip r:embed="rId4"/>
                <a:stretch>
                  <a:fillRect/>
                </a:stretch>
              </a:blipFill>
            </p:spPr>
            <p:txBody>
              <a:bodyPr/>
              <a:lstStyle/>
              <a:p>
                <a:r>
                  <a:rPr lang="en-US">
                    <a:noFill/>
                  </a:rPr>
                  <a:t> </a:t>
                </a:r>
              </a:p>
            </p:txBody>
          </p:sp>
        </mc:Fallback>
      </mc:AlternateContent>
      <p:sp>
        <p:nvSpPr>
          <p:cNvPr id="9" name="Content Placeholder 2"/>
          <p:cNvSpPr txBox="1">
            <a:spLocks/>
          </p:cNvSpPr>
          <p:nvPr/>
        </p:nvSpPr>
        <p:spPr>
          <a:xfrm>
            <a:off x="709943" y="5278977"/>
            <a:ext cx="10515600" cy="10352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This number </a:t>
            </a:r>
            <a:r>
              <a:rPr lang="en-US" i="1" dirty="0" err="1" smtClean="0"/>
              <a:t>x</a:t>
            </a:r>
            <a:r>
              <a:rPr lang="en-US" i="1" baseline="-25000" dirty="0" err="1" smtClean="0"/>
              <a:t>r</a:t>
            </a:r>
            <a:r>
              <a:rPr lang="en-US" dirty="0" smtClean="0"/>
              <a:t> will be referred as the </a:t>
            </a:r>
            <a:r>
              <a:rPr lang="en-US" i="1" u="sng" dirty="0" smtClean="0"/>
              <a:t>approximated solution</a:t>
            </a:r>
            <a:r>
              <a:rPr lang="en-US" dirty="0" smtClean="0"/>
              <a:t> or </a:t>
            </a:r>
            <a:r>
              <a:rPr lang="en-US" i="1" u="sng" dirty="0" smtClean="0"/>
              <a:t>numerical solution</a:t>
            </a:r>
            <a:r>
              <a:rPr lang="en-US" dirty="0"/>
              <a:t> </a:t>
            </a:r>
            <a:r>
              <a:rPr lang="en-US" dirty="0" smtClean="0"/>
              <a:t>of the equation.</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10" name="Rectangle 9"/>
          <p:cNvSpPr/>
          <p:nvPr/>
        </p:nvSpPr>
        <p:spPr>
          <a:xfrm>
            <a:off x="709943" y="1117600"/>
            <a:ext cx="11003086" cy="1785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9943" y="4166005"/>
            <a:ext cx="11003086" cy="2148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38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Successive improvements of approximations</a:t>
            </a:r>
            <a:endParaRPr lang="en-US" dirty="0"/>
          </a:p>
        </p:txBody>
      </p:sp>
      <p:sp>
        <p:nvSpPr>
          <p:cNvPr id="13" name="Right Arrow 12"/>
          <p:cNvSpPr/>
          <p:nvPr/>
        </p:nvSpPr>
        <p:spPr>
          <a:xfrm>
            <a:off x="7052377" y="315991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4719837" y="2453001"/>
            <a:ext cx="2332541" cy="21573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ight Arrow 15"/>
          <p:cNvSpPr/>
          <p:nvPr/>
        </p:nvSpPr>
        <p:spPr>
          <a:xfrm>
            <a:off x="3260307" y="3111365"/>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2737694" y="3050178"/>
            <a:ext cx="724989" cy="646331"/>
          </a:xfrm>
          <a:prstGeom prst="rect">
            <a:avLst/>
          </a:prstGeom>
          <a:noFill/>
        </p:spPr>
        <p:txBody>
          <a:bodyPr wrap="square" rtlCol="0">
            <a:spAutoFit/>
          </a:bodyPr>
          <a:lstStyle/>
          <a:p>
            <a:r>
              <a:rPr lang="en-US" sz="3600" dirty="0" smtClean="0"/>
              <a:t>x</a:t>
            </a:r>
            <a:r>
              <a:rPr lang="en-US" sz="3600" baseline="-25000" dirty="0" smtClean="0"/>
              <a:t>o</a:t>
            </a:r>
            <a:endParaRPr lang="en-CA" sz="3600" baseline="-25000" dirty="0"/>
          </a:p>
        </p:txBody>
      </p:sp>
      <p:sp>
        <p:nvSpPr>
          <p:cNvPr id="18" name="Right Arrow 17"/>
          <p:cNvSpPr/>
          <p:nvPr/>
        </p:nvSpPr>
        <p:spPr>
          <a:xfrm>
            <a:off x="7052378" y="3150743"/>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p:cNvSpPr txBox="1"/>
          <p:nvPr/>
        </p:nvSpPr>
        <p:spPr>
          <a:xfrm>
            <a:off x="6570617" y="3108958"/>
            <a:ext cx="1256749" cy="646331"/>
          </a:xfrm>
          <a:prstGeom prst="rect">
            <a:avLst/>
          </a:prstGeom>
          <a:noFill/>
        </p:spPr>
        <p:txBody>
          <a:bodyPr wrap="square" rtlCol="0">
            <a:spAutoFit/>
          </a:bodyPr>
          <a:lstStyle/>
          <a:p>
            <a:r>
              <a:rPr lang="en-US" sz="3600" dirty="0" smtClean="0"/>
              <a:t>x</a:t>
            </a:r>
            <a:r>
              <a:rPr lang="en-US" sz="3600" baseline="-25000" dirty="0" smtClean="0"/>
              <a:t>1</a:t>
            </a:r>
            <a:endParaRPr lang="en-CA" sz="3600" baseline="-25000" dirty="0"/>
          </a:p>
        </p:txBody>
      </p:sp>
      <p:sp>
        <p:nvSpPr>
          <p:cNvPr id="20" name="TextBox 19"/>
          <p:cNvSpPr txBox="1"/>
          <p:nvPr/>
        </p:nvSpPr>
        <p:spPr>
          <a:xfrm>
            <a:off x="4757978" y="4610328"/>
            <a:ext cx="2256258" cy="584775"/>
          </a:xfrm>
          <a:prstGeom prst="rect">
            <a:avLst/>
          </a:prstGeom>
          <a:noFill/>
        </p:spPr>
        <p:txBody>
          <a:bodyPr wrap="square" rtlCol="0">
            <a:spAutoFit/>
          </a:bodyPr>
          <a:lstStyle/>
          <a:p>
            <a:pPr algn="ctr"/>
            <a:r>
              <a:rPr lang="en-US" sz="3200" dirty="0" smtClean="0"/>
              <a:t>Algorithm</a:t>
            </a:r>
            <a:endParaRPr lang="en-CA" sz="3200" dirty="0"/>
          </a:p>
        </p:txBody>
      </p:sp>
      <p:sp>
        <p:nvSpPr>
          <p:cNvPr id="21" name="TextBox 20"/>
          <p:cNvSpPr txBox="1"/>
          <p:nvPr/>
        </p:nvSpPr>
        <p:spPr>
          <a:xfrm>
            <a:off x="6572799" y="3104611"/>
            <a:ext cx="1256749" cy="646331"/>
          </a:xfrm>
          <a:prstGeom prst="rect">
            <a:avLst/>
          </a:prstGeom>
          <a:noFill/>
        </p:spPr>
        <p:txBody>
          <a:bodyPr wrap="square" rtlCol="0">
            <a:spAutoFit/>
          </a:bodyPr>
          <a:lstStyle/>
          <a:p>
            <a:r>
              <a:rPr lang="en-US" sz="3600" dirty="0" smtClean="0"/>
              <a:t>x</a:t>
            </a:r>
            <a:r>
              <a:rPr lang="en-US" sz="3600" baseline="-25000" dirty="0" smtClean="0"/>
              <a:t>2</a:t>
            </a:r>
            <a:endParaRPr lang="en-CA" sz="3600" baseline="-25000" dirty="0"/>
          </a:p>
        </p:txBody>
      </p:sp>
      <p:sp>
        <p:nvSpPr>
          <p:cNvPr id="22" name="Shape 21"/>
          <p:cNvSpPr/>
          <p:nvPr/>
        </p:nvSpPr>
        <p:spPr>
          <a:xfrm rot="16200000">
            <a:off x="5724007" y="3050178"/>
            <a:ext cx="1095677" cy="1095677"/>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Shape 22"/>
          <p:cNvSpPr/>
          <p:nvPr/>
        </p:nvSpPr>
        <p:spPr>
          <a:xfrm rot="16200000">
            <a:off x="5150599" y="2583391"/>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Shape 23"/>
          <p:cNvSpPr/>
          <p:nvPr/>
        </p:nvSpPr>
        <p:spPr>
          <a:xfrm rot="16200000">
            <a:off x="5052699" y="3546220"/>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40797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3.125E-6 1.85185E-6 L 0.16627 0.00532 " pathEditMode="relative" rAng="0" ptsTypes="AA">
                                      <p:cBhvr>
                                        <p:cTn id="9" dur="2000" fill="hold"/>
                                        <p:tgtEl>
                                          <p:spTgt spid="17"/>
                                        </p:tgtEl>
                                        <p:attrNameLst>
                                          <p:attrName>ppt_x</p:attrName>
                                          <p:attrName>ppt_y</p:attrName>
                                        </p:attrNameLst>
                                      </p:cBhvr>
                                      <p:rCtr x="8307" y="255"/>
                                    </p:animMotion>
                                  </p:childTnLst>
                                </p:cTn>
                              </p:par>
                              <p:par>
                                <p:cTn id="10" presetID="1"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par>
                          <p:cTn id="12" fill="hold">
                            <p:stCondLst>
                              <p:cond delay="2000"/>
                            </p:stCondLst>
                            <p:childTnLst>
                              <p:par>
                                <p:cTn id="13" presetID="1" presetClass="exit" presetSubtype="0" fill="hold" grpId="2" nodeType="after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par>
                          <p:cTn id="15" fill="hold">
                            <p:stCondLst>
                              <p:cond delay="2000"/>
                            </p:stCondLst>
                            <p:childTnLst>
                              <p:par>
                                <p:cTn id="16" presetID="1" presetClass="exit" presetSubtype="0" fill="hold" grpId="1" nodeType="after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par>
                          <p:cTn id="18" fill="hold">
                            <p:stCondLst>
                              <p:cond delay="2000"/>
                            </p:stCondLst>
                            <p:childTnLst>
                              <p:par>
                                <p:cTn id="19" presetID="8" presetClass="emph" presetSubtype="0" fill="hold" nodeType="afterEffect">
                                  <p:stCondLst>
                                    <p:cond delay="0"/>
                                  </p:stCondLst>
                                  <p:childTnLst>
                                    <p:animRot by="21600000">
                                      <p:cBhvr>
                                        <p:cTn id="20" dur="2000" fill="hold"/>
                                        <p:tgtEl>
                                          <p:spTgt spid="22"/>
                                        </p:tgtEl>
                                        <p:attrNameLst>
                                          <p:attrName>r</p:attrName>
                                        </p:attrNameLst>
                                      </p:cBhvr>
                                    </p:animRot>
                                  </p:childTnLst>
                                </p:cTn>
                              </p:par>
                              <p:par>
                                <p:cTn id="21" presetID="8" presetClass="emph" presetSubtype="0" fill="hold" nodeType="withEffect">
                                  <p:stCondLst>
                                    <p:cond delay="0"/>
                                  </p:stCondLst>
                                  <p:childTnLst>
                                    <p:animRot by="21600000">
                                      <p:cBhvr>
                                        <p:cTn id="22" dur="2000" fill="hold"/>
                                        <p:tgtEl>
                                          <p:spTgt spid="23"/>
                                        </p:tgtEl>
                                        <p:attrNameLst>
                                          <p:attrName>r</p:attrName>
                                        </p:attrNameLst>
                                      </p:cBhvr>
                                    </p:animRot>
                                  </p:childTnLst>
                                </p:cTn>
                              </p:par>
                              <p:par>
                                <p:cTn id="23" presetID="8" presetClass="emph" presetSubtype="0" fill="hold" nodeType="withEffect">
                                  <p:stCondLst>
                                    <p:cond delay="0"/>
                                  </p:stCondLst>
                                  <p:childTnLst>
                                    <p:animRot by="21600000">
                                      <p:cBhvr>
                                        <p:cTn id="24" dur="2000" fill="hold"/>
                                        <p:tgtEl>
                                          <p:spTgt spid="24"/>
                                        </p:tgtEl>
                                        <p:attrNameLst>
                                          <p:attrName>r</p:attrName>
                                        </p:attrNameLst>
                                      </p:cBhvr>
                                    </p:animRot>
                                  </p:childTnLst>
                                </p:cTn>
                              </p:par>
                            </p:childTnLst>
                          </p:cTn>
                        </p:par>
                        <p:par>
                          <p:cTn id="25" fill="hold">
                            <p:stCondLst>
                              <p:cond delay="4000"/>
                            </p:stCondLst>
                            <p:childTnLst>
                              <p:par>
                                <p:cTn id="26" presetID="1" presetClass="entr" presetSubtype="0" fill="hold" grpId="1" nodeType="after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par>
                          <p:cTn id="30" fill="hold">
                            <p:stCondLst>
                              <p:cond delay="4000"/>
                            </p:stCondLst>
                            <p:childTnLst>
                              <p:par>
                                <p:cTn id="31" presetID="42" presetClass="path" presetSubtype="0" accel="50000" decel="50000" fill="hold" grpId="0" nodeType="afterEffect">
                                  <p:stCondLst>
                                    <p:cond delay="0"/>
                                  </p:stCondLst>
                                  <p:childTnLst>
                                    <p:animMotion origin="layout" path="M -4.79167E-6 -2.96296E-6 L 0.16381 0.00533 " pathEditMode="relative" rAng="0" ptsTypes="AA">
                                      <p:cBhvr>
                                        <p:cTn id="32" dur="2000" fill="hold"/>
                                        <p:tgtEl>
                                          <p:spTgt spid="19"/>
                                        </p:tgtEl>
                                        <p:attrNameLst>
                                          <p:attrName>ppt_x</p:attrName>
                                          <p:attrName>ppt_y</p:attrName>
                                        </p:attrNameLst>
                                      </p:cBhvr>
                                      <p:rCtr x="8190" y="255"/>
                                    </p:animMotion>
                                  </p:childTnLst>
                                </p:cTn>
                              </p:par>
                            </p:childTnLst>
                          </p:cTn>
                        </p:par>
                        <p:par>
                          <p:cTn id="33" fill="hold">
                            <p:stCondLst>
                              <p:cond delay="6000"/>
                            </p:stCondLst>
                            <p:childTnLst>
                              <p:par>
                                <p:cTn id="34" presetID="1" presetClass="exit" presetSubtype="0" fill="hold" grpId="1" nodeType="afterEffect">
                                  <p:stCondLst>
                                    <p:cond delay="0"/>
                                  </p:stCondLst>
                                  <p:childTnLst>
                                    <p:set>
                                      <p:cBhvr>
                                        <p:cTn id="35" dur="1" fill="hold">
                                          <p:stCondLst>
                                            <p:cond delay="0"/>
                                          </p:stCondLst>
                                        </p:cTn>
                                        <p:tgtEl>
                                          <p:spTgt spid="18"/>
                                        </p:tgtEl>
                                        <p:attrNameLst>
                                          <p:attrName>style.visibility</p:attrName>
                                        </p:attrNameLst>
                                      </p:cBhvr>
                                      <p:to>
                                        <p:strVal val="hidden"/>
                                      </p:to>
                                    </p:set>
                                  </p:childTnLst>
                                </p:cTn>
                              </p:par>
                            </p:childTnLst>
                          </p:cTn>
                        </p:par>
                        <p:par>
                          <p:cTn id="36" fill="hold">
                            <p:stCondLst>
                              <p:cond delay="6000"/>
                            </p:stCondLst>
                            <p:childTnLst>
                              <p:par>
                                <p:cTn id="37" presetID="0" presetClass="path" presetSubtype="0" accel="50000" decel="50000" fill="hold" grpId="2" nodeType="afterEffect">
                                  <p:stCondLst>
                                    <p:cond delay="0"/>
                                  </p:stCondLst>
                                  <p:childTnLst>
                                    <p:animMotion origin="layout" path="M 0.16381 0.00533 L 0.14584 0.19283 L 0.0431 0.30903 L -0.08828 0.3463 L -0.21302 0.28426 L -0.31367 0.17292 L -0.34947 0.00255 " pathEditMode="relative" rAng="0" ptsTypes="AAAAAAA">
                                      <p:cBhvr>
                                        <p:cTn id="38" dur="2000" fill="hold"/>
                                        <p:tgtEl>
                                          <p:spTgt spid="19"/>
                                        </p:tgtEl>
                                        <p:attrNameLst>
                                          <p:attrName>ppt_x</p:attrName>
                                          <p:attrName>ppt_y</p:attrName>
                                        </p:attrNameLst>
                                      </p:cBhvr>
                                      <p:rCtr x="-25664" y="16898"/>
                                    </p:animMotion>
                                  </p:childTnLst>
                                </p:cTn>
                              </p:par>
                            </p:childTnLst>
                          </p:cTn>
                        </p:par>
                        <p:par>
                          <p:cTn id="39" fill="hold">
                            <p:stCondLst>
                              <p:cond delay="8000"/>
                            </p:stCondLst>
                            <p:childTnLst>
                              <p:par>
                                <p:cTn id="40" presetID="1" presetClass="entr" presetSubtype="0" fill="hold" grpId="2" nodeType="after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8000"/>
                            </p:stCondLst>
                            <p:childTnLst>
                              <p:par>
                                <p:cTn id="43" presetID="42" presetClass="path" presetSubtype="0" accel="50000" decel="50000" fill="hold" grpId="3" nodeType="afterEffect">
                                  <p:stCondLst>
                                    <p:cond delay="0"/>
                                  </p:stCondLst>
                                  <p:childTnLst>
                                    <p:animMotion origin="layout" path="M -0.3125 -0.00625 L -0.14479 -0.00416 " pathEditMode="relative" rAng="0" ptsTypes="AA">
                                      <p:cBhvr>
                                        <p:cTn id="44" dur="2000" fill="hold"/>
                                        <p:tgtEl>
                                          <p:spTgt spid="19"/>
                                        </p:tgtEl>
                                        <p:attrNameLst>
                                          <p:attrName>ppt_x</p:attrName>
                                          <p:attrName>ppt_y</p:attrName>
                                        </p:attrNameLst>
                                      </p:cBhvr>
                                      <p:rCtr x="8385" y="93"/>
                                    </p:animMotion>
                                  </p:childTnLst>
                                </p:cTn>
                              </p:par>
                            </p:childTnLst>
                          </p:cTn>
                        </p:par>
                        <p:par>
                          <p:cTn id="45" fill="hold">
                            <p:stCondLst>
                              <p:cond delay="10000"/>
                            </p:stCondLst>
                            <p:childTnLst>
                              <p:par>
                                <p:cTn id="46" presetID="1" presetClass="exit" presetSubtype="0" fill="hold" grpId="4" nodeType="afterEffect">
                                  <p:stCondLst>
                                    <p:cond delay="0"/>
                                  </p:stCondLst>
                                  <p:childTnLst>
                                    <p:set>
                                      <p:cBhvr>
                                        <p:cTn id="47" dur="1" fill="hold">
                                          <p:stCondLst>
                                            <p:cond delay="0"/>
                                          </p:stCondLst>
                                        </p:cTn>
                                        <p:tgtEl>
                                          <p:spTgt spid="19"/>
                                        </p:tgtEl>
                                        <p:attrNameLst>
                                          <p:attrName>style.visibility</p:attrName>
                                        </p:attrNameLst>
                                      </p:cBhvr>
                                      <p:to>
                                        <p:strVal val="hidden"/>
                                      </p:to>
                                    </p:set>
                                  </p:childTnLst>
                                </p:cTn>
                              </p:par>
                            </p:childTnLst>
                          </p:cTn>
                        </p:par>
                        <p:par>
                          <p:cTn id="48" fill="hold">
                            <p:stCondLst>
                              <p:cond delay="10000"/>
                            </p:stCondLst>
                            <p:childTnLst>
                              <p:par>
                                <p:cTn id="49" presetID="1" presetClass="exit" presetSubtype="0" fill="hold" grpId="3" nodeType="afterEffect">
                                  <p:stCondLst>
                                    <p:cond delay="0"/>
                                  </p:stCondLst>
                                  <p:childTnLst>
                                    <p:set>
                                      <p:cBhvr>
                                        <p:cTn id="50" dur="1" fill="hold">
                                          <p:stCondLst>
                                            <p:cond delay="0"/>
                                          </p:stCondLst>
                                        </p:cTn>
                                        <p:tgtEl>
                                          <p:spTgt spid="16"/>
                                        </p:tgtEl>
                                        <p:attrNameLst>
                                          <p:attrName>style.visibility</p:attrName>
                                        </p:attrNameLst>
                                      </p:cBhvr>
                                      <p:to>
                                        <p:strVal val="hidden"/>
                                      </p:to>
                                    </p:set>
                                  </p:childTnLst>
                                </p:cTn>
                              </p:par>
                            </p:childTnLst>
                          </p:cTn>
                        </p:par>
                        <p:par>
                          <p:cTn id="51" fill="hold">
                            <p:stCondLst>
                              <p:cond delay="10000"/>
                            </p:stCondLst>
                            <p:childTnLst>
                              <p:par>
                                <p:cTn id="52" presetID="8" presetClass="emph" presetSubtype="0" fill="hold" nodeType="afterEffect">
                                  <p:stCondLst>
                                    <p:cond delay="0"/>
                                  </p:stCondLst>
                                  <p:childTnLst>
                                    <p:animRot by="21600000">
                                      <p:cBhvr>
                                        <p:cTn id="53" dur="2000" fill="hold"/>
                                        <p:tgtEl>
                                          <p:spTgt spid="22"/>
                                        </p:tgtEl>
                                        <p:attrNameLst>
                                          <p:attrName>r</p:attrName>
                                        </p:attrNameLst>
                                      </p:cBhvr>
                                    </p:animRot>
                                  </p:childTnLst>
                                </p:cTn>
                              </p:par>
                              <p:par>
                                <p:cTn id="54" presetID="8" presetClass="emph" presetSubtype="0" fill="hold" nodeType="withEffect">
                                  <p:stCondLst>
                                    <p:cond delay="0"/>
                                  </p:stCondLst>
                                  <p:childTnLst>
                                    <p:animRot by="21600000">
                                      <p:cBhvr>
                                        <p:cTn id="55" dur="2000" fill="hold"/>
                                        <p:tgtEl>
                                          <p:spTgt spid="23"/>
                                        </p:tgtEl>
                                        <p:attrNameLst>
                                          <p:attrName>r</p:attrName>
                                        </p:attrNameLst>
                                      </p:cBhvr>
                                    </p:animRot>
                                  </p:childTnLst>
                                </p:cTn>
                              </p:par>
                              <p:par>
                                <p:cTn id="56" presetID="8" presetClass="emph" presetSubtype="0" fill="hold" nodeType="withEffect">
                                  <p:stCondLst>
                                    <p:cond delay="0"/>
                                  </p:stCondLst>
                                  <p:childTnLst>
                                    <p:animRot by="21600000">
                                      <p:cBhvr>
                                        <p:cTn id="57" dur="2000" fill="hold"/>
                                        <p:tgtEl>
                                          <p:spTgt spid="24"/>
                                        </p:tgtEl>
                                        <p:attrNameLst>
                                          <p:attrName>r</p:attrName>
                                        </p:attrNameLst>
                                      </p:cBhvr>
                                    </p:animRot>
                                  </p:childTnLst>
                                </p:cTn>
                              </p:par>
                            </p:childTnLst>
                          </p:cTn>
                        </p:par>
                        <p:par>
                          <p:cTn id="58" fill="hold">
                            <p:stCondLst>
                              <p:cond delay="12000"/>
                            </p:stCondLst>
                            <p:childTnLst>
                              <p:par>
                                <p:cTn id="59" presetID="1"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par>
                          <p:cTn id="61" fill="hold">
                            <p:stCondLst>
                              <p:cond delay="12000"/>
                            </p:stCondLst>
                            <p:childTnLst>
                              <p:par>
                                <p:cTn id="62" presetID="1" presetClass="entr" presetSubtype="0" fill="hold" grpId="1" nodeType="afterEffect">
                                  <p:stCondLst>
                                    <p:cond delay="0"/>
                                  </p:stCondLst>
                                  <p:childTnLst>
                                    <p:set>
                                      <p:cBhvr>
                                        <p:cTn id="63" dur="1" fill="hold">
                                          <p:stCondLst>
                                            <p:cond delay="0"/>
                                          </p:stCondLst>
                                        </p:cTn>
                                        <p:tgtEl>
                                          <p:spTgt spid="21"/>
                                        </p:tgtEl>
                                        <p:attrNameLst>
                                          <p:attrName>style.visibility</p:attrName>
                                        </p:attrNameLst>
                                      </p:cBhvr>
                                      <p:to>
                                        <p:strVal val="visible"/>
                                      </p:to>
                                    </p:set>
                                  </p:childTnLst>
                                </p:cTn>
                              </p:par>
                            </p:childTnLst>
                          </p:cTn>
                        </p:par>
                        <p:par>
                          <p:cTn id="64" fill="hold">
                            <p:stCondLst>
                              <p:cond delay="12000"/>
                            </p:stCondLst>
                            <p:childTnLst>
                              <p:par>
                                <p:cTn id="65" presetID="42" presetClass="path" presetSubtype="0" accel="50000" decel="50000" fill="hold" grpId="0" nodeType="afterEffect">
                                  <p:stCondLst>
                                    <p:cond delay="0"/>
                                  </p:stCondLst>
                                  <p:childTnLst>
                                    <p:animMotion origin="layout" path="M 5E-6 1.48148E-6 L 0.16381 0.00532 " pathEditMode="relative" rAng="0" ptsTypes="AA">
                                      <p:cBhvr>
                                        <p:cTn id="66" dur="2000" fill="hold"/>
                                        <p:tgtEl>
                                          <p:spTgt spid="21"/>
                                        </p:tgtEl>
                                        <p:attrNameLst>
                                          <p:attrName>ppt_x</p:attrName>
                                          <p:attrName>ppt_y</p:attrName>
                                        </p:attrNameLst>
                                      </p:cBhvr>
                                      <p:rCtr x="8190"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6" grpId="1" animBg="1"/>
      <p:bldP spid="16" grpId="2" animBg="1"/>
      <p:bldP spid="16" grpId="3" animBg="1"/>
      <p:bldP spid="17" grpId="0"/>
      <p:bldP spid="17" grpId="1"/>
      <p:bldP spid="17" grpId="2"/>
      <p:bldP spid="18" grpId="0" animBg="1"/>
      <p:bldP spid="18" grpId="1" animBg="1"/>
      <p:bldP spid="19" grpId="0"/>
      <p:bldP spid="19" grpId="1"/>
      <p:bldP spid="19" grpId="2"/>
      <p:bldP spid="19" grpId="3"/>
      <p:bldP spid="19" grpId="4"/>
      <p:bldP spid="21" grpId="0"/>
      <p:bldP spid="2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01986" y="639620"/>
            <a:ext cx="10515600" cy="9917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
        <p:nvSpPr>
          <p:cNvPr id="4" name="TextBox 3"/>
          <p:cNvSpPr txBox="1"/>
          <p:nvPr/>
        </p:nvSpPr>
        <p:spPr>
          <a:xfrm>
            <a:off x="801986" y="246378"/>
            <a:ext cx="11076709" cy="1384995"/>
          </a:xfrm>
          <a:prstGeom prst="rect">
            <a:avLst/>
          </a:prstGeom>
          <a:noFill/>
        </p:spPr>
        <p:txBody>
          <a:bodyPr wrap="square" rtlCol="0">
            <a:spAutoFit/>
          </a:bodyPr>
          <a:lstStyle/>
          <a:p>
            <a:pPr lvl="0"/>
            <a:r>
              <a:rPr lang="en-US" sz="2800" dirty="0">
                <a:solidFill>
                  <a:prstClr val="black"/>
                </a:solidFill>
              </a:rPr>
              <a:t>The approximation </a:t>
            </a:r>
            <a:r>
              <a:rPr lang="en-US" sz="2800" i="1" dirty="0" err="1">
                <a:solidFill>
                  <a:prstClr val="black"/>
                </a:solidFill>
              </a:rPr>
              <a:t>x</a:t>
            </a:r>
            <a:r>
              <a:rPr lang="en-US" sz="2800" i="1" baseline="-25000" dirty="0" err="1">
                <a:solidFill>
                  <a:prstClr val="black"/>
                </a:solidFill>
              </a:rPr>
              <a:t>r</a:t>
            </a:r>
            <a:r>
              <a:rPr lang="en-US" sz="2800" i="1" baseline="-25000" dirty="0">
                <a:solidFill>
                  <a:prstClr val="black"/>
                </a:solidFill>
              </a:rPr>
              <a:t> </a:t>
            </a:r>
            <a:r>
              <a:rPr lang="en-US" sz="2800" dirty="0">
                <a:solidFill>
                  <a:prstClr val="black"/>
                </a:solidFill>
              </a:rPr>
              <a:t> will be calculated by the algorithm which will progressively compute different approximations iteratively </a:t>
            </a:r>
            <a:r>
              <a:rPr lang="en-US" sz="2800" i="1" dirty="0">
                <a:solidFill>
                  <a:prstClr val="black"/>
                </a:solidFill>
              </a:rPr>
              <a:t>x</a:t>
            </a:r>
            <a:r>
              <a:rPr lang="en-US" sz="2800" i="1" baseline="-25000" dirty="0">
                <a:solidFill>
                  <a:prstClr val="black"/>
                </a:solidFill>
              </a:rPr>
              <a:t>0</a:t>
            </a:r>
            <a:r>
              <a:rPr lang="en-US" sz="2800" i="1" dirty="0">
                <a:solidFill>
                  <a:prstClr val="black"/>
                </a:solidFill>
              </a:rPr>
              <a:t> , x</a:t>
            </a:r>
            <a:r>
              <a:rPr lang="en-US" sz="2800" i="1" baseline="-25000" dirty="0">
                <a:solidFill>
                  <a:prstClr val="black"/>
                </a:solidFill>
              </a:rPr>
              <a:t>1</a:t>
            </a:r>
            <a:r>
              <a:rPr lang="en-US" sz="2800" i="1" dirty="0">
                <a:solidFill>
                  <a:prstClr val="black"/>
                </a:solidFill>
              </a:rPr>
              <a:t> , x</a:t>
            </a:r>
            <a:r>
              <a:rPr lang="en-US" sz="2800" i="1" baseline="-25000" dirty="0">
                <a:solidFill>
                  <a:prstClr val="black"/>
                </a:solidFill>
              </a:rPr>
              <a:t>2</a:t>
            </a:r>
            <a:r>
              <a:rPr lang="en-US" sz="2800" i="1" dirty="0">
                <a:solidFill>
                  <a:prstClr val="black"/>
                </a:solidFill>
              </a:rPr>
              <a:t> , … </a:t>
            </a:r>
          </a:p>
          <a:p>
            <a:endParaRPr lang="en-US" sz="2800" dirty="0"/>
          </a:p>
        </p:txBody>
      </p:sp>
      <p:sp>
        <p:nvSpPr>
          <p:cNvPr id="5" name="TextBox 4"/>
          <p:cNvSpPr txBox="1"/>
          <p:nvPr/>
        </p:nvSpPr>
        <p:spPr>
          <a:xfrm>
            <a:off x="801986" y="1507602"/>
            <a:ext cx="10515600" cy="1384995"/>
          </a:xfrm>
          <a:prstGeom prst="rect">
            <a:avLst/>
          </a:prstGeom>
          <a:noFill/>
        </p:spPr>
        <p:txBody>
          <a:bodyPr wrap="square" rtlCol="0">
            <a:spAutoFit/>
          </a:bodyPr>
          <a:lstStyle/>
          <a:p>
            <a:r>
              <a:rPr lang="en-US" sz="2800" dirty="0" smtClean="0"/>
              <a:t>These successive approximations (ideally) become closer and closer to the real solution </a:t>
            </a:r>
            <a:r>
              <a:rPr lang="en-US" sz="2800" i="1" dirty="0" smtClean="0"/>
              <a:t>r</a:t>
            </a:r>
            <a:r>
              <a:rPr lang="en-US" sz="2800" dirty="0" smtClean="0"/>
              <a:t>.</a:t>
            </a:r>
          </a:p>
          <a:p>
            <a:endParaRPr lang="en-US" sz="2800" dirty="0"/>
          </a:p>
        </p:txBody>
      </p:sp>
      <p:sp>
        <p:nvSpPr>
          <p:cNvPr id="6" name="TextBox 5"/>
          <p:cNvSpPr txBox="1"/>
          <p:nvPr/>
        </p:nvSpPr>
        <p:spPr>
          <a:xfrm>
            <a:off x="801986" y="2732378"/>
            <a:ext cx="10515600" cy="1384995"/>
          </a:xfrm>
          <a:prstGeom prst="rect">
            <a:avLst/>
          </a:prstGeom>
          <a:noFill/>
        </p:spPr>
        <p:txBody>
          <a:bodyPr wrap="square" rtlCol="0">
            <a:spAutoFit/>
          </a:bodyPr>
          <a:lstStyle/>
          <a:p>
            <a:r>
              <a:rPr lang="en-US" sz="2800" dirty="0" smtClean="0"/>
              <a:t>This requires some conditions (specific to each algorithm) to be satisfied.</a:t>
            </a:r>
          </a:p>
          <a:p>
            <a:endParaRPr lang="en-US" sz="2800" dirty="0"/>
          </a:p>
        </p:txBody>
      </p:sp>
      <p:sp>
        <p:nvSpPr>
          <p:cNvPr id="7" name="TextBox 6"/>
          <p:cNvSpPr txBox="1"/>
          <p:nvPr/>
        </p:nvSpPr>
        <p:spPr>
          <a:xfrm>
            <a:off x="801986" y="3993602"/>
            <a:ext cx="10515600" cy="1384995"/>
          </a:xfrm>
          <a:prstGeom prst="rect">
            <a:avLst/>
          </a:prstGeom>
          <a:noFill/>
        </p:spPr>
        <p:txBody>
          <a:bodyPr wrap="square" rtlCol="0">
            <a:spAutoFit/>
          </a:bodyPr>
          <a:lstStyle/>
          <a:p>
            <a:r>
              <a:rPr lang="en-US" sz="2800" dirty="0" smtClean="0"/>
              <a:t>To know until when the algorithm must be repeated, one has to know how to estimate the error </a:t>
            </a:r>
            <a:r>
              <a:rPr lang="en-US" sz="2800" i="1" dirty="0" err="1" smtClean="0">
                <a:solidFill>
                  <a:prstClr val="black"/>
                </a:solidFill>
              </a:rPr>
              <a:t>E</a:t>
            </a:r>
            <a:r>
              <a:rPr lang="en-US" sz="2800" i="1" baseline="-25000" dirty="0" err="1" smtClean="0">
                <a:solidFill>
                  <a:prstClr val="black"/>
                </a:solidFill>
              </a:rPr>
              <a:t>i</a:t>
            </a:r>
            <a:r>
              <a:rPr lang="en-US" sz="2800" i="1" baseline="-25000" dirty="0" smtClean="0">
                <a:solidFill>
                  <a:prstClr val="black"/>
                </a:solidFill>
              </a:rPr>
              <a:t>  </a:t>
            </a:r>
            <a:r>
              <a:rPr lang="en-US" sz="2800" dirty="0" smtClean="0"/>
              <a:t>in each iteration:</a:t>
            </a:r>
          </a:p>
          <a:p>
            <a:endParaRPr lang="en-US" sz="2800" dirty="0"/>
          </a:p>
        </p:txBody>
      </p:sp>
      <mc:AlternateContent xmlns:mc="http://schemas.openxmlformats.org/markup-compatibility/2006" xmlns:a14="http://schemas.microsoft.com/office/drawing/2010/main">
        <mc:Choice Requires="a14">
          <p:sp>
            <p:nvSpPr>
              <p:cNvPr id="8" name="TextBox 7"/>
              <p:cNvSpPr txBox="1"/>
              <p:nvPr/>
            </p:nvSpPr>
            <p:spPr>
              <a:xfrm>
                <a:off x="4246022" y="5218378"/>
                <a:ext cx="286578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𝐸</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𝑟</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𝑖</m:t>
                              </m:r>
                            </m:sub>
                          </m:sSub>
                        </m:e>
                      </m:d>
                    </m:oMath>
                  </m:oMathPara>
                </a14:m>
                <a:endParaRPr lang="en-US" sz="4000" dirty="0"/>
              </a:p>
            </p:txBody>
          </p:sp>
        </mc:Choice>
        <mc:Fallback xmlns="">
          <p:sp>
            <p:nvSpPr>
              <p:cNvPr id="8" name="TextBox 7"/>
              <p:cNvSpPr txBox="1">
                <a:spLocks noRot="1" noChangeAspect="1" noMove="1" noResize="1" noEditPoints="1" noAdjustHandles="1" noChangeArrowheads="1" noChangeShapeType="1" noTextEdit="1"/>
              </p:cNvSpPr>
              <p:nvPr/>
            </p:nvSpPr>
            <p:spPr>
              <a:xfrm>
                <a:off x="4246022" y="5218378"/>
                <a:ext cx="2865785" cy="61555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3280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Find an approximation </a:t>
            </a:r>
            <a:r>
              <a:rPr lang="en-US" i="1" dirty="0" err="1" smtClean="0"/>
              <a:t>x</a:t>
            </a:r>
            <a:r>
              <a:rPr lang="en-US" i="1" baseline="-25000" dirty="0" err="1" smtClean="0"/>
              <a:t>r</a:t>
            </a:r>
            <a:r>
              <a:rPr lang="en-US" dirty="0" smtClean="0"/>
              <a:t> of f(x)=0 with an error below a given tolerance TOL</a:t>
            </a:r>
            <a:endParaRPr lang="en-CA" dirty="0"/>
          </a:p>
        </p:txBody>
      </p:sp>
      <p:grpSp>
        <p:nvGrpSpPr>
          <p:cNvPr id="23" name="Group 22"/>
          <p:cNvGrpSpPr/>
          <p:nvPr/>
        </p:nvGrpSpPr>
        <p:grpSpPr>
          <a:xfrm>
            <a:off x="7371066" y="2948912"/>
            <a:ext cx="1661609" cy="1834315"/>
            <a:chOff x="6520629" y="2534052"/>
            <a:chExt cx="1661609" cy="1834315"/>
          </a:xfrm>
        </p:grpSpPr>
        <p:sp>
          <p:nvSpPr>
            <p:cNvPr id="24" name="Oval 23">
              <a:extLst>
                <a:ext uri="{FF2B5EF4-FFF2-40B4-BE49-F238E27FC236}">
                  <a16:creationId xmlns:a16="http://schemas.microsoft.com/office/drawing/2014/main" xmlns="" id="{80DE05B4-D5DF-4AC3-83C4-5994928F675C}"/>
                </a:ext>
              </a:extLst>
            </p:cNvPr>
            <p:cNvSpPr/>
            <p:nvPr/>
          </p:nvSpPr>
          <p:spPr>
            <a:xfrm rot="19260000">
              <a:off x="6520629" y="2534052"/>
              <a:ext cx="1403293" cy="1403293"/>
            </a:xfrm>
            <a:prstGeom prst="ellipse">
              <a:avLst/>
            </a:prstGeom>
            <a:noFill/>
            <a:ln w="190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585941" y="2561920"/>
              <a:ext cx="1596297" cy="1806447"/>
              <a:chOff x="8591092" y="2705612"/>
              <a:chExt cx="1596297" cy="1806447"/>
            </a:xfrm>
          </p:grpSpPr>
          <p:sp>
            <p:nvSpPr>
              <p:cNvPr id="26" name="Oval 25">
                <a:extLst>
                  <a:ext uri="{FF2B5EF4-FFF2-40B4-BE49-F238E27FC236}">
                    <a16:creationId xmlns:a16="http://schemas.microsoft.com/office/drawing/2014/main" xmlns="" id="{FF593EBF-7D0E-46A3-9513-E67DA43C096D}"/>
                  </a:ext>
                </a:extLst>
              </p:cNvPr>
              <p:cNvSpPr/>
              <p:nvPr/>
            </p:nvSpPr>
            <p:spPr>
              <a:xfrm rot="19260000">
                <a:off x="8591092" y="2705612"/>
                <a:ext cx="1403293" cy="1403293"/>
              </a:xfrm>
              <a:prstGeom prst="ellipse">
                <a:avLst/>
              </a:prstGeom>
              <a:noFill/>
              <a:ln w="1270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03A2A4D9-A8D0-49F9-B1F6-8468C57B2437}"/>
                  </a:ext>
                </a:extLst>
              </p:cNvPr>
              <p:cNvCxnSpPr>
                <a:stCxn id="26" idx="4"/>
              </p:cNvCxnSpPr>
              <p:nvPr/>
            </p:nvCxnSpPr>
            <p:spPr>
              <a:xfrm>
                <a:off x="9734299" y="3952540"/>
                <a:ext cx="453090" cy="559519"/>
              </a:xfrm>
              <a:prstGeom prst="line">
                <a:avLst/>
              </a:prstGeom>
              <a:ln w="127000">
                <a:solidFill>
                  <a:srgbClr val="48A6AD"/>
                </a:solidFill>
              </a:ln>
            </p:spPr>
            <p:style>
              <a:lnRef idx="1">
                <a:schemeClr val="accent1"/>
              </a:lnRef>
              <a:fillRef idx="0">
                <a:schemeClr val="accent1"/>
              </a:fillRef>
              <a:effectRef idx="0">
                <a:schemeClr val="accent1"/>
              </a:effectRef>
              <a:fontRef idx="minor">
                <a:schemeClr val="tx1"/>
              </a:fontRef>
            </p:style>
          </p:cxnSp>
        </p:grpSp>
      </p:grpSp>
      <p:sp>
        <p:nvSpPr>
          <p:cNvPr id="28" name="Rectangle 27"/>
          <p:cNvSpPr/>
          <p:nvPr/>
        </p:nvSpPr>
        <p:spPr>
          <a:xfrm>
            <a:off x="3499811" y="2711107"/>
            <a:ext cx="2332541" cy="21573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ight Arrow 28"/>
          <p:cNvSpPr/>
          <p:nvPr/>
        </p:nvSpPr>
        <p:spPr>
          <a:xfrm>
            <a:off x="1961906"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1445826" y="3384020"/>
            <a:ext cx="724989" cy="646331"/>
          </a:xfrm>
          <a:prstGeom prst="rect">
            <a:avLst/>
          </a:prstGeom>
          <a:noFill/>
        </p:spPr>
        <p:txBody>
          <a:bodyPr wrap="square" rtlCol="0">
            <a:spAutoFit/>
          </a:bodyPr>
          <a:lstStyle/>
          <a:p>
            <a:r>
              <a:rPr lang="en-US" sz="3600" dirty="0" smtClean="0"/>
              <a:t>x</a:t>
            </a:r>
            <a:r>
              <a:rPr lang="en-US" sz="3600" baseline="-25000" dirty="0" smtClean="0"/>
              <a:t>i</a:t>
            </a:r>
            <a:endParaRPr lang="en-CA" sz="3600" baseline="-25000" dirty="0"/>
          </a:p>
        </p:txBody>
      </p:sp>
      <p:sp>
        <p:nvSpPr>
          <p:cNvPr id="31" name="Right Arrow 30"/>
          <p:cNvSpPr/>
          <p:nvPr/>
        </p:nvSpPr>
        <p:spPr>
          <a:xfrm>
            <a:off x="5884600"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7728838" y="3384020"/>
            <a:ext cx="1256749" cy="646331"/>
          </a:xfrm>
          <a:prstGeom prst="rect">
            <a:avLst/>
          </a:prstGeom>
          <a:noFill/>
        </p:spPr>
        <p:txBody>
          <a:bodyPr wrap="square" rtlCol="0">
            <a:spAutoFit/>
          </a:bodyPr>
          <a:lstStyle/>
          <a:p>
            <a:r>
              <a:rPr lang="en-US" sz="3600" dirty="0" smtClean="0"/>
              <a:t>x</a:t>
            </a:r>
            <a:r>
              <a:rPr lang="en-US" sz="3600" baseline="-25000" dirty="0" smtClean="0"/>
              <a:t>i+1</a:t>
            </a:r>
            <a:endParaRPr lang="en-CA" sz="3600" baseline="-25000" dirty="0"/>
          </a:p>
        </p:txBody>
      </p:sp>
      <p:sp>
        <p:nvSpPr>
          <p:cNvPr id="33" name="TextBox 32"/>
          <p:cNvSpPr txBox="1"/>
          <p:nvPr/>
        </p:nvSpPr>
        <p:spPr>
          <a:xfrm>
            <a:off x="3537952" y="2126332"/>
            <a:ext cx="2256258" cy="584775"/>
          </a:xfrm>
          <a:prstGeom prst="rect">
            <a:avLst/>
          </a:prstGeom>
          <a:noFill/>
        </p:spPr>
        <p:txBody>
          <a:bodyPr wrap="square" rtlCol="0">
            <a:spAutoFit/>
          </a:bodyPr>
          <a:lstStyle/>
          <a:p>
            <a:pPr algn="ctr"/>
            <a:r>
              <a:rPr lang="en-US" sz="3200" dirty="0" smtClean="0"/>
              <a:t>Algorithm</a:t>
            </a:r>
            <a:endParaRPr lang="en-CA" sz="3200" dirty="0"/>
          </a:p>
        </p:txBody>
      </p:sp>
      <p:sp>
        <p:nvSpPr>
          <p:cNvPr id="34" name="Right Arrow 33"/>
          <p:cNvSpPr/>
          <p:nvPr/>
        </p:nvSpPr>
        <p:spPr>
          <a:xfrm>
            <a:off x="8985587" y="3415380"/>
            <a:ext cx="1440043" cy="660169"/>
          </a:xfrm>
          <a:prstGeom prst="righ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10539530" y="3429737"/>
            <a:ext cx="1256749" cy="646331"/>
          </a:xfrm>
          <a:prstGeom prst="rect">
            <a:avLst/>
          </a:prstGeom>
          <a:noFill/>
        </p:spPr>
        <p:txBody>
          <a:bodyPr wrap="square" rtlCol="0">
            <a:spAutoFit/>
          </a:bodyPr>
          <a:lstStyle/>
          <a:p>
            <a:r>
              <a:rPr lang="en-US" sz="3600" dirty="0" err="1" smtClean="0"/>
              <a:t>x</a:t>
            </a:r>
            <a:r>
              <a:rPr lang="en-US" sz="3600" baseline="-25000" dirty="0" err="1" smtClean="0"/>
              <a:t>r</a:t>
            </a:r>
            <a:endParaRPr lang="en-CA" sz="3600" baseline="-25000" dirty="0"/>
          </a:p>
        </p:txBody>
      </p:sp>
      <p:sp>
        <p:nvSpPr>
          <p:cNvPr id="36" name="Rectangle 35"/>
          <p:cNvSpPr/>
          <p:nvPr/>
        </p:nvSpPr>
        <p:spPr>
          <a:xfrm>
            <a:off x="7993478" y="4560807"/>
            <a:ext cx="266928" cy="523265"/>
          </a:xfrm>
          <a:prstGeom prst="rect">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Bent Arrow 36"/>
          <p:cNvSpPr/>
          <p:nvPr/>
        </p:nvSpPr>
        <p:spPr>
          <a:xfrm rot="16200000">
            <a:off x="4043490" y="1893537"/>
            <a:ext cx="1018685" cy="6352011"/>
          </a:xfrm>
          <a:prstGeom prst="bentArrow">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8" name="Block Arc 37"/>
          <p:cNvSpPr/>
          <p:nvPr/>
        </p:nvSpPr>
        <p:spPr>
          <a:xfrm rot="5400000">
            <a:off x="7192340" y="4510821"/>
            <a:ext cx="1056665" cy="1079464"/>
          </a:xfrm>
          <a:prstGeom prst="blockArc">
            <a:avLst>
              <a:gd name="adj1" fmla="val 16121971"/>
              <a:gd name="adj2" fmla="val 0"/>
              <a:gd name="adj3" fmla="val 25000"/>
            </a:avLst>
          </a:prstGeom>
          <a:solidFill>
            <a:srgbClr val="48A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9" name="TextBox 38"/>
          <p:cNvSpPr txBox="1"/>
          <p:nvPr/>
        </p:nvSpPr>
        <p:spPr>
          <a:xfrm>
            <a:off x="9032675" y="3551404"/>
            <a:ext cx="2051759" cy="369332"/>
          </a:xfrm>
          <a:prstGeom prst="rect">
            <a:avLst/>
          </a:prstGeom>
          <a:noFill/>
        </p:spPr>
        <p:txBody>
          <a:bodyPr wrap="square" rtlCol="0">
            <a:spAutoFit/>
          </a:bodyPr>
          <a:lstStyle/>
          <a:p>
            <a:r>
              <a:rPr lang="en-US" dirty="0" smtClean="0"/>
              <a:t>Error &lt; TOL</a:t>
            </a:r>
            <a:endParaRPr lang="en-CA" dirty="0"/>
          </a:p>
        </p:txBody>
      </p:sp>
      <p:sp>
        <p:nvSpPr>
          <p:cNvPr id="40" name="TextBox 39"/>
          <p:cNvSpPr txBox="1"/>
          <p:nvPr/>
        </p:nvSpPr>
        <p:spPr>
          <a:xfrm>
            <a:off x="3952776" y="5254063"/>
            <a:ext cx="2051759" cy="369332"/>
          </a:xfrm>
          <a:prstGeom prst="rect">
            <a:avLst/>
          </a:prstGeom>
          <a:noFill/>
        </p:spPr>
        <p:txBody>
          <a:bodyPr wrap="square" rtlCol="0">
            <a:spAutoFit/>
          </a:bodyPr>
          <a:lstStyle/>
          <a:p>
            <a:pPr algn="ctr"/>
            <a:r>
              <a:rPr lang="en-US" dirty="0" smtClean="0"/>
              <a:t>Error &gt; TOL</a:t>
            </a:r>
            <a:endParaRPr lang="en-CA" dirty="0"/>
          </a:p>
        </p:txBody>
      </p:sp>
      <p:sp>
        <p:nvSpPr>
          <p:cNvPr id="41" name="Shape 40"/>
          <p:cNvSpPr/>
          <p:nvPr/>
        </p:nvSpPr>
        <p:spPr>
          <a:xfrm rot="16200000">
            <a:off x="4494439" y="3328977"/>
            <a:ext cx="1095677" cy="1095677"/>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Shape 41"/>
          <p:cNvSpPr/>
          <p:nvPr/>
        </p:nvSpPr>
        <p:spPr>
          <a:xfrm rot="16200000">
            <a:off x="3921031" y="2862190"/>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Shape 42"/>
          <p:cNvSpPr/>
          <p:nvPr/>
        </p:nvSpPr>
        <p:spPr>
          <a:xfrm rot="16200000">
            <a:off x="3823131" y="3825019"/>
            <a:ext cx="837603" cy="837603"/>
          </a:xfrm>
          <a:prstGeom prst="gear9">
            <a:avLst/>
          </a:prstGeom>
          <a:solidFill>
            <a:srgbClr val="48A6A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27496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CA" dirty="0"/>
          </a:p>
        </p:txBody>
      </p:sp>
      <p:sp>
        <p:nvSpPr>
          <p:cNvPr id="3" name="Content Placeholder 2"/>
          <p:cNvSpPr>
            <a:spLocks noGrp="1"/>
          </p:cNvSpPr>
          <p:nvPr>
            <p:ph idx="1"/>
          </p:nvPr>
        </p:nvSpPr>
        <p:spPr/>
        <p:txBody>
          <a:bodyPr/>
          <a:lstStyle/>
          <a:p>
            <a:r>
              <a:rPr lang="en-US" dirty="0" smtClean="0"/>
              <a:t>A none linear equation in one variable can be written in various forms</a:t>
            </a:r>
          </a:p>
          <a:p>
            <a:r>
              <a:rPr lang="en-US" dirty="0" smtClean="0"/>
              <a:t>A common form is the one we discussed so far: f(x)=0</a:t>
            </a:r>
          </a:p>
          <a:p>
            <a:r>
              <a:rPr lang="en-US" dirty="0" smtClean="0"/>
              <a:t>Often this problem is referred as a </a:t>
            </a:r>
            <a:r>
              <a:rPr lang="en-US" i="1" u="sng" dirty="0" smtClean="0"/>
              <a:t>root finding problem</a:t>
            </a:r>
          </a:p>
          <a:p>
            <a:r>
              <a:rPr lang="en-US" dirty="0" smtClean="0"/>
              <a:t>Indeed, solving f(x)=0 can be seen as finding the roots of a function f</a:t>
            </a:r>
          </a:p>
          <a:p>
            <a:r>
              <a:rPr lang="en-US" dirty="0" smtClean="0"/>
              <a:t>As such we will refer to a soliton r of the equation f(x)=0 either as a </a:t>
            </a:r>
            <a:r>
              <a:rPr lang="en-US" i="1" u="sng" dirty="0" smtClean="0"/>
              <a:t>solution of the equation </a:t>
            </a:r>
            <a:r>
              <a:rPr lang="en-US" dirty="0" smtClean="0"/>
              <a:t>or as a </a:t>
            </a:r>
            <a:r>
              <a:rPr lang="en-US" i="1" u="sng" dirty="0" smtClean="0"/>
              <a:t>root</a:t>
            </a:r>
            <a:endParaRPr lang="en-US" i="1" dirty="0" smtClean="0"/>
          </a:p>
          <a:p>
            <a:endParaRPr lang="en-CA" dirty="0"/>
          </a:p>
        </p:txBody>
      </p:sp>
    </p:spTree>
    <p:extLst>
      <p:ext uri="{BB962C8B-B14F-4D97-AF65-F5344CB8AC3E}">
        <p14:creationId xmlns:p14="http://schemas.microsoft.com/office/powerpoint/2010/main" val="89801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pPr marL="0" indent="0">
              <a:buNone/>
            </a:pPr>
            <a:r>
              <a:rPr lang="en-US" dirty="0"/>
              <a:t>To Solve Numerically an Equation :</a:t>
            </a:r>
          </a:p>
          <a:p>
            <a:r>
              <a:rPr lang="en-US" dirty="0" smtClean="0"/>
              <a:t>One needs an algorithm producing successive approximations of the real solution</a:t>
            </a:r>
          </a:p>
          <a:p>
            <a:r>
              <a:rPr lang="en-US" dirty="0" smtClean="0"/>
              <a:t>One has to know under which conditions the algorithm will produce approximations converging towards the real solution</a:t>
            </a:r>
          </a:p>
          <a:p>
            <a:r>
              <a:rPr lang="en-US" dirty="0" smtClean="0"/>
              <a:t>One has to know how to estimate the error between the produced approximation and the true solution in order to know at which moment one has reached the desired answer</a:t>
            </a:r>
            <a:endParaRPr lang="en-US" dirty="0"/>
          </a:p>
        </p:txBody>
      </p:sp>
    </p:spTree>
    <p:extLst>
      <p:ext uri="{BB962C8B-B14F-4D97-AF65-F5344CB8AC3E}">
        <p14:creationId xmlns:p14="http://schemas.microsoft.com/office/powerpoint/2010/main" val="4618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rdia-Powerpoint-template-2016-16x9">
  <a:themeElements>
    <a:clrScheme name="CONCORDIA UNIVERSITY">
      <a:dk1>
        <a:srgbClr val="000000"/>
      </a:dk1>
      <a:lt1>
        <a:srgbClr val="FFFFFF"/>
      </a:lt1>
      <a:dk2>
        <a:srgbClr val="000000"/>
      </a:dk2>
      <a:lt2>
        <a:srgbClr val="BCBCBC"/>
      </a:lt2>
      <a:accent1>
        <a:srgbClr val="801329"/>
      </a:accent1>
      <a:accent2>
        <a:srgbClr val="E83F21"/>
      </a:accent2>
      <a:accent3>
        <a:srgbClr val="00776F"/>
      </a:accent3>
      <a:accent4>
        <a:srgbClr val="E90065"/>
      </a:accent4>
      <a:accent5>
        <a:srgbClr val="1598D6"/>
      </a:accent5>
      <a:accent6>
        <a:srgbClr val="7BC224"/>
      </a:accent6>
      <a:hlink>
        <a:srgbClr val="801329"/>
      </a:hlink>
      <a:folHlink>
        <a:srgbClr val="0E317B"/>
      </a:folHlink>
    </a:clrScheme>
    <a:fontScheme name="Concordia-PPT">
      <a:majorFont>
        <a:latin typeface="GillSans Bold"/>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lnDef>
  </a:objectDefaults>
  <a:extraClrSchemeLst>
    <a:extraClrScheme>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ordia-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ordia-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ordia-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ordia-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ordia-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ordia-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ordia-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ordia-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ordia-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ordia-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ordia-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FF8A2ABA-9281-9A46-8BAD-02A0341547E6}" vid="{5ACE252A-21B2-1E42-9C60-7523A00A5E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1244</Words>
  <Application>Microsoft Office PowerPoint</Application>
  <PresentationFormat>Widescreen</PresentationFormat>
  <Paragraphs>104</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ＭＳ Ｐゴシック</vt:lpstr>
      <vt:lpstr>Arial</vt:lpstr>
      <vt:lpstr>Arial Bold</vt:lpstr>
      <vt:lpstr>Calibri</vt:lpstr>
      <vt:lpstr>Calibri Light</vt:lpstr>
      <vt:lpstr>Cambria Math</vt:lpstr>
      <vt:lpstr>GillSans Bold</vt:lpstr>
      <vt:lpstr>Wingdings</vt:lpstr>
      <vt:lpstr>Office Theme</vt:lpstr>
      <vt:lpstr>Concordia-Powerpoint-template-2016-16x9</vt:lpstr>
      <vt:lpstr>Solving Numerically Nonlinear Equations</vt:lpstr>
      <vt:lpstr>PowerPoint Presentation</vt:lpstr>
      <vt:lpstr>Successive improvements of approximations</vt:lpstr>
      <vt:lpstr>PowerPoint Presentation</vt:lpstr>
      <vt:lpstr>Find an approximation xr of f(x)=0 with an error below a given tolerance TOL</vt:lpstr>
      <vt:lpstr>Some terminology</vt:lpstr>
      <vt:lpstr>Summary</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Numerically None Linear Equations</dc:title>
  <dc:creator>Rolf Wuthrich</dc:creator>
  <cp:lastModifiedBy>Rolf Wuthrich</cp:lastModifiedBy>
  <cp:revision>126</cp:revision>
  <dcterms:created xsi:type="dcterms:W3CDTF">2019-11-18T16:18:23Z</dcterms:created>
  <dcterms:modified xsi:type="dcterms:W3CDTF">2020-01-30T20:53:33Z</dcterms:modified>
</cp:coreProperties>
</file>