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AD"/>
    <a:srgbClr val="8AC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67" autoAdjust="0"/>
  </p:normalViewPr>
  <p:slideViewPr>
    <p:cSldViewPr snapToGrid="0">
      <p:cViewPr varScale="1">
        <p:scale>
          <a:sx n="60" d="100"/>
          <a:sy n="60" d="100"/>
        </p:scale>
        <p:origin x="728" y="29"/>
      </p:cViewPr>
      <p:guideLst/>
    </p:cSldViewPr>
  </p:slideViewPr>
  <p:notesTextViewPr>
    <p:cViewPr>
      <p:scale>
        <a:sx n="1" d="1"/>
        <a:sy n="1" d="1"/>
      </p:scale>
      <p:origin x="0" y="-9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11CAA-7B34-4C50-8AB7-AEB1CB26ED7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4557F-5210-425A-BEBE-35311D2EC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10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Knowing the order of convergence of an algorithm allows us to estimate how many iterations are needed to reach a desired precision</a:t>
            </a:r>
          </a:p>
          <a:p>
            <a:endParaRPr lang="en-US" dirty="0" smtClean="0"/>
          </a:p>
          <a:p>
            <a:r>
              <a:rPr lang="en-US" dirty="0" smtClean="0"/>
              <a:t>It allows us as well to check if our calculations are sound as the estimated errors must decrease according the known</a:t>
            </a:r>
            <a:r>
              <a:rPr lang="en-US" baseline="0" dirty="0" smtClean="0"/>
              <a:t> </a:t>
            </a:r>
            <a:r>
              <a:rPr lang="en-US" dirty="0" smtClean="0"/>
              <a:t>convergence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557F-5210-425A-BEBE-35311D2ECD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lecture we are going to see on a practical</a:t>
            </a:r>
            <a:r>
              <a:rPr lang="en-US" baseline="0" dirty="0" smtClean="0"/>
              <a:t> example how the concept of order of convergence can be used.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Recall that we learned that errors between two iterations are related</a:t>
            </a:r>
            <a:r>
              <a:rPr lang="en-US" baseline="0" dirty="0" smtClean="0"/>
              <a:t> as ei+1 is about lambda time </a:t>
            </a:r>
            <a:r>
              <a:rPr lang="en-US" baseline="0" dirty="0" err="1" smtClean="0"/>
              <a:t>ei</a:t>
            </a:r>
            <a:r>
              <a:rPr lang="en-US" baseline="0" dirty="0" smtClean="0"/>
              <a:t> to the power alpha</a:t>
            </a:r>
          </a:p>
          <a:p>
            <a:endParaRPr lang="en-US" baseline="0" dirty="0" smtClean="0"/>
          </a:p>
          <a:p>
            <a:r>
              <a:rPr lang="en-US" dirty="0" smtClean="0"/>
              <a:t>The number</a:t>
            </a:r>
            <a:r>
              <a:rPr lang="en-US" baseline="0" dirty="0" smtClean="0"/>
              <a:t> alpha is a characteristic number of a given algorithm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now see how we can take advantage of this knowledge.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557F-5210-425A-BEBE-35311D2ECD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2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Let us consider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we plot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 smtClean="0"/>
                  <a:t> we can observe</a:t>
                </a:r>
                <a:r>
                  <a:rPr lang="en-CA" baseline="0" dirty="0" smtClean="0"/>
                  <a:t> </a:t>
                </a:r>
                <a:r>
                  <a:rPr lang="en-CA" dirty="0" smtClean="0"/>
                  <a:t>that there is a root near</a:t>
                </a:r>
                <a:r>
                  <a:rPr lang="en-CA" baseline="0" dirty="0" smtClean="0"/>
                  <a:t> </a:t>
                </a:r>
                <a:r>
                  <a:rPr lang="en-CA" dirty="0" smtClean="0"/>
                  <a:t>the value of 0.6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Let us consider the equation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𝑒</a:t>
                </a:r>
                <a:r>
                  <a:rPr lang="en-CA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−𝑥</a:t>
                </a:r>
                <a:r>
                  <a:rPr lang="en-CA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+𝑥=0</a:t>
                </a:r>
                <a:endParaRPr lang="en-CA" dirty="0" smtClean="0"/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we plot the function </a:t>
                </a:r>
                <a:r>
                  <a:rPr lang="en-CA" i="0" smtClean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𝑦=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𝑒</a:t>
                </a:r>
                <a:r>
                  <a:rPr lang="en-CA" b="0" i="0" smtClean="0">
                    <a:latin typeface="Cambria Math" panose="02040503050406030204" pitchFamily="18" charset="0"/>
                  </a:rPr>
                  <a:t>〗^(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−𝑥</a:t>
                </a:r>
                <a:r>
                  <a:rPr lang="en-CA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+𝑥</a:t>
                </a:r>
                <a:r>
                  <a:rPr lang="en-CA" dirty="0" smtClean="0"/>
                  <a:t> we can see that there is a root near</a:t>
                </a:r>
                <a:r>
                  <a:rPr lang="en-CA" baseline="0" dirty="0" smtClean="0"/>
                  <a:t> </a:t>
                </a:r>
                <a:r>
                  <a:rPr lang="en-CA" dirty="0" smtClean="0"/>
                  <a:t>the value of 0.6</a:t>
                </a:r>
                <a:endParaRPr lang="en-CA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557F-5210-425A-BEBE-35311D2ECD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try to estimate how many iterations</a:t>
                </a:r>
                <a:r>
                  <a:rPr lang="en-US" baseline="0" dirty="0" smtClean="0"/>
                  <a:t> are needed to reach an error below 10^-8 if we use Newton’s algorithm and an initial guess xo=0.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Recall that Newton’s method is </a:t>
                </a:r>
                <a:r>
                  <a:rPr lang="en-US" baseline="0" dirty="0" err="1" smtClean="0"/>
                  <a:t>quadratically</a:t>
                </a:r>
                <a:r>
                  <a:rPr lang="en-US" baseline="0" dirty="0" smtClean="0"/>
                  <a:t> convergent with the error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"(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From the graph we can estimate that </a:t>
                </a:r>
              </a:p>
              <a:p>
                <a:r>
                  <a:rPr lang="en-US" baseline="0" dirty="0" smtClean="0"/>
                  <a:t>The root r is about 0.6</a:t>
                </a:r>
              </a:p>
              <a:p>
                <a:r>
                  <a:rPr lang="en-US" baseline="0" dirty="0" smtClean="0"/>
                  <a:t>The initial error </a:t>
                </a:r>
                <a:r>
                  <a:rPr lang="en-US" baseline="0" dirty="0" err="1" smtClean="0"/>
                  <a:t>eo</a:t>
                </a:r>
                <a:r>
                  <a:rPr lang="en-US" baseline="0" dirty="0" smtClean="0"/>
                  <a:t> will be about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0−0.6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</m:t>
                    </m:r>
                  </m:oMath>
                </a14:m>
                <a:endParaRPr lang="en-US" baseline="0" dirty="0" smtClean="0"/>
              </a:p>
              <a:p>
                <a:r>
                  <a:rPr lang="en-US" baseline="0" dirty="0" smtClean="0"/>
                  <a:t>And for the error constant lambda we can estimate it to about 0.2 by using the approximation 0.6 for the root 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try to estimate how many iterations</a:t>
                </a:r>
                <a:r>
                  <a:rPr lang="en-US" baseline="0" dirty="0" smtClean="0"/>
                  <a:t> are needed to reach an error below 10^-8 if we use Newton’s algorithm and an initial guess xo=0.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Recall that Newton’s method is </a:t>
                </a:r>
                <a:r>
                  <a:rPr lang="en-US" baseline="0" dirty="0" err="1" smtClean="0"/>
                  <a:t>quadratically</a:t>
                </a:r>
                <a:r>
                  <a:rPr lang="en-US" baseline="0" dirty="0" smtClean="0"/>
                  <a:t> convergent with the error constant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|(𝑓"(𝑟))/(2𝑓′(𝑟))|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From the graph we can estimate that </a:t>
                </a:r>
              </a:p>
              <a:p>
                <a:r>
                  <a:rPr lang="en-US" baseline="0" dirty="0" smtClean="0"/>
                  <a:t>The root r is about 0.6</a:t>
                </a:r>
              </a:p>
              <a:p>
                <a:r>
                  <a:rPr lang="en-US" baseline="0" dirty="0" smtClean="0"/>
                  <a:t>The initial error </a:t>
                </a:r>
                <a:r>
                  <a:rPr lang="en-US" baseline="0" dirty="0" err="1" smtClean="0"/>
                  <a:t>eo</a:t>
                </a:r>
                <a:r>
                  <a:rPr lang="en-US" baseline="0" dirty="0" smtClean="0"/>
                  <a:t> will be about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0−0.6|=0.6</a:t>
                </a:r>
                <a:endParaRPr lang="en-US" baseline="0" dirty="0" smtClean="0"/>
              </a:p>
              <a:p>
                <a:r>
                  <a:rPr lang="en-US" baseline="0" dirty="0" smtClean="0"/>
                  <a:t>And for the error constant lambda we can estimate it to about 0.2 by using the approximation 0.6 for the root r.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557F-5210-425A-BEBE-35311D2ECD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4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have now all the ingredients</a:t>
                </a:r>
                <a:r>
                  <a:rPr lang="en-US" baseline="0" dirty="0" smtClean="0"/>
                  <a:t> needed to estimate the number of iterations that will be needed to reach an error below 10^-8.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initial error </a:t>
                </a:r>
                <a:r>
                  <a:rPr lang="en-US" dirty="0" err="1" smtClean="0"/>
                  <a:t>eo</a:t>
                </a:r>
                <a:r>
                  <a:rPr lang="en-US" dirty="0" smtClean="0"/>
                  <a:t> is about 0.6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Consequently the</a:t>
                </a:r>
                <a:r>
                  <a:rPr lang="en-US" baseline="0" dirty="0" smtClean="0"/>
                  <a:t> error e1 in the first iteration will be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same way we can estimate the error in the second iteration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And in the third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And in the fourth.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the fourth iteration we expect to reach an error of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dirty="0" smtClean="0"/>
                  <a:t> which is below the set tolerance of 10^-8. In the third one we didn’t yet reach</a:t>
                </a:r>
                <a:r>
                  <a:rPr lang="en-US" baseline="0" dirty="0" smtClean="0"/>
                  <a:t> it.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summary we expect that about four iterations will be required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have now all the ingredients</a:t>
                </a:r>
                <a:r>
                  <a:rPr lang="en-US" baseline="0" dirty="0" smtClean="0"/>
                  <a:t> needed to estimate the number of iterations that will be needed to reach an error below 10^-8.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initial error </a:t>
                </a:r>
                <a:r>
                  <a:rPr lang="en-US" dirty="0" err="1" smtClean="0"/>
                  <a:t>eo</a:t>
                </a:r>
                <a:r>
                  <a:rPr lang="en-US" dirty="0" smtClean="0"/>
                  <a:t> is about 0.6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Consequently the</a:t>
                </a:r>
                <a:r>
                  <a:rPr lang="en-US" baseline="0" dirty="0" smtClean="0"/>
                  <a:t> error e1 in the first iteration will be about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0.2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𝑒_0^2≅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0.07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same way we can estimate the error in the second iteration</a:t>
                </a:r>
              </a:p>
              <a:p>
                <a:r>
                  <a:rPr lang="en-US" baseline="0" dirty="0" smtClean="0"/>
                  <a:t>And in the third</a:t>
                </a:r>
              </a:p>
              <a:p>
                <a:r>
                  <a:rPr lang="en-US" baseline="0" dirty="0" smtClean="0"/>
                  <a:t>And in the fourth.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the fourth iteration we expect to reach an error of around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∙〖10〗^(−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 smtClean="0"/>
                  <a:t> which is below the set tolerance of 10^-8. In the third one we didn’t yet reach</a:t>
                </a:r>
                <a:r>
                  <a:rPr lang="en-US" baseline="0" dirty="0" smtClean="0"/>
                  <a:t> it.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summary we expect that about four iterations will be </a:t>
                </a:r>
                <a:r>
                  <a:rPr lang="en-US" baseline="0" dirty="0" err="1" smtClean="0"/>
                  <a:t>reuqired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557F-5210-425A-BEBE-35311D2ECD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verify this finding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this let us write down Newton’s algorithm for the particular case of our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Filling the table in the way we have learned and estimating the error with the technique we learned so far we see that indeed after about 4-5 iterations we reach the desired precision.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557F-5210-425A-BEBE-35311D2ECD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second way to use the concept of order of convergence</a:t>
            </a:r>
          </a:p>
          <a:p>
            <a:endParaRPr lang="en-US" dirty="0" smtClean="0"/>
          </a:p>
          <a:p>
            <a:r>
              <a:rPr lang="en-US" dirty="0" smtClean="0"/>
              <a:t>It allows us to check if our calculations are sound as the estimated errors must decrease according the known convergence rate</a:t>
            </a:r>
          </a:p>
          <a:p>
            <a:endParaRPr lang="en-US" dirty="0" smtClean="0"/>
          </a:p>
          <a:p>
            <a:r>
              <a:rPr lang="en-US" dirty="0" smtClean="0"/>
              <a:t>If the estimated errors do not decrease according the expected convergence order, it shows that something is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557F-5210-425A-BEBE-35311D2ECD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illustrate this idea let us have a look to the</a:t>
            </a:r>
            <a:r>
              <a:rPr lang="en-US" baseline="0" dirty="0" smtClean="0"/>
              <a:t> equation x-sin(x)=0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recall that we already tried to solve this equation numerically with the fixed point iteration and we got not good error estimations.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try this time with Newton’s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write down Newton’s algorithm for this particular equation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build a table as usually.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again our way to estimates the error is by far not good.</a:t>
            </a:r>
          </a:p>
          <a:p>
            <a:r>
              <a:rPr lang="en-US" baseline="0" dirty="0" smtClean="0"/>
              <a:t>Still we largely underestimates the errors.</a:t>
            </a:r>
          </a:p>
          <a:p>
            <a:endParaRPr lang="en-US" baseline="0" dirty="0" smtClean="0"/>
          </a:p>
          <a:p>
            <a:r>
              <a:rPr lang="en-US" dirty="0" smtClean="0"/>
              <a:t>For example in iteration number four we estimate the error to be 0.02, whereas the true error is </a:t>
            </a:r>
            <a:r>
              <a:rPr lang="en-US" dirty="0" smtClean="0"/>
              <a:t>0.05, more than two</a:t>
            </a:r>
            <a:r>
              <a:rPr lang="en-US" baseline="0" dirty="0" smtClean="0"/>
              <a:t> </a:t>
            </a:r>
            <a:r>
              <a:rPr lang="en-US" baseline="0" dirty="0" smtClean="0"/>
              <a:t>times larger.</a:t>
            </a:r>
          </a:p>
          <a:p>
            <a:endParaRPr lang="en-US" baseline="0" dirty="0" smtClean="0"/>
          </a:p>
          <a:p>
            <a:r>
              <a:rPr lang="en-US" dirty="0" smtClean="0"/>
              <a:t>If we wouldn’t know</a:t>
            </a:r>
            <a:r>
              <a:rPr lang="en-US" baseline="0" dirty="0" smtClean="0"/>
              <a:t> the true answer, at this stage we wouldn’t know that there is a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by observing the estimated errors we can detect that there must be an issue.</a:t>
            </a:r>
          </a:p>
          <a:p>
            <a:r>
              <a:rPr lang="en-US" baseline="0" dirty="0" smtClean="0"/>
              <a:t>Indeed, the estimated errors do not decrease according a </a:t>
            </a:r>
            <a:r>
              <a:rPr lang="en-US" baseline="0" dirty="0" err="1" smtClean="0"/>
              <a:t>quadradtic</a:t>
            </a:r>
            <a:r>
              <a:rPr lang="en-US" baseline="0" dirty="0" smtClean="0"/>
              <a:t> convergence.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in iteration number three we have an estimated error of 0.04.</a:t>
            </a:r>
          </a:p>
          <a:p>
            <a:r>
              <a:rPr lang="en-US" baseline="0" dirty="0" smtClean="0"/>
              <a:t>From this we would expect to get in iteration four an error of about 0.04 to the power 2, which would be 0.001. </a:t>
            </a:r>
          </a:p>
          <a:p>
            <a:r>
              <a:rPr lang="en-US" baseline="0" dirty="0" smtClean="0"/>
              <a:t>This is not what we get.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fact, observing the column of estimated errors, we conclude that the algorithm is converging linearly and not at all </a:t>
            </a:r>
            <a:r>
              <a:rPr lang="en-US" baseline="0" dirty="0" err="1" smtClean="0"/>
              <a:t>quadratically</a:t>
            </a:r>
            <a:r>
              <a:rPr lang="en-US" baseline="0" dirty="0" smtClean="0"/>
              <a:t> , as it should.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557F-5210-425A-BEBE-35311D2ECD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plot the estimated errors in function of the number of iterations this behavior is even more obvious.</a:t>
            </a:r>
          </a:p>
          <a:p>
            <a:endParaRPr lang="en-US" dirty="0" smtClean="0"/>
          </a:p>
          <a:p>
            <a:r>
              <a:rPr lang="en-US" dirty="0" smtClean="0"/>
              <a:t>The errors do decrease linearly and not at all </a:t>
            </a:r>
            <a:r>
              <a:rPr lang="en-US" dirty="0" err="1" smtClean="0"/>
              <a:t>quadratically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This allows us to conclude </a:t>
            </a:r>
            <a:r>
              <a:rPr lang="en-US" smtClean="0"/>
              <a:t>that indeed something </a:t>
            </a:r>
            <a:r>
              <a:rPr lang="en-US" dirty="0" smtClean="0"/>
              <a:t>is going wrong when we solve the equation x-sin(x)=0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557F-5210-425A-BEBE-35311D2ECD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5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9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42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852936"/>
            <a:ext cx="9313035" cy="1224136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9456" y="4293096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8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1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7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5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75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9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17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7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3D1F-3E26-45B4-9902-1553B6BDE8C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1328-9A9F-4B41-A3F4-4E13D5FD8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46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old" charset="0"/>
              </a:rPr>
              <a:t>Order of convergence </a:t>
            </a:r>
            <a:r>
              <a:rPr lang="en-US" smtClean="0">
                <a:latin typeface="Arial Bold" charset="0"/>
              </a:rPr>
              <a:t>- Applications</a:t>
            </a:r>
            <a:endParaRPr lang="en-US" dirty="0">
              <a:latin typeface="Arial Bold" charset="0"/>
            </a:endParaRPr>
          </a:p>
        </p:txBody>
      </p:sp>
      <p:sp>
        <p:nvSpPr>
          <p:cNvPr id="7170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the order of convergence of an algorithm allows us to estimate how many iterations are needed to reach a desired precision</a:t>
            </a:r>
          </a:p>
          <a:p>
            <a:r>
              <a:rPr lang="en-US" dirty="0" smtClean="0"/>
              <a:t>It allows us as well to check if our calculations are sound as the estimated errors must decrease according the known convergence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the previous lecture we have learned that the errors between iterations are related as</a:t>
                </a:r>
                <a:br>
                  <a:rPr lang="en-US" dirty="0" smtClean="0"/>
                </a:b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order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 characteristic number for a given algorithm</a:t>
                </a:r>
              </a:p>
              <a:p>
                <a:r>
                  <a:rPr lang="en-US" dirty="0" smtClean="0"/>
                  <a:t>We can take advantage of this knowledge to follow the error as the algorithm progress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963024" y="2898273"/>
            <a:ext cx="2079785" cy="627017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0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Consider the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6754" y="3095641"/>
            <a:ext cx="4578493" cy="2749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93588" y="3349903"/>
                <a:ext cx="1440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88" y="3349903"/>
                <a:ext cx="144033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AF0447-9E15-4026-8287-B1F28B439DD8}"/>
                  </a:ext>
                </a:extLst>
              </p:cNvPr>
              <p:cNvSpPr/>
              <p:nvPr/>
            </p:nvSpPr>
            <p:spPr>
              <a:xfrm>
                <a:off x="6478924" y="4068698"/>
                <a:ext cx="954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≈0.6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2AF0447-9E15-4026-8287-B1F28B439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924" y="4068698"/>
                <a:ext cx="95436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008C41D-89CA-4482-BBC5-820CD4687DB4}"/>
              </a:ext>
            </a:extLst>
          </p:cNvPr>
          <p:cNvSpPr/>
          <p:nvPr/>
        </p:nvSpPr>
        <p:spPr>
          <a:xfrm>
            <a:off x="6478924" y="4480908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5325"/>
                <a:ext cx="10515600" cy="5481638"/>
              </a:xfrm>
            </p:spPr>
            <p:txBody>
              <a:bodyPr/>
              <a:lstStyle/>
              <a:p>
                <a:r>
                  <a:rPr lang="en-US" dirty="0" smtClean="0"/>
                  <a:t>How many iteration are needed to reach an error below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if we use Newton’s method with an initial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?</a:t>
                </a:r>
              </a:p>
              <a:p>
                <a:r>
                  <a:rPr lang="en-US" dirty="0" smtClean="0"/>
                  <a:t>Newton’s method </a:t>
                </a:r>
                <a:r>
                  <a:rPr lang="en-US" dirty="0"/>
                  <a:t>is </a:t>
                </a:r>
                <a:r>
                  <a:rPr lang="en-US" dirty="0" err="1"/>
                  <a:t>quadratically</a:t>
                </a:r>
                <a:r>
                  <a:rPr lang="en-US" dirty="0"/>
                  <a:t> convergent</a:t>
                </a:r>
                <a:r>
                  <a:rPr lang="en-US" dirty="0" smtClean="0"/>
                  <a:t>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"(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From graph: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0−0.6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0.6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5325"/>
                <a:ext cx="10515600" cy="5481638"/>
              </a:xfrm>
              <a:blipFill>
                <a:blip r:embed="rId3"/>
                <a:stretch>
                  <a:fillRect l="-1043" t="-17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762" y="3172294"/>
            <a:ext cx="4584589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the convergence law we can see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Four iterations are needed to reach the desired precision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73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6967"/>
                  </p:ext>
                </p:extLst>
              </p:nvPr>
            </p:nvGraphicFramePr>
            <p:xfrm>
              <a:off x="1590675" y="2945795"/>
              <a:ext cx="839515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83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983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98385">
                      <a:extLst>
                        <a:ext uri="{9D8B030D-6E8A-4147-A177-3AD203B41FA5}">
                          <a16:colId xmlns:a16="http://schemas.microsoft.com/office/drawing/2014/main" val="26836793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Estimated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N.A.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0.5663110031972182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= 0.5663110031972182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0.5671431650348622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US" dirty="0" smtClean="0"/>
                            <a:t>0.5671431650348622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0.5671432904097811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0.001</a:t>
                          </a:r>
                          <a:endParaRPr lang="en-US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US" dirty="0" smtClean="0"/>
                            <a:t>0.5671432904097811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0.5671432904097840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0.0000001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0.5671432904097840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10</a:t>
                          </a:r>
                          <a:r>
                            <a:rPr lang="en-US" baseline="30000" dirty="0" smtClean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6967"/>
                  </p:ext>
                </p:extLst>
              </p:nvPr>
            </p:nvGraphicFramePr>
            <p:xfrm>
              <a:off x="1590675" y="2945795"/>
              <a:ext cx="839515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83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983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98385">
                      <a:extLst>
                        <a:ext uri="{9D8B030D-6E8A-4147-A177-3AD203B41FA5}">
                          <a16:colId xmlns:a16="http://schemas.microsoft.com/office/drawing/2014/main" val="26836793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" t="-8197" r="-20065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36" t="-8197" r="-10108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Estimated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" t="-108197" r="-2006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N.A.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" t="-208197" r="-20065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0.5663110031972182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" t="-308197" r="-20065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0.5671431650348622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" t="-408197" r="-20065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0.5671432904097811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0.001</a:t>
                          </a:r>
                          <a:endParaRPr lang="en-US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" t="-508197" r="-2006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0.5671432904097840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0.0000001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" t="-608197" r="-2006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10</a:t>
                          </a:r>
                          <a:r>
                            <a:rPr lang="en-US" baseline="30000" dirty="0" smtClean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1804987"/>
                <a:ext cx="24034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4987"/>
                <a:ext cx="240347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29748" y="1507588"/>
                <a:ext cx="4053161" cy="104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48" y="1507588"/>
                <a:ext cx="4053161" cy="10404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8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second way to use the concept of order of convergence</a:t>
            </a:r>
          </a:p>
          <a:p>
            <a:r>
              <a:rPr lang="en-US" dirty="0" smtClean="0"/>
              <a:t>It </a:t>
            </a:r>
            <a:r>
              <a:rPr lang="en-US" dirty="0"/>
              <a:t>allows us </a:t>
            </a:r>
            <a:r>
              <a:rPr lang="en-US" dirty="0" smtClean="0"/>
              <a:t>to </a:t>
            </a:r>
            <a:r>
              <a:rPr lang="en-US" dirty="0"/>
              <a:t>check if our calculations are sound as the estimated errors must decrease according the known convergence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If the estimated errors do not decrease according the expected convergence order, it shows that something is wrong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with Newton’s algorithm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14899" y="2632925"/>
                <a:ext cx="3362202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899" y="2632925"/>
                <a:ext cx="3362202" cy="8715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297853"/>
                  </p:ext>
                </p:extLst>
              </p:nvPr>
            </p:nvGraphicFramePr>
            <p:xfrm>
              <a:off x="2097935" y="3670768"/>
              <a:ext cx="8059704" cy="25243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49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49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4926">
                      <a:extLst>
                        <a:ext uri="{9D8B030D-6E8A-4147-A177-3AD203B41FA5}">
                          <a16:colId xmlns:a16="http://schemas.microsoft.com/office/drawing/2014/main" val="235557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Estimated</a:t>
                          </a:r>
                          <a:r>
                            <a:rPr lang="en-US" baseline="0" dirty="0"/>
                            <a:t>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error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N.A.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US" dirty="0" smtClean="0"/>
                            <a:t>0.1665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0.1109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US" dirty="0" smtClean="0"/>
                            <a:t>0.1109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US" dirty="0" smtClean="0"/>
                            <a:t>0.0739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US" dirty="0" smtClean="0"/>
                            <a:t>0.0493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297853"/>
                  </p:ext>
                </p:extLst>
              </p:nvPr>
            </p:nvGraphicFramePr>
            <p:xfrm>
              <a:off x="2097935" y="3670768"/>
              <a:ext cx="8059704" cy="25243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49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49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4926">
                      <a:extLst>
                        <a:ext uri="{9D8B030D-6E8A-4147-A177-3AD203B41FA5}">
                          <a16:colId xmlns:a16="http://schemas.microsoft.com/office/drawing/2014/main" val="2355576838"/>
                        </a:ext>
                      </a:extLst>
                    </a:gridCol>
                  </a:tblGrid>
                  <a:tr h="6701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" t="-4545" r="-300906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02" t="-4545" r="-200906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Estimated</a:t>
                          </a:r>
                          <a:r>
                            <a:rPr lang="en-US" baseline="0" dirty="0"/>
                            <a:t>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error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" t="-188525" r="-300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N.A.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" t="-288525" r="-3009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0.1109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" t="-388525" r="-3009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" t="-488525" r="-3009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" t="-588525" r="-3009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058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030" y="2256930"/>
            <a:ext cx="6090011" cy="365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79245" y="1690688"/>
                <a:ext cx="2971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48A6AD"/>
                    </a:solidFill>
                  </a:rPr>
                  <a:t>Number of iterations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45" y="1690688"/>
                <a:ext cx="297113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28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16200000">
                <a:off x="2111464" y="3823944"/>
                <a:ext cx="13199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48A6AD"/>
                    </a:solidFill>
                  </a:rPr>
                  <a:t>Error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11464" y="3823944"/>
                <a:ext cx="131991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1628" r="-32558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rdia-Powerpoint-template-2016-16x9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FF8A2ABA-9281-9A46-8BAD-02A0341547E6}" vid="{5ACE252A-21B2-1E42-9C60-7523A00A5E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814</Words>
  <Application>Microsoft Office PowerPoint</Application>
  <PresentationFormat>Widescreen</PresentationFormat>
  <Paragraphs>174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Arial Bold</vt:lpstr>
      <vt:lpstr>Calibri</vt:lpstr>
      <vt:lpstr>Calibri Light</vt:lpstr>
      <vt:lpstr>Cambria Math</vt:lpstr>
      <vt:lpstr>GillSans Bold</vt:lpstr>
      <vt:lpstr>Wingdings</vt:lpstr>
      <vt:lpstr>Office Theme</vt:lpstr>
      <vt:lpstr>Concordia-Powerpoint-template-2016-16x9</vt:lpstr>
      <vt:lpstr>Order of convergence - Applications</vt:lpstr>
      <vt:lpstr>PowerPoint Presentation</vt:lpstr>
      <vt:lpstr>An example</vt:lpstr>
      <vt:lpstr>PowerPoint Presentation</vt:lpstr>
      <vt:lpstr>PowerPoint Presentation</vt:lpstr>
      <vt:lpstr>Verification</vt:lpstr>
      <vt:lpstr>Second application</vt:lpstr>
      <vt:lpstr>Example</vt:lpstr>
      <vt:lpstr>Example</vt:lpstr>
      <vt:lpstr>Summary</vt:lpstr>
    </vt:vector>
  </TitlesOfParts>
  <Company>Concordia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Rolf Wuthrich</dc:creator>
  <cp:lastModifiedBy>Rolf Wuthrich</cp:lastModifiedBy>
  <cp:revision>73</cp:revision>
  <dcterms:created xsi:type="dcterms:W3CDTF">2019-12-05T01:42:52Z</dcterms:created>
  <dcterms:modified xsi:type="dcterms:W3CDTF">2020-05-10T20:21:56Z</dcterms:modified>
</cp:coreProperties>
</file>