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89" r:id="rId3"/>
    <p:sldId id="275" r:id="rId4"/>
    <p:sldId id="276" r:id="rId5"/>
    <p:sldId id="277" r:id="rId6"/>
    <p:sldId id="278" r:id="rId7"/>
    <p:sldId id="274" r:id="rId8"/>
    <p:sldId id="260" r:id="rId9"/>
    <p:sldId id="269" r:id="rId10"/>
    <p:sldId id="287" r:id="rId11"/>
    <p:sldId id="285" r:id="rId12"/>
    <p:sldId id="286" r:id="rId13"/>
    <p:sldId id="283" r:id="rId14"/>
    <p:sldId id="284" r:id="rId15"/>
    <p:sldId id="280" r:id="rId16"/>
    <p:sldId id="281" r:id="rId17"/>
    <p:sldId id="282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3" autoAdjust="0"/>
    <p:restoredTop sz="64005" autoAdjust="0"/>
  </p:normalViewPr>
  <p:slideViewPr>
    <p:cSldViewPr snapToGrid="0">
      <p:cViewPr varScale="1">
        <p:scale>
          <a:sx n="72" d="100"/>
          <a:sy n="72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049-94C1-4A4D-AC2E-A92B259C3240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0EC7-9171-4E41-8B34-1EAB8C445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73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2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summarize our findings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 of all, and this is among the greatest advantages of bracketing methods, these methods are very robust.</a:t>
            </a:r>
          </a:p>
          <a:p>
            <a:endParaRPr lang="en-US" baseline="0" dirty="0"/>
          </a:p>
          <a:p>
            <a:r>
              <a:rPr lang="en-US" baseline="0" dirty="0" smtClean="0"/>
              <a:t>Indeed</a:t>
            </a:r>
            <a:r>
              <a:rPr lang="en-US" baseline="0" dirty="0"/>
              <a:t>, once we have f(a)f(b)&lt;0, we know for sure that there is at least one root within the interval [a, b].</a:t>
            </a:r>
          </a:p>
          <a:p>
            <a:endParaRPr lang="en-US" baseline="0" dirty="0"/>
          </a:p>
          <a:p>
            <a:r>
              <a:rPr lang="en-US" baseline="0" dirty="0"/>
              <a:t>The midpoint (</a:t>
            </a:r>
            <a:r>
              <a:rPr lang="en-US" baseline="0" dirty="0" err="1"/>
              <a:t>a+b</a:t>
            </a:r>
            <a:r>
              <a:rPr lang="en-US" baseline="0" dirty="0"/>
              <a:t>)/2 of this interval is an approximation of this root.</a:t>
            </a:r>
          </a:p>
          <a:p>
            <a:endParaRPr lang="en-US" baseline="0" dirty="0"/>
          </a:p>
          <a:p>
            <a:r>
              <a:rPr lang="en-US" dirty="0"/>
              <a:t>We will learn in a coming </a:t>
            </a:r>
            <a:r>
              <a:rPr lang="en-US" dirty="0" smtClean="0"/>
              <a:t>lecture, that </a:t>
            </a:r>
            <a:r>
              <a:rPr lang="en-US" dirty="0"/>
              <a:t>we will even be able to give an upper boundary of the error</a:t>
            </a:r>
            <a:r>
              <a:rPr lang="en-US" baseline="0" dirty="0"/>
              <a:t> </a:t>
            </a:r>
            <a:r>
              <a:rPr lang="en-US" dirty="0"/>
              <a:t>between this approximation and the actual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36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Considering our bracketing method as a black-box</a:t>
            </a:r>
            <a:r>
              <a:rPr lang="en-US" baseline="0" dirty="0"/>
              <a:t> we can summarize it as follows.</a:t>
            </a:r>
          </a:p>
          <a:p>
            <a:endParaRPr lang="en-US" baseline="0" dirty="0"/>
          </a:p>
          <a:p>
            <a:r>
              <a:rPr lang="en-US" baseline="0" dirty="0"/>
              <a:t>Starting from an interval [</a:t>
            </a:r>
            <a:r>
              <a:rPr lang="en-US" baseline="0" dirty="0" err="1"/>
              <a:t>ai</a:t>
            </a:r>
            <a:r>
              <a:rPr lang="en-US" baseline="0" dirty="0"/>
              <a:t>, bi] containing the root r we want to locate, the algorithm will generate a new interval [ai+1, bi+1] locating the root. </a:t>
            </a:r>
          </a:p>
          <a:p>
            <a:r>
              <a:rPr lang="en-US" baseline="0" dirty="0"/>
              <a:t>The approximation of the root is the midpoint of this interval.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75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discussed, bracketing</a:t>
            </a:r>
            <a:r>
              <a:rPr lang="en-US" baseline="0" dirty="0"/>
              <a:t> methods are very robust methods. However, if not applied correctly they can still fail.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AEC7-26F5-4ABC-8CA1-F436AFABD7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 are cases where bracketing methods can not locate roots.</a:t>
            </a:r>
          </a:p>
          <a:p>
            <a:endParaRPr lang="en-CA" dirty="0" smtClean="0"/>
          </a:p>
          <a:p>
            <a:r>
              <a:rPr lang="en-CA" dirty="0" smtClean="0"/>
              <a:t>This happens when </a:t>
            </a:r>
            <a:r>
              <a:rPr lang="en-CA" baseline="0" dirty="0" smtClean="0"/>
              <a:t>we have a purely positive (or negative) function in the vicinity of the root.</a:t>
            </a:r>
          </a:p>
          <a:p>
            <a:endParaRPr lang="en-CA" baseline="0" dirty="0" smtClean="0"/>
          </a:p>
          <a:p>
            <a:r>
              <a:rPr lang="en-CA" baseline="0" dirty="0" smtClean="0"/>
              <a:t>In this situation we cannot find any interval [</a:t>
            </a:r>
            <a:r>
              <a:rPr lang="en-CA" baseline="0" dirty="0" err="1" smtClean="0"/>
              <a:t>a,b</a:t>
            </a:r>
            <a:r>
              <a:rPr lang="en-CA" baseline="0" dirty="0" smtClean="0"/>
              <a:t>] such that f(a)f(b) &lt; 0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69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example of this situation is the function y=x^2</a:t>
            </a:r>
          </a:p>
          <a:p>
            <a:endParaRPr lang="en-US" dirty="0" smtClean="0"/>
          </a:p>
          <a:p>
            <a:r>
              <a:rPr lang="en-US" dirty="0" smtClean="0"/>
              <a:t>y=x^2 has a root in x=0. But you cannot find any interval such that f(a)f(b) &lt;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35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second situation where bracketing methods fails is when you try to apply it to none continuous functions.</a:t>
            </a:r>
          </a:p>
          <a:p>
            <a:endParaRPr lang="en-US" dirty="0" smtClean="0"/>
          </a:p>
          <a:p>
            <a:r>
              <a:rPr lang="en-US" dirty="0" smtClean="0"/>
              <a:t>If the function f(x) has a singularity you</a:t>
            </a:r>
            <a:r>
              <a:rPr lang="en-US" baseline="0" dirty="0" smtClean="0"/>
              <a:t> may find intervals [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] such that</a:t>
            </a:r>
            <a:r>
              <a:rPr lang="en-US" dirty="0" smtClean="0"/>
              <a:t> f(a)f(b) &lt; 0 even that there is no root within this interval.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66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example is the function y=1/x</a:t>
            </a:r>
          </a:p>
          <a:p>
            <a:endParaRPr lang="en-US" dirty="0" smtClean="0"/>
          </a:p>
          <a:p>
            <a:r>
              <a:rPr lang="en-US" dirty="0" smtClean="0"/>
              <a:t>Here the interval [-1,1] with result in f(-1)f(1) &lt; 0</a:t>
            </a:r>
          </a:p>
          <a:p>
            <a:endParaRPr lang="en-US" dirty="0" smtClean="0"/>
          </a:p>
          <a:p>
            <a:r>
              <a:rPr lang="en-US" dirty="0" smtClean="0"/>
              <a:t>But there is no root in the interval [-1, 1].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191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summarize the key findings</a:t>
                </a:r>
              </a:p>
              <a:p>
                <a:endParaRPr lang="en-US" dirty="0"/>
              </a:p>
              <a:p>
                <a:r>
                  <a:rPr lang="en-US" dirty="0"/>
                  <a:t>In each iteration a bracketing algorithm 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r</a:t>
                </a:r>
              </a:p>
              <a:p>
                <a:endParaRPr lang="en-US" dirty="0"/>
              </a:p>
              <a:p>
                <a:r>
                  <a:rPr lang="en-US" dirty="0"/>
                  <a:t>The algorithm can decide that there is at least one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verifying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could be more than one root in the interval</a:t>
                </a:r>
              </a:p>
              <a:p>
                <a:endParaRPr lang="en-US" dirty="0"/>
              </a:p>
              <a:p>
                <a:r>
                  <a:rPr lang="en-US" dirty="0"/>
                  <a:t>The methodology fails if the function is not continuous</a:t>
                </a:r>
              </a:p>
              <a:p>
                <a:endParaRPr lang="en-US" dirty="0"/>
              </a:p>
              <a:p>
                <a:r>
                  <a:rPr lang="en-US" dirty="0"/>
                  <a:t>In coming lectures we are going to see two examples of bracketing methods: the bisection algorithm and the secant</a:t>
                </a:r>
                <a:r>
                  <a:rPr lang="en-US" baseline="0" dirty="0"/>
                  <a:t> algorithm.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each iteration a bracketing </a:t>
                </a:r>
                <a:r>
                  <a:rPr lang="en-US" dirty="0"/>
                  <a:t>algorithm computes a bracketing interval </a:t>
                </a:r>
                <a:r>
                  <a:rPr lang="en-US" i="0">
                    <a:latin typeface="Cambria Math" panose="02040503050406030204" pitchFamily="18" charset="0"/>
                  </a:rPr>
                  <a:t>[𝑎_𝑖,𝑏_𝑖 ]</a:t>
                </a:r>
                <a:r>
                  <a:rPr lang="en-US" dirty="0"/>
                  <a:t>containing the root </a:t>
                </a:r>
                <a:r>
                  <a:rPr lang="en-US" dirty="0" smtClean="0"/>
                  <a:t>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algorithm can decide that there is at least </a:t>
                </a:r>
                <a:r>
                  <a:rPr lang="en-US" dirty="0" smtClean="0"/>
                  <a:t>one </a:t>
                </a:r>
                <a:r>
                  <a:rPr lang="en-US" dirty="0" smtClean="0"/>
                  <a:t>root in the interval </a:t>
                </a:r>
                <a:r>
                  <a:rPr lang="en-US" i="0">
                    <a:latin typeface="Cambria Math" panose="02040503050406030204" pitchFamily="18" charset="0"/>
                  </a:rPr>
                  <a:t>[𝑎_𝑖,𝑏_𝑖 ]</a:t>
                </a:r>
                <a:r>
                  <a:rPr lang="en-US" dirty="0" smtClean="0"/>
                  <a:t> by verifying that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𝑓(</a:t>
                </a:r>
                <a:r>
                  <a:rPr lang="en-US" i="0">
                    <a:latin typeface="Cambria Math" panose="02040503050406030204" pitchFamily="18" charset="0"/>
                  </a:rPr>
                  <a:t>𝑎_𝑖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𝑓(𝑏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&lt;0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There </a:t>
                </a:r>
                <a:r>
                  <a:rPr lang="en-US" dirty="0" smtClean="0"/>
                  <a:t>could be more than one root in the interval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methodology fails if the function is not </a:t>
                </a:r>
                <a:r>
                  <a:rPr lang="en-US" dirty="0" smtClean="0"/>
                  <a:t>continuous</a:t>
                </a:r>
                <a:endParaRPr lang="en-US" dirty="0"/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Bracketing methods are a family of algorithms to solve none linear equations</a:t>
            </a:r>
            <a:r>
              <a:rPr lang="en-US" baseline="0" dirty="0"/>
              <a:t> in one variable.</a:t>
            </a:r>
          </a:p>
          <a:p>
            <a:endParaRPr lang="en-US" baseline="0" dirty="0"/>
          </a:p>
          <a:p>
            <a:r>
              <a:rPr lang="en-US" baseline="0" dirty="0"/>
              <a:t>These methods aim to provide a series of intervals which will, as the algorithm is proceeding, located more and more precisely the solution of the equation.</a:t>
            </a:r>
          </a:p>
          <a:p>
            <a:endParaRPr lang="en-US" baseline="0" dirty="0"/>
          </a:p>
          <a:p>
            <a:r>
              <a:rPr lang="en-US" dirty="0"/>
              <a:t>To</a:t>
            </a:r>
            <a:r>
              <a:rPr lang="en-US" baseline="0" dirty="0"/>
              <a:t> do this one has first to feed the algorithm with an initial interval [</a:t>
            </a:r>
            <a:r>
              <a:rPr lang="en-US" baseline="0" dirty="0" err="1"/>
              <a:t>ao</a:t>
            </a:r>
            <a:r>
              <a:rPr lang="en-US" baseline="0" dirty="0"/>
              <a:t>, </a:t>
            </a:r>
            <a:r>
              <a:rPr lang="en-US" baseline="0" dirty="0" err="1"/>
              <a:t>bo</a:t>
            </a:r>
            <a:r>
              <a:rPr lang="en-US" baseline="0" dirty="0"/>
              <a:t>]. This interval must contain the solution r of the equation we try to solve. </a:t>
            </a:r>
            <a:endParaRPr lang="en-US" baseline="0" dirty="0" smtClean="0"/>
          </a:p>
          <a:p>
            <a:r>
              <a:rPr lang="en-US" baseline="0" dirty="0" smtClean="0"/>
              <a:t>We </a:t>
            </a:r>
            <a:r>
              <a:rPr lang="en-US" baseline="0" dirty="0"/>
              <a:t>will discuss soon how we can know that indeed the solution r is within this interval. For the moment just assume we know it.</a:t>
            </a:r>
          </a:p>
          <a:p>
            <a:endParaRPr lang="en-US" baseline="0" dirty="0"/>
          </a:p>
          <a:p>
            <a:r>
              <a:rPr lang="en-US" baseline="0" dirty="0"/>
              <a:t>The algorithm will use this interval to compute a new interval [a1, b1] </a:t>
            </a:r>
            <a:r>
              <a:rPr lang="en-US" baseline="0" dirty="0" smtClean="0"/>
              <a:t>which, </a:t>
            </a:r>
            <a:r>
              <a:rPr lang="en-US" baseline="0" dirty="0"/>
              <a:t>on one side still contains the </a:t>
            </a:r>
            <a:r>
              <a:rPr lang="en-US" baseline="0" dirty="0" smtClean="0"/>
              <a:t>root, </a:t>
            </a:r>
            <a:r>
              <a:rPr lang="en-US" baseline="0" dirty="0"/>
              <a:t>and the other side is smaller than the initial interval [</a:t>
            </a:r>
            <a:r>
              <a:rPr lang="en-US" baseline="0" dirty="0" err="1"/>
              <a:t>ao</a:t>
            </a:r>
            <a:r>
              <a:rPr lang="en-US" baseline="0" dirty="0"/>
              <a:t>, </a:t>
            </a:r>
            <a:r>
              <a:rPr lang="en-US" baseline="0" dirty="0" err="1"/>
              <a:t>bo</a:t>
            </a:r>
            <a:r>
              <a:rPr lang="en-US" baseline="0" dirty="0"/>
              <a:t>]. </a:t>
            </a:r>
          </a:p>
          <a:p>
            <a:endParaRPr lang="en-US" baseline="0" dirty="0"/>
          </a:p>
          <a:p>
            <a:r>
              <a:rPr lang="en-US" baseline="0" dirty="0"/>
              <a:t>The algorithm will proceed iteratively and provide a series of intervals [</a:t>
            </a:r>
            <a:r>
              <a:rPr lang="en-US" baseline="0" dirty="0" err="1"/>
              <a:t>ai</a:t>
            </a:r>
            <a:r>
              <a:rPr lang="en-US" baseline="0" dirty="0"/>
              <a:t>, bi], all containing the solution r, but becoming smaller and smaller as the calculations proceed.</a:t>
            </a:r>
          </a:p>
          <a:p>
            <a:r>
              <a:rPr lang="en-US" baseline="0" dirty="0"/>
              <a:t>As the algorithm proceeds, the solution r is located more and more precisely.</a:t>
            </a:r>
          </a:p>
          <a:p>
            <a:endParaRPr lang="en-US" baseline="0" dirty="0"/>
          </a:p>
          <a:p>
            <a:r>
              <a:rPr lang="en-US" dirty="0"/>
              <a:t>In each iteration, the searched solution r can be approximated by the mid-point of the interval, which is (</a:t>
            </a:r>
            <a:r>
              <a:rPr lang="en-US" dirty="0" err="1"/>
              <a:t>ai+bi</a:t>
            </a:r>
            <a:r>
              <a:rPr lang="en-US" dirty="0"/>
              <a:t>)/2.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54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</a:t>
            </a:r>
            <a:r>
              <a:rPr lang="en-US" dirty="0" smtClean="0"/>
              <a:t>explain these</a:t>
            </a:r>
            <a:r>
              <a:rPr lang="en-US" baseline="0" dirty="0" smtClean="0"/>
              <a:t> </a:t>
            </a:r>
            <a:r>
              <a:rPr lang="en-US" baseline="0" dirty="0"/>
              <a:t>calculations </a:t>
            </a:r>
            <a:r>
              <a:rPr lang="en-US" baseline="0" dirty="0" smtClean="0"/>
              <a:t>with </a:t>
            </a:r>
            <a:r>
              <a:rPr lang="en-US" baseline="0" dirty="0"/>
              <a:t>a figure.</a:t>
            </a:r>
          </a:p>
          <a:p>
            <a:endParaRPr lang="en-US" baseline="0" dirty="0"/>
          </a:p>
          <a:p>
            <a:r>
              <a:rPr lang="en-US" baseline="0" dirty="0"/>
              <a:t>First we plot our function y=f(x).</a:t>
            </a:r>
          </a:p>
          <a:p>
            <a:endParaRPr lang="en-US" baseline="0" dirty="0"/>
          </a:p>
          <a:p>
            <a:r>
              <a:rPr lang="en-US" baseline="0" dirty="0" smtClean="0"/>
              <a:t>In our example f(x) </a:t>
            </a:r>
            <a:r>
              <a:rPr lang="en-US" baseline="0" dirty="0"/>
              <a:t>has one root r.</a:t>
            </a:r>
          </a:p>
          <a:p>
            <a:endParaRPr lang="en-US" baseline="0" dirty="0"/>
          </a:p>
          <a:p>
            <a:r>
              <a:rPr lang="en-US" dirty="0"/>
              <a:t>Then we start the algorithm with an initial interval [</a:t>
            </a:r>
            <a:r>
              <a:rPr lang="en-US" dirty="0" err="1"/>
              <a:t>ao</a:t>
            </a:r>
            <a:r>
              <a:rPr lang="en-US" dirty="0"/>
              <a:t>, </a:t>
            </a:r>
            <a:r>
              <a:rPr lang="en-US" dirty="0" err="1"/>
              <a:t>bo</a:t>
            </a:r>
            <a:r>
              <a:rPr lang="en-US" dirty="0"/>
              <a:t>] bracketing the root r of the function f(x).</a:t>
            </a:r>
          </a:p>
          <a:p>
            <a:endParaRPr lang="en-US" dirty="0"/>
          </a:p>
          <a:p>
            <a:r>
              <a:rPr lang="en-US" dirty="0"/>
              <a:t>The algorithm computes then a smaller interval [a1, a2] around the searched root r.</a:t>
            </a:r>
          </a:p>
          <a:p>
            <a:endParaRPr lang="en-US" dirty="0"/>
          </a:p>
          <a:p>
            <a:r>
              <a:rPr lang="en-US" dirty="0"/>
              <a:t>Iterations can </a:t>
            </a:r>
            <a:r>
              <a:rPr lang="en-US" baseline="0" dirty="0"/>
              <a:t>proceed further to determine an even smaller interval [a2, b2].</a:t>
            </a:r>
          </a:p>
          <a:p>
            <a:endParaRPr lang="en-US" baseline="0" dirty="0"/>
          </a:p>
          <a:p>
            <a:r>
              <a:rPr lang="en-US" baseline="0" dirty="0"/>
              <a:t>Note how the root is located more and more precisely as the intervals become smaller and smaller.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60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an intuitive understanding on how bracketing methods work, let us identify the essential steps.</a:t>
            </a:r>
          </a:p>
          <a:p>
            <a:endParaRPr lang="en-US" dirty="0"/>
          </a:p>
          <a:p>
            <a:r>
              <a:rPr lang="en-US" dirty="0"/>
              <a:t>In fact</a:t>
            </a:r>
            <a:r>
              <a:rPr lang="en-US" baseline="0" dirty="0"/>
              <a:t> we need two essential skills.</a:t>
            </a:r>
          </a:p>
          <a:p>
            <a:endParaRPr lang="en-US" baseline="0" dirty="0"/>
          </a:p>
          <a:p>
            <a:r>
              <a:rPr lang="en-US" baseline="0" dirty="0"/>
              <a:t>First we need a criteria that allows us to decide if a given interval [a, b] contains a root of the function f(x) or not.</a:t>
            </a:r>
          </a:p>
          <a:p>
            <a:r>
              <a:rPr lang="en-US" baseline="0" dirty="0"/>
              <a:t>Second we need a rule which will generate from a given interval [</a:t>
            </a:r>
            <a:r>
              <a:rPr lang="en-US" baseline="0" dirty="0" err="1"/>
              <a:t>ai</a:t>
            </a:r>
            <a:r>
              <a:rPr lang="en-US" baseline="0" dirty="0"/>
              <a:t>, bi] a new interval [ai+1, bi+1], smaller than the pervious one, still containing the root.</a:t>
            </a:r>
          </a:p>
          <a:p>
            <a:endParaRPr lang="en-US" baseline="0" dirty="0"/>
          </a:p>
          <a:p>
            <a:r>
              <a:rPr lang="en-US" baseline="0" dirty="0"/>
              <a:t>All </a:t>
            </a:r>
            <a:r>
              <a:rPr lang="en-US" dirty="0"/>
              <a:t>bracketing methods we will discuss in this course use the same criteria.</a:t>
            </a:r>
          </a:p>
          <a:p>
            <a:endParaRPr lang="en-US" dirty="0"/>
          </a:p>
          <a:p>
            <a:r>
              <a:rPr lang="en-US" dirty="0"/>
              <a:t>As for the rules to generate smaller interval we will see two examples. These rules are specific to a given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23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us now focus</a:t>
            </a:r>
            <a:r>
              <a:rPr lang="en-US" baseline="0" dirty="0"/>
              <a:t> on the criteria that allows us to decide if a given interval [a, b] contains a root of the function f(x) or not.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Or asked differently: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guarantee a root is within a given interval ?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AEC7-26F5-4ABC-8CA1-F436AFABD7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guarantee a root is within a given interval we will use the </a:t>
                </a:r>
                <a:r>
                  <a:rPr lang="en-US" dirty="0"/>
                  <a:t>following theorem </a:t>
                </a:r>
                <a:r>
                  <a:rPr lang="en-US" dirty="0" smtClean="0"/>
                  <a:t>: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A</a:t>
                </a:r>
                <a:r>
                  <a:rPr lang="en-US" baseline="0" dirty="0" smtClean="0"/>
                  <a:t> </a:t>
                </a:r>
                <a:r>
                  <a:rPr lang="en-US" baseline="0" dirty="0"/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 smtClean="0"/>
                  <a:t>, </a:t>
                </a: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real and </a:t>
                </a:r>
                <a:r>
                  <a:rPr lang="en-CA" dirty="0" smtClean="0"/>
                  <a:t>continuous, </a:t>
                </a:r>
                <a:r>
                  <a:rPr lang="en-CA" dirty="0"/>
                  <a:t>has at least one root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between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b</a:t>
                </a:r>
                <a:r>
                  <a:rPr lang="en-CA" baseline="0" dirty="0"/>
                  <a:t> </a:t>
                </a:r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r>
                  <a:rPr lang="en-CA" dirty="0"/>
                  <a:t>From the figure it is quite obvious that if f(a)f(b)&lt;0, which means that the function is actually changing it’s sign</a:t>
                </a:r>
                <a:r>
                  <a:rPr lang="en-CA" baseline="0" dirty="0"/>
                  <a:t> over the interval [a, b], there must be a root. </a:t>
                </a:r>
              </a:p>
              <a:p>
                <a:r>
                  <a:rPr lang="en-CA" baseline="0" dirty="0"/>
                  <a:t>If the function changes its sign, it must cross </a:t>
                </a:r>
                <a:r>
                  <a:rPr lang="en-CA" baseline="0" dirty="0" smtClean="0"/>
                  <a:t>the x-axis</a:t>
                </a:r>
                <a:r>
                  <a:rPr lang="en-CA" baseline="0" dirty="0"/>
                  <a:t>.</a:t>
                </a:r>
              </a:p>
              <a:p>
                <a:endParaRPr lang="en-CA" dirty="0"/>
              </a:p>
              <a:p>
                <a:r>
                  <a:rPr lang="en-CA" dirty="0"/>
                  <a:t>This theorem can be used as a criteria to</a:t>
                </a:r>
                <a:r>
                  <a:rPr lang="en-CA" baseline="0" dirty="0"/>
                  <a:t> verify that there is a root within the interval [a, b].</a:t>
                </a:r>
              </a:p>
              <a:p>
                <a:endParaRPr lang="en-CA" baseline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It is based on the theorem that  An equation </a:t>
                </a:r>
                <a:r>
                  <a:rPr lang="en-US" b="0" i="0">
                    <a:latin typeface="Cambria Math" panose="02040503050406030204" pitchFamily="18" charset="0"/>
                  </a:rPr>
                  <a:t>𝑓(𝑥)=0</a:t>
                </a:r>
                <a:r>
                  <a:rPr lang="en-CA" dirty="0"/>
                  <a:t> where </a:t>
                </a:r>
                <a:r>
                  <a:rPr lang="en-US" b="0" i="0">
                    <a:latin typeface="Cambria Math" panose="02040503050406030204" pitchFamily="18" charset="0"/>
                  </a:rPr>
                  <a:t>𝑓</a:t>
                </a:r>
                <a:r>
                  <a:rPr lang="en-CA" dirty="0"/>
                  <a:t> is real and continuous has a least one root 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CA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𝑟</a:t>
                </a:r>
                <a:r>
                  <a:rPr lang="en-CA" dirty="0"/>
                  <a:t>between 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CA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𝐿</a:t>
                </a:r>
                <a:r>
                  <a:rPr lang="en-CA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CA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>
                    <a:latin typeface="Cambria Math" panose="02040503050406030204" pitchFamily="18" charset="0"/>
                  </a:rPr>
                  <a:t>𝑈</a:t>
                </a:r>
                <a:r>
                  <a:rPr lang="en-CA" dirty="0"/>
                  <a:t> if </a:t>
                </a:r>
                <a:r>
                  <a:rPr lang="en-US" b="0" i="0">
                    <a:latin typeface="Cambria Math" panose="02040503050406030204" pitchFamily="18" charset="0"/>
                  </a:rPr>
                  <a:t>𝑓(𝑥_𝐿 )𝑓(𝑥_𝑈 )&lt;0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74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theorem says that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there is a root in the interval [a, b].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But there could be more than one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Consider the example on the slide. We </a:t>
                </a: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For this interval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 we have not just one root, but in fact we have three roots.</a:t>
                </a: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The take away is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, we are sure that there is a root in the interval.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But there could be more than one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If </a:t>
                </a:r>
                <a:r>
                  <a:rPr lang="en-US" b="0" i="0">
                    <a:latin typeface="Cambria Math" panose="02040503050406030204" pitchFamily="18" charset="0"/>
                  </a:rPr>
                  <a:t>𝑓(𝑥_𝐿 )𝑓(𝑥_𝑈 )&lt;0</a:t>
                </a:r>
                <a:r>
                  <a:rPr lang="en-US" dirty="0"/>
                  <a:t>  there may be more than one root in the bracket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34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It is important to note that the theorem guarantees that there </a:t>
                </a:r>
                <a:r>
                  <a:rPr lang="en-US" dirty="0" smtClean="0"/>
                  <a:t>is at least one </a:t>
                </a:r>
                <a:r>
                  <a:rPr lang="en-US" dirty="0"/>
                  <a:t>root if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However, it doesn’t say anything about the case where f(a)f(b)&gt;0</a:t>
                </a: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there may or may not be a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Consider a and b</a:t>
                </a:r>
                <a:r>
                  <a:rPr lang="en-US" b="0" baseline="0" dirty="0"/>
                  <a:t> as shown on the figure. 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Here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/>
                  <a:t>As  we can see  there are no roots in the bracket [a, b] we selected.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However the theorem guarantees only one root and does not necessarily give us the entire picture. For example if If </a:t>
                </a:r>
                <a:r>
                  <a:rPr lang="en-US" b="0" i="0">
                    <a:latin typeface="Cambria Math" panose="02040503050406030204" pitchFamily="18" charset="0"/>
                  </a:rPr>
                  <a:t>𝑓(𝑥_𝐿 )𝑓(𝑥_𝑈 )&gt;0</a:t>
                </a:r>
                <a:r>
                  <a:rPr lang="en-US" dirty="0"/>
                  <a:t>  there may or may not be a root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8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But we could have selected </a:t>
                </a:r>
                <a:r>
                  <a:rPr lang="en-US" baseline="0" dirty="0"/>
                  <a:t>a different interval.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Consider a and b as on the figure.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still have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As </a:t>
                </a:r>
                <a:r>
                  <a:rPr lang="en-CA" dirty="0"/>
                  <a:t>we can </a:t>
                </a:r>
                <a:r>
                  <a:rPr lang="en-CA" dirty="0" smtClean="0"/>
                  <a:t>see, this time </a:t>
                </a:r>
                <a:r>
                  <a:rPr lang="en-CA" dirty="0"/>
                  <a:t>there are two roots in the bracket we selected.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/>
                  <a:t>The</a:t>
                </a:r>
                <a:r>
                  <a:rPr lang="en-CA" baseline="0" dirty="0"/>
                  <a:t> </a:t>
                </a:r>
                <a:r>
                  <a:rPr lang="en-CA" baseline="0" dirty="0" smtClean="0"/>
                  <a:t>take-away </a:t>
                </a:r>
                <a:r>
                  <a:rPr lang="en-CA" baseline="0" dirty="0"/>
                  <a:t>of this example is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dirty="0"/>
                  <a:t>, there could still be roots.</a:t>
                </a:r>
                <a:r>
                  <a:rPr lang="en-CA" baseline="0" dirty="0"/>
                  <a:t> But we can’t know for sure that there is a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/>
                  <a:t>On the contrary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 then we know for sure that there is a root</a:t>
                </a:r>
                <a:r>
                  <a:rPr lang="en-CA" baseline="0" dirty="0"/>
                  <a:t> within the interval</a:t>
                </a:r>
                <a:r>
                  <a:rPr lang="en-CA" baseline="0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/>
                  <a:t>However there could be more than one root.</a:t>
                </a:r>
                <a:endParaRPr lang="en-CA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However the theorem guarantees only one root and does not necessarily give us the entire picture. For example if If </a:t>
                </a:r>
                <a:r>
                  <a:rPr lang="en-US" b="0" i="0">
                    <a:latin typeface="Cambria Math" panose="02040503050406030204" pitchFamily="18" charset="0"/>
                  </a:rPr>
                  <a:t>𝑓(𝑥_𝐿 )𝑓(𝑥_𝑈 )&gt;0</a:t>
                </a:r>
                <a:r>
                  <a:rPr lang="en-US" dirty="0"/>
                  <a:t>  there may or may not be a root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C0EC7-9171-4E41-8B34-1EAB8C445CB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04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CCDC0-06CB-4E31-A8FB-E6BFEB91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523C7B-F8E3-4565-93BF-7B6B14F06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41793-D14E-46DE-B4D4-9448EFDD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A363DA-A417-4C2A-A48A-8469CAA5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2E01FC-8383-403C-8878-A3527876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49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1FD8-7739-44EE-A2DB-D089AB6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7F5D42-40D2-4C4A-9F35-717292685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178340-CE3A-4626-B575-2DC0C912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8D6466-4626-4550-8622-544B17B8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CF7601-C247-434B-92C7-77070C1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41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2B0CB6-F56E-4554-BF5A-7A4FE9BBA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2C4BDC-74F6-4E89-B137-9ED327689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F14FC1-09A3-450A-B4C7-B5CF7E9A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84FE85-0F15-4BED-BF45-4473CDEB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11A2A4-8E12-4B22-A103-7B515B9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6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4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05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37194-176A-4B41-880F-EA6144E6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CED9BB-B3E0-4840-AE3A-6D3FD44E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4DDA92-8BBE-483A-A5D8-E6A469F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0D0B5E-7BE4-4E80-A047-13E4D3B1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3EACCB-96EE-4E15-AE8A-ECE51E49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0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11208-B88C-476F-8B0E-453A54DB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BED55C-D7BD-4C78-97BC-5D9DEC36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C9FA77-64B6-4551-8784-DB66872E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16828A-97AB-4283-BB77-2DC7EDA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F66D2F-8F5F-4167-8680-8364C2E7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71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49B58-EA6D-486B-BEA9-67EDC737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9C0359-25AF-4295-B26E-0F0C36526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4B34A9-290D-461C-A148-A81ECCE8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917731-53A2-4AEC-B41E-A5F03BAC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B60489-D30E-4618-9D85-80107805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806F45-1F19-4627-8FF3-5F7037B7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89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FD9F3-687F-4C16-BDFE-5854627B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7CC823-AF3C-4CA2-8261-96E98F14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9F514C-2CBB-4CDB-A205-1BE7BF5C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EEBD59-39B2-4849-8CA5-87E80C7E9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9B4C8E-492E-406D-99CB-5BDAC57E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ACF464-CC26-48A2-8498-51F22036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654720-AE29-4918-87C5-119670AB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46A787-14E3-4294-9B32-FC7C28F3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7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32D0A-B00E-4497-AD83-3260127F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8CB507-2578-439C-8364-A44CE29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CF4A3B-6C98-43D2-9DE0-F45F83D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AAAE31-CEAF-4934-907B-F7DD02F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89F01-158B-426F-A3EA-493BF92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0F7745-117B-478C-B3A3-DF45DA55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45B675-4A17-44FD-B73E-D277C798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37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A1594-07F4-4B31-B57F-4B923A8B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F584A-E20A-4B9C-BFD9-62067FE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FDA6C5-56ED-4FB2-A6AD-69214C3D3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D834D2-73E8-49B6-A551-07C8E59B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020F70-1E0C-4995-8465-78723FF1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4C183E-1E2A-45ED-9768-243E695E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1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110C5-4BDD-4818-90C1-81AF46EF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98C6E7-E958-460E-9918-42AE3DFDC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57C3A1-8F09-41B1-BD6E-84A7FAACA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A4A342-098F-4B7F-BE78-DB91E9B8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83DD39-6726-4498-ADF6-096226EF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D06EC3-72B5-47F2-9ECD-FA6A0047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76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8AB2877-E5C2-4310-BDC5-DF656B45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B5ABF4-B33B-470A-89A7-59762ADF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DE56B7-6C9D-403D-922E-9C80177E7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6EAD-7105-4491-B373-F4017566E742}" type="datetimeFigureOut">
              <a:rPr lang="en-CA" smtClean="0"/>
              <a:t>30/01/2020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5E8BFF-CB3D-4C6F-9BE4-D237244DB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8EEB7-9206-490B-A419-54603C246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61B8-3C90-45C0-AA2D-B53345F3FB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63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4" Type="http://schemas.openxmlformats.org/officeDocument/2006/relationships/image" Target="../media/image210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80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7.png"/><Relationship Id="rId15" Type="http://schemas.openxmlformats.org/officeDocument/2006/relationships/image" Target="../media/image200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old" charset="0"/>
              </a:rPr>
              <a:t>Bracketing Methods</a:t>
            </a: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Bracketing methods are very robust numerical algorithms</a:t>
                </a:r>
              </a:p>
              <a:p>
                <a:r>
                  <a:rPr lang="en-US" dirty="0"/>
                  <a:t>Once we have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CA" dirty="0"/>
                  <a:t> we know for sure that there is a root within this </a:t>
                </a:r>
                <a:r>
                  <a:rPr lang="en-CA" dirty="0" smtClean="0"/>
                  <a:t>interval</a:t>
                </a:r>
                <a:endParaRPr lang="en-CA" dirty="0"/>
              </a:p>
              <a:p>
                <a:r>
                  <a:rPr lang="en-US" dirty="0"/>
                  <a:t>The midpoint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of this interval is an approximation of this root</a:t>
                </a:r>
              </a:p>
              <a:p>
                <a:r>
                  <a:rPr lang="en-US" dirty="0"/>
                  <a:t>In fact, as we will discuss in a coming lecture, we </a:t>
                </a:r>
                <a:r>
                  <a:rPr lang="en-US" dirty="0" smtClean="0"/>
                  <a:t>will </a:t>
                </a:r>
                <a:r>
                  <a:rPr lang="en-US" dirty="0"/>
                  <a:t>even </a:t>
                </a:r>
                <a:r>
                  <a:rPr lang="en-US" dirty="0" smtClean="0"/>
                  <a:t>be </a:t>
                </a:r>
                <a:r>
                  <a:rPr lang="en-US" smtClean="0"/>
                  <a:t>able to give </a:t>
                </a:r>
                <a:r>
                  <a:rPr lang="en-US" dirty="0"/>
                  <a:t>an upper boundary of the error between this approximation and the actual </a:t>
                </a:r>
                <a:r>
                  <a:rPr lang="en-US" dirty="0" smtClean="0"/>
                  <a:t>root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9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9837" y="2453001"/>
            <a:ext cx="2332541" cy="2157327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3260307" y="3111365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820264" y="3050178"/>
            <a:ext cx="164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[</a:t>
            </a:r>
            <a:r>
              <a:rPr lang="en-US" sz="3600" dirty="0" err="1"/>
              <a:t>a</a:t>
            </a:r>
            <a:r>
              <a:rPr lang="en-US" sz="3600" baseline="-25000" dirty="0" err="1"/>
              <a:t>i</a:t>
            </a:r>
            <a:r>
              <a:rPr lang="en-US" sz="3600" dirty="0"/>
              <a:t>, b</a:t>
            </a:r>
            <a:r>
              <a:rPr lang="en-US" sz="3600" baseline="-25000" dirty="0"/>
              <a:t>i</a:t>
            </a:r>
            <a:r>
              <a:rPr lang="en-US" sz="3600" dirty="0"/>
              <a:t>]</a:t>
            </a:r>
            <a:endParaRPr lang="en-CA" sz="3600" baseline="-25000" dirty="0"/>
          </a:p>
        </p:txBody>
      </p:sp>
      <p:sp>
        <p:nvSpPr>
          <p:cNvPr id="9" name="Right Arrow 8"/>
          <p:cNvSpPr/>
          <p:nvPr/>
        </p:nvSpPr>
        <p:spPr>
          <a:xfrm>
            <a:off x="7052378" y="3150743"/>
            <a:ext cx="1440043" cy="660169"/>
          </a:xfrm>
          <a:prstGeom prst="rightArrow">
            <a:avLst/>
          </a:prstGeom>
          <a:solidFill>
            <a:srgbClr val="48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570617" y="3108958"/>
            <a:ext cx="2052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[a</a:t>
            </a:r>
            <a:r>
              <a:rPr lang="en-US" sz="3600" baseline="-25000" dirty="0"/>
              <a:t>i+1</a:t>
            </a:r>
            <a:r>
              <a:rPr lang="en-US" sz="3600" dirty="0"/>
              <a:t>, b</a:t>
            </a:r>
            <a:r>
              <a:rPr lang="en-US" sz="3600" baseline="-25000" dirty="0"/>
              <a:t>i+1</a:t>
            </a:r>
            <a:r>
              <a:rPr lang="en-US" sz="3600" dirty="0"/>
              <a:t>]</a:t>
            </a:r>
            <a:endParaRPr lang="en-CA" sz="3600" baseline="-25000" dirty="0"/>
          </a:p>
          <a:p>
            <a:endParaRPr lang="en-CA" sz="36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7978" y="4610328"/>
            <a:ext cx="2256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Bracketing</a:t>
            </a:r>
            <a:br>
              <a:rPr lang="en-US" sz="3200" dirty="0"/>
            </a:br>
            <a:r>
              <a:rPr lang="en-US" sz="3200" dirty="0"/>
              <a:t>Method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67961" y="4005674"/>
                <a:ext cx="2685863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961" y="4005674"/>
                <a:ext cx="2685863" cy="79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64719" y="3832721"/>
                <a:ext cx="1805814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19" y="3832721"/>
                <a:ext cx="1805814" cy="7911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2"/>
          <p:cNvSpPr/>
          <p:nvPr/>
        </p:nvSpPr>
        <p:spPr>
          <a:xfrm rot="16200000">
            <a:off x="5750356" y="3087656"/>
            <a:ext cx="1095677" cy="1095677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Shape 13"/>
          <p:cNvSpPr/>
          <p:nvPr/>
        </p:nvSpPr>
        <p:spPr>
          <a:xfrm rot="16200000">
            <a:off x="5176948" y="2620869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Shape 14"/>
          <p:cNvSpPr/>
          <p:nvPr/>
        </p:nvSpPr>
        <p:spPr>
          <a:xfrm rot="16200000">
            <a:off x="5079048" y="3583698"/>
            <a:ext cx="837603" cy="837603"/>
          </a:xfrm>
          <a:prstGeom prst="gear9">
            <a:avLst/>
          </a:prstGeom>
          <a:solidFill>
            <a:srgbClr val="48A6A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4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16627 0.0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16381 0.0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8" grpId="2"/>
      <p:bldP spid="9" grpId="0" animBg="1"/>
      <p:bldP spid="10" grpId="0"/>
      <p:bldP spid="10" grpId="1"/>
      <p:bldP spid="4" grpId="0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69676"/>
          </a:xfrm>
        </p:spPr>
        <p:txBody>
          <a:bodyPr>
            <a:normAutofit fontScale="90000"/>
          </a:bodyPr>
          <a:lstStyle/>
          <a:p>
            <a:r>
              <a:rPr lang="en-US" dirty="0"/>
              <a:t>Cases where bracketing methods fail</a:t>
            </a:r>
          </a:p>
        </p:txBody>
      </p:sp>
    </p:spTree>
    <p:extLst>
      <p:ext uri="{BB962C8B-B14F-4D97-AF65-F5344CB8AC3E}">
        <p14:creationId xmlns:p14="http://schemas.microsoft.com/office/powerpoint/2010/main" val="28928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Bracketing methods unable to locate a root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If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from which one wants to find the root, is purely positive (or negative) around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bracketing methods can not be used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The reason is that,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root, one can not give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containing the root 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7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28" y="1267154"/>
            <a:ext cx="6813826" cy="4091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34BDC2C7-544A-4FD1-A488-26A5B9C53375}"/>
                  </a:ext>
                </a:extLst>
              </p:cNvPr>
              <p:cNvSpPr/>
              <p:nvPr/>
            </p:nvSpPr>
            <p:spPr>
              <a:xfrm>
                <a:off x="796047" y="2447771"/>
                <a:ext cx="2751438" cy="1295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CA" dirty="0" smtClean="0"/>
                  <a:t>Here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but for no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BDC2C7-544A-4FD1-A488-26A5B9C53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7" y="2447771"/>
                <a:ext cx="2751438" cy="1295868"/>
              </a:xfrm>
              <a:prstGeom prst="rect">
                <a:avLst/>
              </a:prstGeom>
              <a:blipFill rotWithShape="0">
                <a:blip r:embed="rId4"/>
                <a:stretch>
                  <a:fillRect l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660423" y="4459804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90816" y="3998139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816" y="3998139"/>
                <a:ext cx="40620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43932" y="1556556"/>
                <a:ext cx="1153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932" y="1556556"/>
                <a:ext cx="115345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97C0E-F841-42D7-8F4F-ED95B9D5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Bracketing methods locate something which is not a root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540644-9705-4737-A4EF-FAFF02018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Bracketing methods will fail when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has a singularity. </a:t>
                </a:r>
              </a:p>
              <a:p>
                <a:pPr marL="0" lvl="1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:r>
                  <a:rPr lang="en-US" sz="2800" dirty="0"/>
                  <a:t>Indeed for such functions one can have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/>
                  <a:t> even if no root is within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CA" dirty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540644-9705-4737-A4EF-FAFF02018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1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44" y="1162982"/>
            <a:ext cx="7072615" cy="4219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669370" y="1406085"/>
                <a:ext cx="100335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370" y="1406085"/>
                <a:ext cx="1003352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34BDC2C7-544A-4FD1-A488-26A5B9C53375}"/>
                  </a:ext>
                </a:extLst>
              </p:cNvPr>
              <p:cNvSpPr/>
              <p:nvPr/>
            </p:nvSpPr>
            <p:spPr>
              <a:xfrm>
                <a:off x="797006" y="1522912"/>
                <a:ext cx="2751438" cy="1711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CA" dirty="0" smtClean="0"/>
                  <a:t>Here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but no root is inside the interval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BDC2C7-544A-4FD1-A488-26A5B9C53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06" y="1522912"/>
                <a:ext cx="2751438" cy="1711366"/>
              </a:xfrm>
              <a:prstGeom prst="rect">
                <a:avLst/>
              </a:prstGeom>
              <a:blipFill rotWithShape="0">
                <a:blip r:embed="rId5"/>
                <a:stretch>
                  <a:fillRect l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4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each iteration a bracketing algorithm computes a bracketing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containing the root r</a:t>
                </a:r>
              </a:p>
              <a:p>
                <a:r>
                  <a:rPr lang="en-US" dirty="0"/>
                  <a:t>The algorithm can decide that there is at least one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by verifying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could be more than one root in the interval</a:t>
                </a:r>
              </a:p>
              <a:p>
                <a:r>
                  <a:rPr lang="en-US" dirty="0"/>
                  <a:t>The methodology fails if the function is not continuous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Bracketing methods are a family of algorithms to solve equations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They start from an initial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containing a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They iteratively generate smaller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containing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A" dirty="0"/>
              </a:p>
              <a:p>
                <a:r>
                  <a:rPr lang="en-US" dirty="0"/>
                  <a:t>As the computed intervals become smaller, the root </a:t>
                </a:r>
                <a:r>
                  <a:rPr lang="en-CA" dirty="0"/>
                  <a:t>is located more and more </a:t>
                </a:r>
                <a:r>
                  <a:rPr lang="en-CA" dirty="0" smtClean="0"/>
                  <a:t>precisely</a:t>
                </a:r>
                <a:endParaRPr lang="en-CA" dirty="0"/>
              </a:p>
              <a:p>
                <a:r>
                  <a:rPr lang="en-US" dirty="0"/>
                  <a:t>In each iteration, the root is approximated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4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08524" y="4426418"/>
            <a:ext cx="2893740" cy="762971"/>
            <a:chOff x="4546619" y="4299097"/>
            <a:chExt cx="2893740" cy="762971"/>
          </a:xfrm>
        </p:grpSpPr>
        <p:sp>
          <p:nvSpPr>
            <p:cNvPr id="4" name="TextBox 3"/>
            <p:cNvSpPr txBox="1"/>
            <p:nvPr/>
          </p:nvSpPr>
          <p:spPr>
            <a:xfrm>
              <a:off x="4605049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54724" y="4299097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546619" y="4692736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19" y="4692736"/>
                  <a:ext cx="48756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952790" y="4692736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790" y="4692736"/>
                  <a:ext cx="4875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85168" y="4426418"/>
            <a:ext cx="1648835" cy="762971"/>
            <a:chOff x="205042" y="4179221"/>
            <a:chExt cx="1648835" cy="762971"/>
          </a:xfrm>
        </p:grpSpPr>
        <p:sp>
          <p:nvSpPr>
            <p:cNvPr id="10" name="TextBox 9"/>
            <p:cNvSpPr txBox="1"/>
            <p:nvPr/>
          </p:nvSpPr>
          <p:spPr>
            <a:xfrm>
              <a:off x="26347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68242" y="4179221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05042" y="457286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42" y="4572860"/>
                  <a:ext cx="49077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66308" y="4572860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08" y="4572860"/>
                  <a:ext cx="4875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4596506" y="4172920"/>
            <a:ext cx="1149297" cy="1016469"/>
            <a:chOff x="97394" y="5065625"/>
            <a:chExt cx="1149297" cy="1016469"/>
          </a:xfrm>
        </p:grpSpPr>
        <p:sp>
          <p:nvSpPr>
            <p:cNvPr id="14" name="TextBox 13"/>
            <p:cNvSpPr txBox="1"/>
            <p:nvPr/>
          </p:nvSpPr>
          <p:spPr>
            <a:xfrm>
              <a:off x="124130" y="5319123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[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0864" y="5319123"/>
              <a:ext cx="301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8A6AD"/>
                  </a:solidFill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7394" y="5065625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4" y="5065625"/>
                  <a:ext cx="49077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59122" y="5712762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2" y="5712762"/>
                  <a:ext cx="48756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>
            <a:off x="2390183" y="4728018"/>
            <a:ext cx="6631026" cy="1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54725" y="1394511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09647" y="1394511"/>
            <a:ext cx="5609868" cy="3963597"/>
            <a:chOff x="1354238" y="2531586"/>
            <a:chExt cx="5906216" cy="2248758"/>
          </a:xfrm>
        </p:grpSpPr>
        <p:sp>
          <p:nvSpPr>
            <p:cNvPr id="23" name="Freeform 22"/>
            <p:cNvSpPr/>
            <p:nvPr/>
          </p:nvSpPr>
          <p:spPr>
            <a:xfrm>
              <a:off x="1354238" y="2720051"/>
              <a:ext cx="4421529" cy="2060293"/>
            </a:xfrm>
            <a:custGeom>
              <a:avLst/>
              <a:gdLst>
                <a:gd name="connsiteX0" fmla="*/ 0 w 4421529"/>
                <a:gd name="connsiteY0" fmla="*/ 2060293 h 2060293"/>
                <a:gd name="connsiteX1" fmla="*/ 891251 w 4421529"/>
                <a:gd name="connsiteY1" fmla="*/ 1863524 h 2060293"/>
                <a:gd name="connsiteX2" fmla="*/ 2372810 w 4421529"/>
                <a:gd name="connsiteY2" fmla="*/ 1319514 h 2060293"/>
                <a:gd name="connsiteX3" fmla="*/ 3692324 w 4421529"/>
                <a:gd name="connsiteY3" fmla="*/ 567159 h 2060293"/>
                <a:gd name="connsiteX4" fmla="*/ 4421529 w 4421529"/>
                <a:gd name="connsiteY4" fmla="*/ 0 h 2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529" h="2060293">
                  <a:moveTo>
                    <a:pt x="0" y="2060293"/>
                  </a:moveTo>
                  <a:cubicBezTo>
                    <a:pt x="247891" y="2023640"/>
                    <a:pt x="495783" y="1986987"/>
                    <a:pt x="891251" y="1863524"/>
                  </a:cubicBezTo>
                  <a:cubicBezTo>
                    <a:pt x="1286719" y="1740061"/>
                    <a:pt x="1905965" y="1535575"/>
                    <a:pt x="2372810" y="1319514"/>
                  </a:cubicBezTo>
                  <a:cubicBezTo>
                    <a:pt x="2839655" y="1103453"/>
                    <a:pt x="3350871" y="787078"/>
                    <a:pt x="3692324" y="567159"/>
                  </a:cubicBezTo>
                  <a:cubicBezTo>
                    <a:pt x="4033777" y="347240"/>
                    <a:pt x="4227653" y="173620"/>
                    <a:pt x="4421529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4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95099" y="472801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99" y="4728018"/>
                <a:ext cx="42639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4930674" y="4291087"/>
            <a:ext cx="406201" cy="482951"/>
            <a:chOff x="2462505" y="5131167"/>
            <a:chExt cx="406201" cy="482951"/>
          </a:xfrm>
        </p:grpSpPr>
        <p:sp>
          <p:nvSpPr>
            <p:cNvPr id="27" name="Oval 26"/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91522" y="135736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22" y="1357362"/>
                <a:ext cx="3713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steps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apply bracketing methods on needs 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criteria allowing to decide if a given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CA" dirty="0"/>
                  <a:t> contains a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rule generating based on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 new , smaller,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containing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bracketing methods we will discuss in this course use the same </a:t>
                </a:r>
                <a:r>
                  <a:rPr lang="en-US" dirty="0" smtClean="0"/>
                  <a:t>criteria</a:t>
                </a:r>
                <a:endParaRPr lang="en-US" dirty="0"/>
              </a:p>
              <a:p>
                <a:r>
                  <a:rPr lang="en-US" dirty="0"/>
                  <a:t>The rule to generate smaller interval is specific to each algorithm. </a:t>
                </a:r>
                <a:br>
                  <a:rPr lang="en-US" dirty="0"/>
                </a:br>
                <a:r>
                  <a:rPr lang="en-US" dirty="0"/>
                  <a:t>We will see two examples in </a:t>
                </a:r>
                <a:r>
                  <a:rPr lang="en-US"/>
                  <a:t>coming </a:t>
                </a:r>
                <a:r>
                  <a:rPr lang="en-US" smtClean="0"/>
                  <a:t>lectures</a:t>
                </a:r>
                <a:endParaRPr lang="en-US" dirty="0"/>
              </a:p>
              <a:p>
                <a:pPr marL="342900" lvl="1" indent="-342900">
                  <a:spcBef>
                    <a:spcPts val="1000"/>
                  </a:spcBef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6967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guarantee a root is within a given interval ?</a:t>
            </a:r>
          </a:p>
        </p:txBody>
      </p:sp>
    </p:spTree>
    <p:extLst>
      <p:ext uri="{BB962C8B-B14F-4D97-AF65-F5344CB8AC3E}">
        <p14:creationId xmlns:p14="http://schemas.microsoft.com/office/powerpoint/2010/main" val="21434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49FE8-1D6A-4F18-90F6-B14E66D4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8064169-6669-4D96-A9FA-E05916B78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921" y="677270"/>
                <a:ext cx="10515600" cy="1530263"/>
              </a:xfrm>
              <a:ln w="22225">
                <a:solidFill>
                  <a:srgbClr val="48A6AD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1" u="sng" dirty="0"/>
                  <a:t>Theorem: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is real and continuous, has at least one root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between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8064169-6669-4D96-A9FA-E05916B78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921" y="677270"/>
                <a:ext cx="10515600" cy="1530263"/>
              </a:xfrm>
              <a:blipFill rotWithShape="0">
                <a:blip r:embed="rId3"/>
                <a:stretch>
                  <a:fillRect l="-1041"/>
                </a:stretch>
              </a:blipFill>
              <a:ln w="22225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2373376" y="5753091"/>
            <a:ext cx="6631026" cy="1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37918" y="2419584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792840" y="2419584"/>
            <a:ext cx="5609868" cy="3963597"/>
            <a:chOff x="1354238" y="2531586"/>
            <a:chExt cx="5906216" cy="2248758"/>
          </a:xfrm>
        </p:grpSpPr>
        <p:sp>
          <p:nvSpPr>
            <p:cNvPr id="67" name="Freeform 66"/>
            <p:cNvSpPr/>
            <p:nvPr/>
          </p:nvSpPr>
          <p:spPr>
            <a:xfrm>
              <a:off x="1354238" y="2720051"/>
              <a:ext cx="4421529" cy="2060293"/>
            </a:xfrm>
            <a:custGeom>
              <a:avLst/>
              <a:gdLst>
                <a:gd name="connsiteX0" fmla="*/ 0 w 4421529"/>
                <a:gd name="connsiteY0" fmla="*/ 2060293 h 2060293"/>
                <a:gd name="connsiteX1" fmla="*/ 891251 w 4421529"/>
                <a:gd name="connsiteY1" fmla="*/ 1863524 h 2060293"/>
                <a:gd name="connsiteX2" fmla="*/ 2372810 w 4421529"/>
                <a:gd name="connsiteY2" fmla="*/ 1319514 h 2060293"/>
                <a:gd name="connsiteX3" fmla="*/ 3692324 w 4421529"/>
                <a:gd name="connsiteY3" fmla="*/ 567159 h 2060293"/>
                <a:gd name="connsiteX4" fmla="*/ 4421529 w 4421529"/>
                <a:gd name="connsiteY4" fmla="*/ 0 h 2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529" h="2060293">
                  <a:moveTo>
                    <a:pt x="0" y="2060293"/>
                  </a:moveTo>
                  <a:cubicBezTo>
                    <a:pt x="247891" y="2023640"/>
                    <a:pt x="495783" y="1986987"/>
                    <a:pt x="891251" y="1863524"/>
                  </a:cubicBezTo>
                  <a:cubicBezTo>
                    <a:pt x="1286719" y="1740061"/>
                    <a:pt x="1905965" y="1535575"/>
                    <a:pt x="2372810" y="1319514"/>
                  </a:cubicBezTo>
                  <a:cubicBezTo>
                    <a:pt x="2839655" y="1103453"/>
                    <a:pt x="3350871" y="787078"/>
                    <a:pt x="3692324" y="567159"/>
                  </a:cubicBezTo>
                  <a:cubicBezTo>
                    <a:pt x="4033777" y="347240"/>
                    <a:pt x="4227653" y="173620"/>
                    <a:pt x="4421529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8578292" y="575309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92" y="5753091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4913867" y="5316160"/>
            <a:ext cx="406201" cy="482951"/>
            <a:chOff x="2462505" y="5131167"/>
            <a:chExt cx="406201" cy="482951"/>
          </a:xfrm>
        </p:grpSpPr>
        <p:sp>
          <p:nvSpPr>
            <p:cNvPr id="71" name="Oval 70"/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05" y="5131167"/>
                  <a:ext cx="406201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/>
          <p:cNvCxnSpPr/>
          <p:nvPr/>
        </p:nvCxnSpPr>
        <p:spPr>
          <a:xfrm>
            <a:off x="7175202" y="3356658"/>
            <a:ext cx="0" cy="2396433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20605" y="3403276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5" y="3403276"/>
                <a:ext cx="6937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191234" y="5921606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34" y="5921606"/>
                <a:ext cx="69371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3997735" y="5753091"/>
            <a:ext cx="0" cy="722940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780954" y="3843115"/>
            <a:ext cx="4849918" cy="46917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06879" y="6303855"/>
            <a:ext cx="1598421" cy="15463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824182" y="5391180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82" y="5391180"/>
                <a:ext cx="3714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991369" y="5802807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69" y="5802807"/>
                <a:ext cx="36766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504735" y="231159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35" y="2311597"/>
                <a:ext cx="37138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8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067439" y="5225530"/>
            <a:ext cx="234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Three roots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xmlns="" id="{B0D4A031-D084-406F-835A-A2C3639586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92038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&lt;0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there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least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root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interval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D4A031-D084-406F-835A-A2C363958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20380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373665" y="3723885"/>
            <a:ext cx="7265635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941268" y="1811801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366888" y="1711980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888" y="1711980"/>
                <a:ext cx="1379755" cy="813718"/>
              </a:xfrm>
              <a:prstGeom prst="rect">
                <a:avLst/>
              </a:prstGeom>
              <a:blipFill rotWithShape="0">
                <a:blip r:embed="rId4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246242" y="371622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42" y="3716222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8518617" y="3734078"/>
            <a:ext cx="0" cy="993976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070881" y="4353320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81" y="4353320"/>
                <a:ext cx="693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125057" y="2805541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057" y="2805541"/>
                <a:ext cx="69371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4069745" y="2805541"/>
            <a:ext cx="0" cy="928537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0427" y="4537986"/>
            <a:ext cx="6195763" cy="1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09119" y="2990764"/>
            <a:ext cx="1511421" cy="0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871041" y="3719138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041" y="3719138"/>
                <a:ext cx="3714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334784" y="3354553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784" y="3354553"/>
                <a:ext cx="36766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504735" y="170381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35" y="1703814"/>
                <a:ext cx="3713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 43"/>
          <p:cNvSpPr/>
          <p:nvPr/>
        </p:nvSpPr>
        <p:spPr>
          <a:xfrm>
            <a:off x="3710940" y="2165897"/>
            <a:ext cx="5175250" cy="2653030"/>
          </a:xfrm>
          <a:custGeom>
            <a:avLst/>
            <a:gdLst>
              <a:gd name="connsiteX0" fmla="*/ 0 w 5181600"/>
              <a:gd name="connsiteY0" fmla="*/ 0 h 2615084"/>
              <a:gd name="connsiteX1" fmla="*/ 411480 w 5181600"/>
              <a:gd name="connsiteY1" fmla="*/ 944880 h 2615084"/>
              <a:gd name="connsiteX2" fmla="*/ 1143000 w 5181600"/>
              <a:gd name="connsiteY2" fmla="*/ 2118360 h 2615084"/>
              <a:gd name="connsiteX3" fmla="*/ 1699260 w 5181600"/>
              <a:gd name="connsiteY3" fmla="*/ 2522220 h 2615084"/>
              <a:gd name="connsiteX4" fmla="*/ 2415540 w 5181600"/>
              <a:gd name="connsiteY4" fmla="*/ 2583180 h 2615084"/>
              <a:gd name="connsiteX5" fmla="*/ 3223260 w 5181600"/>
              <a:gd name="connsiteY5" fmla="*/ 2110740 h 2615084"/>
              <a:gd name="connsiteX6" fmla="*/ 4107180 w 5181600"/>
              <a:gd name="connsiteY6" fmla="*/ 1173480 h 2615084"/>
              <a:gd name="connsiteX7" fmla="*/ 5181600 w 5181600"/>
              <a:gd name="connsiteY7" fmla="*/ 1706880 h 2615084"/>
              <a:gd name="connsiteX0" fmla="*/ 0 w 5181600"/>
              <a:gd name="connsiteY0" fmla="*/ 0 h 2626370"/>
              <a:gd name="connsiteX1" fmla="*/ 411480 w 5181600"/>
              <a:gd name="connsiteY1" fmla="*/ 944880 h 2626370"/>
              <a:gd name="connsiteX2" fmla="*/ 1143000 w 5181600"/>
              <a:gd name="connsiteY2" fmla="*/ 2118360 h 2626370"/>
              <a:gd name="connsiteX3" fmla="*/ 1699260 w 5181600"/>
              <a:gd name="connsiteY3" fmla="*/ 2522220 h 2626370"/>
              <a:gd name="connsiteX4" fmla="*/ 2415540 w 5181600"/>
              <a:gd name="connsiteY4" fmla="*/ 2583180 h 2626370"/>
              <a:gd name="connsiteX5" fmla="*/ 3197860 w 5181600"/>
              <a:gd name="connsiteY5" fmla="*/ 1958340 h 2626370"/>
              <a:gd name="connsiteX6" fmla="*/ 4107180 w 5181600"/>
              <a:gd name="connsiteY6" fmla="*/ 1173480 h 2626370"/>
              <a:gd name="connsiteX7" fmla="*/ 5181600 w 5181600"/>
              <a:gd name="connsiteY7" fmla="*/ 1706880 h 2626370"/>
              <a:gd name="connsiteX0" fmla="*/ 0 w 5181600"/>
              <a:gd name="connsiteY0" fmla="*/ 0 h 2633424"/>
              <a:gd name="connsiteX1" fmla="*/ 411480 w 5181600"/>
              <a:gd name="connsiteY1" fmla="*/ 944880 h 2633424"/>
              <a:gd name="connsiteX2" fmla="*/ 1143000 w 5181600"/>
              <a:gd name="connsiteY2" fmla="*/ 2118360 h 2633424"/>
              <a:gd name="connsiteX3" fmla="*/ 1699260 w 5181600"/>
              <a:gd name="connsiteY3" fmla="*/ 2522220 h 2633424"/>
              <a:gd name="connsiteX4" fmla="*/ 2415540 w 5181600"/>
              <a:gd name="connsiteY4" fmla="*/ 2583180 h 2633424"/>
              <a:gd name="connsiteX5" fmla="*/ 3185160 w 5181600"/>
              <a:gd name="connsiteY5" fmla="*/ 1863090 h 2633424"/>
              <a:gd name="connsiteX6" fmla="*/ 4107180 w 5181600"/>
              <a:gd name="connsiteY6" fmla="*/ 1173480 h 2633424"/>
              <a:gd name="connsiteX7" fmla="*/ 5181600 w 5181600"/>
              <a:gd name="connsiteY7" fmla="*/ 1706880 h 2633424"/>
              <a:gd name="connsiteX0" fmla="*/ 0 w 5181600"/>
              <a:gd name="connsiteY0" fmla="*/ 0 h 2633424"/>
              <a:gd name="connsiteX1" fmla="*/ 411480 w 5181600"/>
              <a:gd name="connsiteY1" fmla="*/ 944880 h 2633424"/>
              <a:gd name="connsiteX2" fmla="*/ 1143000 w 5181600"/>
              <a:gd name="connsiteY2" fmla="*/ 2118360 h 2633424"/>
              <a:gd name="connsiteX3" fmla="*/ 1699260 w 5181600"/>
              <a:gd name="connsiteY3" fmla="*/ 2522220 h 2633424"/>
              <a:gd name="connsiteX4" fmla="*/ 2415540 w 5181600"/>
              <a:gd name="connsiteY4" fmla="*/ 2583180 h 2633424"/>
              <a:gd name="connsiteX5" fmla="*/ 3185160 w 5181600"/>
              <a:gd name="connsiteY5" fmla="*/ 1863090 h 2633424"/>
              <a:gd name="connsiteX6" fmla="*/ 3764280 w 5181600"/>
              <a:gd name="connsiteY6" fmla="*/ 875030 h 2633424"/>
              <a:gd name="connsiteX7" fmla="*/ 5181600 w 5181600"/>
              <a:gd name="connsiteY7" fmla="*/ 1706880 h 2633424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143000 w 5175250"/>
              <a:gd name="connsiteY2" fmla="*/ 2118360 h 2653030"/>
              <a:gd name="connsiteX3" fmla="*/ 1699260 w 5175250"/>
              <a:gd name="connsiteY3" fmla="*/ 2522220 h 2653030"/>
              <a:gd name="connsiteX4" fmla="*/ 2415540 w 5175250"/>
              <a:gd name="connsiteY4" fmla="*/ 2583180 h 2653030"/>
              <a:gd name="connsiteX5" fmla="*/ 3185160 w 5175250"/>
              <a:gd name="connsiteY5" fmla="*/ 1863090 h 2653030"/>
              <a:gd name="connsiteX6" fmla="*/ 3764280 w 5175250"/>
              <a:gd name="connsiteY6" fmla="*/ 875030 h 2653030"/>
              <a:gd name="connsiteX7" fmla="*/ 5175250 w 5175250"/>
              <a:gd name="connsiteY7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143000 w 5175250"/>
              <a:gd name="connsiteY2" fmla="*/ 2118360 h 2653030"/>
              <a:gd name="connsiteX3" fmla="*/ 1699260 w 5175250"/>
              <a:gd name="connsiteY3" fmla="*/ 2522220 h 2653030"/>
              <a:gd name="connsiteX4" fmla="*/ 2415540 w 5175250"/>
              <a:gd name="connsiteY4" fmla="*/ 2583180 h 2653030"/>
              <a:gd name="connsiteX5" fmla="*/ 3185160 w 5175250"/>
              <a:gd name="connsiteY5" fmla="*/ 1863090 h 2653030"/>
              <a:gd name="connsiteX6" fmla="*/ 3764280 w 5175250"/>
              <a:gd name="connsiteY6" fmla="*/ 875030 h 2653030"/>
              <a:gd name="connsiteX7" fmla="*/ 5175250 w 5175250"/>
              <a:gd name="connsiteY7" fmla="*/ 2653030 h 2653030"/>
              <a:gd name="connsiteX0" fmla="*/ 0 w 5175250"/>
              <a:gd name="connsiteY0" fmla="*/ 0 h 2659332"/>
              <a:gd name="connsiteX1" fmla="*/ 411480 w 5175250"/>
              <a:gd name="connsiteY1" fmla="*/ 944880 h 2659332"/>
              <a:gd name="connsiteX2" fmla="*/ 1143000 w 5175250"/>
              <a:gd name="connsiteY2" fmla="*/ 2118360 h 2659332"/>
              <a:gd name="connsiteX3" fmla="*/ 1654810 w 5175250"/>
              <a:gd name="connsiteY3" fmla="*/ 2585720 h 2659332"/>
              <a:gd name="connsiteX4" fmla="*/ 2415540 w 5175250"/>
              <a:gd name="connsiteY4" fmla="*/ 2583180 h 2659332"/>
              <a:gd name="connsiteX5" fmla="*/ 3185160 w 5175250"/>
              <a:gd name="connsiteY5" fmla="*/ 1863090 h 2659332"/>
              <a:gd name="connsiteX6" fmla="*/ 3764280 w 5175250"/>
              <a:gd name="connsiteY6" fmla="*/ 875030 h 2659332"/>
              <a:gd name="connsiteX7" fmla="*/ 5175250 w 5175250"/>
              <a:gd name="connsiteY7" fmla="*/ 2653030 h 2659332"/>
              <a:gd name="connsiteX0" fmla="*/ 0 w 5175250"/>
              <a:gd name="connsiteY0" fmla="*/ 0 h 2664534"/>
              <a:gd name="connsiteX1" fmla="*/ 411480 w 5175250"/>
              <a:gd name="connsiteY1" fmla="*/ 944880 h 2664534"/>
              <a:gd name="connsiteX2" fmla="*/ 1143000 w 5175250"/>
              <a:gd name="connsiteY2" fmla="*/ 2118360 h 2664534"/>
              <a:gd name="connsiteX3" fmla="*/ 1654810 w 5175250"/>
              <a:gd name="connsiteY3" fmla="*/ 2585720 h 2664534"/>
              <a:gd name="connsiteX4" fmla="*/ 2415540 w 5175250"/>
              <a:gd name="connsiteY4" fmla="*/ 2583180 h 2664534"/>
              <a:gd name="connsiteX5" fmla="*/ 2975610 w 5175250"/>
              <a:gd name="connsiteY5" fmla="*/ 1786890 h 2664534"/>
              <a:gd name="connsiteX6" fmla="*/ 3764280 w 5175250"/>
              <a:gd name="connsiteY6" fmla="*/ 875030 h 2664534"/>
              <a:gd name="connsiteX7" fmla="*/ 5175250 w 5175250"/>
              <a:gd name="connsiteY7" fmla="*/ 2653030 h 2664534"/>
              <a:gd name="connsiteX0" fmla="*/ 0 w 5175250"/>
              <a:gd name="connsiteY0" fmla="*/ 0 h 2664534"/>
              <a:gd name="connsiteX1" fmla="*/ 411480 w 5175250"/>
              <a:gd name="connsiteY1" fmla="*/ 944880 h 2664534"/>
              <a:gd name="connsiteX2" fmla="*/ 1143000 w 5175250"/>
              <a:gd name="connsiteY2" fmla="*/ 2118360 h 2664534"/>
              <a:gd name="connsiteX3" fmla="*/ 1654810 w 5175250"/>
              <a:gd name="connsiteY3" fmla="*/ 2585720 h 2664534"/>
              <a:gd name="connsiteX4" fmla="*/ 2415540 w 5175250"/>
              <a:gd name="connsiteY4" fmla="*/ 2583180 h 2664534"/>
              <a:gd name="connsiteX5" fmla="*/ 2975610 w 5175250"/>
              <a:gd name="connsiteY5" fmla="*/ 1786890 h 2664534"/>
              <a:gd name="connsiteX6" fmla="*/ 3764280 w 5175250"/>
              <a:gd name="connsiteY6" fmla="*/ 875030 h 2664534"/>
              <a:gd name="connsiteX7" fmla="*/ 5175250 w 5175250"/>
              <a:gd name="connsiteY7" fmla="*/ 2653030 h 2664534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143000 w 5175250"/>
              <a:gd name="connsiteY2" fmla="*/ 2118360 h 2653030"/>
              <a:gd name="connsiteX3" fmla="*/ 2415540 w 5175250"/>
              <a:gd name="connsiteY3" fmla="*/ 2583180 h 2653030"/>
              <a:gd name="connsiteX4" fmla="*/ 2975610 w 5175250"/>
              <a:gd name="connsiteY4" fmla="*/ 1786890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20800 w 5175250"/>
              <a:gd name="connsiteY2" fmla="*/ 2245360 h 2653030"/>
              <a:gd name="connsiteX3" fmla="*/ 2415540 w 5175250"/>
              <a:gd name="connsiteY3" fmla="*/ 2583180 h 2653030"/>
              <a:gd name="connsiteX4" fmla="*/ 2975610 w 5175250"/>
              <a:gd name="connsiteY4" fmla="*/ 1786890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816871"/>
              <a:gd name="connsiteX1" fmla="*/ 411480 w 5175250"/>
              <a:gd name="connsiteY1" fmla="*/ 944880 h 2816871"/>
              <a:gd name="connsiteX2" fmla="*/ 1320800 w 5175250"/>
              <a:gd name="connsiteY2" fmla="*/ 2245360 h 2816871"/>
              <a:gd name="connsiteX3" fmla="*/ 2415540 w 5175250"/>
              <a:gd name="connsiteY3" fmla="*/ 2583180 h 2816871"/>
              <a:gd name="connsiteX4" fmla="*/ 2975610 w 5175250"/>
              <a:gd name="connsiteY4" fmla="*/ 1786890 h 2816871"/>
              <a:gd name="connsiteX5" fmla="*/ 3764280 w 5175250"/>
              <a:gd name="connsiteY5" fmla="*/ 875030 h 2816871"/>
              <a:gd name="connsiteX6" fmla="*/ 5175250 w 5175250"/>
              <a:gd name="connsiteY6" fmla="*/ 2653030 h 2816871"/>
              <a:gd name="connsiteX0" fmla="*/ 0 w 5175250"/>
              <a:gd name="connsiteY0" fmla="*/ 0 h 2711555"/>
              <a:gd name="connsiteX1" fmla="*/ 411480 w 5175250"/>
              <a:gd name="connsiteY1" fmla="*/ 944880 h 2711555"/>
              <a:gd name="connsiteX2" fmla="*/ 1320800 w 5175250"/>
              <a:gd name="connsiteY2" fmla="*/ 2245360 h 2711555"/>
              <a:gd name="connsiteX3" fmla="*/ 2415540 w 5175250"/>
              <a:gd name="connsiteY3" fmla="*/ 2583180 h 2711555"/>
              <a:gd name="connsiteX4" fmla="*/ 2975610 w 5175250"/>
              <a:gd name="connsiteY4" fmla="*/ 1786890 h 2711555"/>
              <a:gd name="connsiteX5" fmla="*/ 3764280 w 5175250"/>
              <a:gd name="connsiteY5" fmla="*/ 875030 h 2711555"/>
              <a:gd name="connsiteX6" fmla="*/ 5175250 w 5175250"/>
              <a:gd name="connsiteY6" fmla="*/ 2653030 h 2711555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20800 w 5175250"/>
              <a:gd name="connsiteY2" fmla="*/ 2245360 h 2653030"/>
              <a:gd name="connsiteX3" fmla="*/ 2415540 w 5175250"/>
              <a:gd name="connsiteY3" fmla="*/ 2583180 h 2653030"/>
              <a:gd name="connsiteX4" fmla="*/ 2943860 w 5175250"/>
              <a:gd name="connsiteY4" fmla="*/ 1761490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80623"/>
              <a:gd name="connsiteX1" fmla="*/ 411480 w 5175250"/>
              <a:gd name="connsiteY1" fmla="*/ 944880 h 2680623"/>
              <a:gd name="connsiteX2" fmla="*/ 1320800 w 5175250"/>
              <a:gd name="connsiteY2" fmla="*/ 2245360 h 2680623"/>
              <a:gd name="connsiteX3" fmla="*/ 2415540 w 5175250"/>
              <a:gd name="connsiteY3" fmla="*/ 2583180 h 2680623"/>
              <a:gd name="connsiteX4" fmla="*/ 2943860 w 5175250"/>
              <a:gd name="connsiteY4" fmla="*/ 1761490 h 2680623"/>
              <a:gd name="connsiteX5" fmla="*/ 3764280 w 5175250"/>
              <a:gd name="connsiteY5" fmla="*/ 875030 h 2680623"/>
              <a:gd name="connsiteX6" fmla="*/ 5175250 w 5175250"/>
              <a:gd name="connsiteY6" fmla="*/ 2653030 h 2680623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55524 w 5175250"/>
              <a:gd name="connsiteY2" fmla="*/ 2303234 h 2653030"/>
              <a:gd name="connsiteX3" fmla="*/ 2415540 w 5175250"/>
              <a:gd name="connsiteY3" fmla="*/ 2583180 h 2653030"/>
              <a:gd name="connsiteX4" fmla="*/ 2943860 w 5175250"/>
              <a:gd name="connsiteY4" fmla="*/ 1761490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55524 w 5175250"/>
              <a:gd name="connsiteY2" fmla="*/ 2303234 h 2653030"/>
              <a:gd name="connsiteX3" fmla="*/ 2450264 w 5175250"/>
              <a:gd name="connsiteY3" fmla="*/ 2467433 h 2653030"/>
              <a:gd name="connsiteX4" fmla="*/ 2943860 w 5175250"/>
              <a:gd name="connsiteY4" fmla="*/ 1761490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55524 w 5175250"/>
              <a:gd name="connsiteY2" fmla="*/ 2303234 h 2653030"/>
              <a:gd name="connsiteX3" fmla="*/ 2450264 w 5175250"/>
              <a:gd name="connsiteY3" fmla="*/ 2467433 h 2653030"/>
              <a:gd name="connsiteX4" fmla="*/ 2920710 w 5175250"/>
              <a:gd name="connsiteY4" fmla="*/ 1796214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55524 w 5175250"/>
              <a:gd name="connsiteY2" fmla="*/ 2303234 h 2653030"/>
              <a:gd name="connsiteX3" fmla="*/ 2450264 w 5175250"/>
              <a:gd name="connsiteY3" fmla="*/ 2467433 h 2653030"/>
              <a:gd name="connsiteX4" fmla="*/ 2920710 w 5175250"/>
              <a:gd name="connsiteY4" fmla="*/ 1796214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55524 w 5175250"/>
              <a:gd name="connsiteY2" fmla="*/ 2303234 h 2653030"/>
              <a:gd name="connsiteX3" fmla="*/ 2311368 w 5175250"/>
              <a:gd name="connsiteY3" fmla="*/ 2479008 h 2653030"/>
              <a:gd name="connsiteX4" fmla="*/ 2920710 w 5175250"/>
              <a:gd name="connsiteY4" fmla="*/ 1796214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  <a:gd name="connsiteX0" fmla="*/ 0 w 5175250"/>
              <a:gd name="connsiteY0" fmla="*/ 0 h 2653030"/>
              <a:gd name="connsiteX1" fmla="*/ 411480 w 5175250"/>
              <a:gd name="connsiteY1" fmla="*/ 944880 h 2653030"/>
              <a:gd name="connsiteX2" fmla="*/ 1355524 w 5175250"/>
              <a:gd name="connsiteY2" fmla="*/ 2303234 h 2653030"/>
              <a:gd name="connsiteX3" fmla="*/ 2311368 w 5175250"/>
              <a:gd name="connsiteY3" fmla="*/ 2479008 h 2653030"/>
              <a:gd name="connsiteX4" fmla="*/ 2920710 w 5175250"/>
              <a:gd name="connsiteY4" fmla="*/ 1796214 h 2653030"/>
              <a:gd name="connsiteX5" fmla="*/ 3764280 w 5175250"/>
              <a:gd name="connsiteY5" fmla="*/ 875030 h 2653030"/>
              <a:gd name="connsiteX6" fmla="*/ 5175250 w 5175250"/>
              <a:gd name="connsiteY6" fmla="*/ 2653030 h 26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75250" h="2653030">
                <a:moveTo>
                  <a:pt x="0" y="0"/>
                </a:moveTo>
                <a:cubicBezTo>
                  <a:pt x="110490" y="295910"/>
                  <a:pt x="185559" y="561008"/>
                  <a:pt x="411480" y="944880"/>
                </a:cubicBezTo>
                <a:cubicBezTo>
                  <a:pt x="637401" y="1328752"/>
                  <a:pt x="1038876" y="2047546"/>
                  <a:pt x="1355524" y="2303234"/>
                </a:cubicBezTo>
                <a:cubicBezTo>
                  <a:pt x="1672172" y="2558922"/>
                  <a:pt x="2050504" y="2563511"/>
                  <a:pt x="2311368" y="2479008"/>
                </a:cubicBezTo>
                <a:cubicBezTo>
                  <a:pt x="2572232" y="2394505"/>
                  <a:pt x="2736431" y="2086693"/>
                  <a:pt x="2920710" y="1796214"/>
                </a:cubicBezTo>
                <a:cubicBezTo>
                  <a:pt x="3104989" y="1505735"/>
                  <a:pt x="3392382" y="726440"/>
                  <a:pt x="3764280" y="875030"/>
                </a:cubicBezTo>
                <a:cubicBezTo>
                  <a:pt x="4136178" y="1023620"/>
                  <a:pt x="4648835" y="2549525"/>
                  <a:pt x="5175250" y="265303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216060" y="3676398"/>
            <a:ext cx="824180" cy="785787"/>
            <a:chOff x="5775772" y="4276049"/>
            <a:chExt cx="824180" cy="78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xmlns="" id="{D75A2D42-96D1-4975-B369-788E0599DFD8}"/>
                    </a:ext>
                  </a:extLst>
                </p:cNvPr>
                <p:cNvSpPr/>
                <p:nvPr/>
              </p:nvSpPr>
              <p:spPr>
                <a:xfrm>
                  <a:off x="5775772" y="4692504"/>
                  <a:ext cx="77230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D75A2D42-96D1-4975-B369-788E0599D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772" y="4692504"/>
                  <a:ext cx="77230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CF388E71-65A8-4C57-A2F4-AB27D793D460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6196660" y="4364607"/>
              <a:ext cx="314734" cy="424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496200" y="4276049"/>
              <a:ext cx="103752" cy="10375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86571" y="2933163"/>
            <a:ext cx="804427" cy="851647"/>
            <a:chOff x="4751962" y="3528154"/>
            <a:chExt cx="804427" cy="851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19A44C9C-0CA2-4F23-AEBE-651C08E50192}"/>
                    </a:ext>
                  </a:extLst>
                </p:cNvPr>
                <p:cNvSpPr/>
                <p:nvPr/>
              </p:nvSpPr>
              <p:spPr>
                <a:xfrm>
                  <a:off x="4751962" y="3528154"/>
                  <a:ext cx="77230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9A44C9C-0CA2-4F23-AEBE-651C08E50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962" y="3528154"/>
                  <a:ext cx="77230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AD9130ED-F799-44F4-8C90-CB5CFE55C8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214580" y="3918212"/>
              <a:ext cx="253251" cy="3730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452637" y="4276049"/>
              <a:ext cx="103752" cy="10375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44163" y="2846361"/>
            <a:ext cx="553405" cy="933789"/>
            <a:chOff x="4390212" y="3436837"/>
            <a:chExt cx="553405" cy="933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8FB6789B-0286-44AA-8B08-295F6514C122}"/>
                    </a:ext>
                  </a:extLst>
                </p:cNvPr>
                <p:cNvSpPr/>
                <p:nvPr/>
              </p:nvSpPr>
              <p:spPr>
                <a:xfrm>
                  <a:off x="4520424" y="3436837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FB6789B-0286-44AA-8B08-295F6514C1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424" y="3436837"/>
                  <a:ext cx="42319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0FB05627-BC2D-4AE8-920B-57ACBBD78224}"/>
                </a:ext>
              </a:extLst>
            </p:cNvPr>
            <p:cNvCxnSpPr>
              <a:cxnSpLocks/>
              <a:stCxn id="7" idx="2"/>
              <a:endCxn id="22" idx="7"/>
            </p:cNvCxnSpPr>
            <p:nvPr/>
          </p:nvCxnSpPr>
          <p:spPr>
            <a:xfrm flipH="1">
              <a:off x="4478770" y="3806169"/>
              <a:ext cx="253251" cy="4758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390212" y="4266874"/>
              <a:ext cx="103752" cy="10375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0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D4A031-D084-406F-835A-A2C363958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59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there may or may not be a root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D4A031-D084-406F-835A-A2C363958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5918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311682" y="5635261"/>
            <a:ext cx="1568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no root</a:t>
            </a:r>
            <a:endParaRPr lang="en-CA" sz="3600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5830150" y="4004101"/>
            <a:ext cx="537098" cy="2520669"/>
          </a:xfrm>
          <a:prstGeom prst="rightBrace">
            <a:avLst>
              <a:gd name="adj1" fmla="val 57989"/>
              <a:gd name="adj2" fmla="val 50000"/>
            </a:avLst>
          </a:prstGeom>
          <a:ln w="317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73376" y="4927591"/>
            <a:ext cx="6631026" cy="1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41268" y="1594084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854323" y="1912448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23" y="1912448"/>
                <a:ext cx="1379755" cy="813718"/>
              </a:xfrm>
              <a:prstGeom prst="rect">
                <a:avLst/>
              </a:prstGeom>
              <a:blipFill rotWithShape="0">
                <a:blip r:embed="rId4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578292" y="492759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292" y="4927591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7359034" y="3241915"/>
            <a:ext cx="0" cy="1685676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115404" y="3241915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404" y="3241915"/>
                <a:ext cx="693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121822" y="3895905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22" y="3895905"/>
                <a:ext cx="69371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838365" y="3766847"/>
            <a:ext cx="0" cy="1168165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09119" y="3464202"/>
            <a:ext cx="4849918" cy="46917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09119" y="4087255"/>
            <a:ext cx="2273421" cy="0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466917" y="4961262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917" y="4961262"/>
                <a:ext cx="3714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359034" y="5011326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34" y="5011326"/>
                <a:ext cx="36766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504735" y="148609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35" y="1486097"/>
                <a:ext cx="3713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3710940" y="1948181"/>
            <a:ext cx="5181600" cy="2622798"/>
          </a:xfrm>
          <a:custGeom>
            <a:avLst/>
            <a:gdLst>
              <a:gd name="connsiteX0" fmla="*/ 0 w 5181600"/>
              <a:gd name="connsiteY0" fmla="*/ 0 h 2615084"/>
              <a:gd name="connsiteX1" fmla="*/ 411480 w 5181600"/>
              <a:gd name="connsiteY1" fmla="*/ 944880 h 2615084"/>
              <a:gd name="connsiteX2" fmla="*/ 1143000 w 5181600"/>
              <a:gd name="connsiteY2" fmla="*/ 2118360 h 2615084"/>
              <a:gd name="connsiteX3" fmla="*/ 1699260 w 5181600"/>
              <a:gd name="connsiteY3" fmla="*/ 2522220 h 2615084"/>
              <a:gd name="connsiteX4" fmla="*/ 2415540 w 5181600"/>
              <a:gd name="connsiteY4" fmla="*/ 2583180 h 2615084"/>
              <a:gd name="connsiteX5" fmla="*/ 3223260 w 5181600"/>
              <a:gd name="connsiteY5" fmla="*/ 2110740 h 2615084"/>
              <a:gd name="connsiteX6" fmla="*/ 4107180 w 5181600"/>
              <a:gd name="connsiteY6" fmla="*/ 1173480 h 2615084"/>
              <a:gd name="connsiteX7" fmla="*/ 5181600 w 5181600"/>
              <a:gd name="connsiteY7" fmla="*/ 1706880 h 2615084"/>
              <a:gd name="connsiteX0" fmla="*/ 0 w 5181600"/>
              <a:gd name="connsiteY0" fmla="*/ 0 h 2620227"/>
              <a:gd name="connsiteX1" fmla="*/ 411480 w 5181600"/>
              <a:gd name="connsiteY1" fmla="*/ 944880 h 2620227"/>
              <a:gd name="connsiteX2" fmla="*/ 1143000 w 5181600"/>
              <a:gd name="connsiteY2" fmla="*/ 2118360 h 2620227"/>
              <a:gd name="connsiteX3" fmla="*/ 1699260 w 5181600"/>
              <a:gd name="connsiteY3" fmla="*/ 2522220 h 2620227"/>
              <a:gd name="connsiteX4" fmla="*/ 2415540 w 5181600"/>
              <a:gd name="connsiteY4" fmla="*/ 2583180 h 2620227"/>
              <a:gd name="connsiteX5" fmla="*/ 3234835 w 5181600"/>
              <a:gd name="connsiteY5" fmla="*/ 2041292 h 2620227"/>
              <a:gd name="connsiteX6" fmla="*/ 4107180 w 5181600"/>
              <a:gd name="connsiteY6" fmla="*/ 1173480 h 2620227"/>
              <a:gd name="connsiteX7" fmla="*/ 5181600 w 5181600"/>
              <a:gd name="connsiteY7" fmla="*/ 1706880 h 2620227"/>
              <a:gd name="connsiteX0" fmla="*/ 0 w 5181600"/>
              <a:gd name="connsiteY0" fmla="*/ 0 h 2622798"/>
              <a:gd name="connsiteX1" fmla="*/ 411480 w 5181600"/>
              <a:gd name="connsiteY1" fmla="*/ 944880 h 2622798"/>
              <a:gd name="connsiteX2" fmla="*/ 1143000 w 5181600"/>
              <a:gd name="connsiteY2" fmla="*/ 2118360 h 2622798"/>
              <a:gd name="connsiteX3" fmla="*/ 1699260 w 5181600"/>
              <a:gd name="connsiteY3" fmla="*/ 2522220 h 2622798"/>
              <a:gd name="connsiteX4" fmla="*/ 2415540 w 5181600"/>
              <a:gd name="connsiteY4" fmla="*/ 2583180 h 2622798"/>
              <a:gd name="connsiteX5" fmla="*/ 3234835 w 5181600"/>
              <a:gd name="connsiteY5" fmla="*/ 2006568 h 2622798"/>
              <a:gd name="connsiteX6" fmla="*/ 4107180 w 5181600"/>
              <a:gd name="connsiteY6" fmla="*/ 1173480 h 2622798"/>
              <a:gd name="connsiteX7" fmla="*/ 5181600 w 5181600"/>
              <a:gd name="connsiteY7" fmla="*/ 1706880 h 2622798"/>
              <a:gd name="connsiteX0" fmla="*/ 0 w 5181600"/>
              <a:gd name="connsiteY0" fmla="*/ 0 h 2622798"/>
              <a:gd name="connsiteX1" fmla="*/ 411480 w 5181600"/>
              <a:gd name="connsiteY1" fmla="*/ 944880 h 2622798"/>
              <a:gd name="connsiteX2" fmla="*/ 1143000 w 5181600"/>
              <a:gd name="connsiteY2" fmla="*/ 2118360 h 2622798"/>
              <a:gd name="connsiteX3" fmla="*/ 1699260 w 5181600"/>
              <a:gd name="connsiteY3" fmla="*/ 2522220 h 2622798"/>
              <a:gd name="connsiteX4" fmla="*/ 2415540 w 5181600"/>
              <a:gd name="connsiteY4" fmla="*/ 2583180 h 2622798"/>
              <a:gd name="connsiteX5" fmla="*/ 3234835 w 5181600"/>
              <a:gd name="connsiteY5" fmla="*/ 2006568 h 2622798"/>
              <a:gd name="connsiteX6" fmla="*/ 4176628 w 5181600"/>
              <a:gd name="connsiteY6" fmla="*/ 1185055 h 2622798"/>
              <a:gd name="connsiteX7" fmla="*/ 5181600 w 5181600"/>
              <a:gd name="connsiteY7" fmla="*/ 1706880 h 2622798"/>
              <a:gd name="connsiteX0" fmla="*/ 0 w 5181600"/>
              <a:gd name="connsiteY0" fmla="*/ 0 h 2622798"/>
              <a:gd name="connsiteX1" fmla="*/ 411480 w 5181600"/>
              <a:gd name="connsiteY1" fmla="*/ 944880 h 2622798"/>
              <a:gd name="connsiteX2" fmla="*/ 1143000 w 5181600"/>
              <a:gd name="connsiteY2" fmla="*/ 2118360 h 2622798"/>
              <a:gd name="connsiteX3" fmla="*/ 1699260 w 5181600"/>
              <a:gd name="connsiteY3" fmla="*/ 2522220 h 2622798"/>
              <a:gd name="connsiteX4" fmla="*/ 2415540 w 5181600"/>
              <a:gd name="connsiteY4" fmla="*/ 2583180 h 2622798"/>
              <a:gd name="connsiteX5" fmla="*/ 3234835 w 5181600"/>
              <a:gd name="connsiteY5" fmla="*/ 2006568 h 2622798"/>
              <a:gd name="connsiteX6" fmla="*/ 4176628 w 5181600"/>
              <a:gd name="connsiteY6" fmla="*/ 1185055 h 2622798"/>
              <a:gd name="connsiteX7" fmla="*/ 5181600 w 5181600"/>
              <a:gd name="connsiteY7" fmla="*/ 1706880 h 26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2622798">
                <a:moveTo>
                  <a:pt x="0" y="0"/>
                </a:moveTo>
                <a:cubicBezTo>
                  <a:pt x="110490" y="295910"/>
                  <a:pt x="220980" y="591820"/>
                  <a:pt x="411480" y="944880"/>
                </a:cubicBezTo>
                <a:cubicBezTo>
                  <a:pt x="601980" y="1297940"/>
                  <a:pt x="928370" y="1855470"/>
                  <a:pt x="1143000" y="2118360"/>
                </a:cubicBezTo>
                <a:cubicBezTo>
                  <a:pt x="1357630" y="2381250"/>
                  <a:pt x="1487170" y="2444750"/>
                  <a:pt x="1699260" y="2522220"/>
                </a:cubicBezTo>
                <a:cubicBezTo>
                  <a:pt x="1911350" y="2599690"/>
                  <a:pt x="2159611" y="2669122"/>
                  <a:pt x="2415540" y="2583180"/>
                </a:cubicBezTo>
                <a:cubicBezTo>
                  <a:pt x="2671469" y="2497238"/>
                  <a:pt x="2790849" y="2424784"/>
                  <a:pt x="3234835" y="2006568"/>
                </a:cubicBezTo>
                <a:cubicBezTo>
                  <a:pt x="3678821" y="1588352"/>
                  <a:pt x="3850238" y="1252365"/>
                  <a:pt x="4176628" y="1185055"/>
                </a:cubicBezTo>
                <a:cubicBezTo>
                  <a:pt x="4503018" y="1117745"/>
                  <a:pt x="4807585" y="1406525"/>
                  <a:pt x="5181600" y="170688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717978" y="2154378"/>
            <a:ext cx="5181600" cy="2622798"/>
          </a:xfrm>
          <a:custGeom>
            <a:avLst/>
            <a:gdLst>
              <a:gd name="connsiteX0" fmla="*/ 0 w 5181600"/>
              <a:gd name="connsiteY0" fmla="*/ 0 h 2615084"/>
              <a:gd name="connsiteX1" fmla="*/ 411480 w 5181600"/>
              <a:gd name="connsiteY1" fmla="*/ 944880 h 2615084"/>
              <a:gd name="connsiteX2" fmla="*/ 1143000 w 5181600"/>
              <a:gd name="connsiteY2" fmla="*/ 2118360 h 2615084"/>
              <a:gd name="connsiteX3" fmla="*/ 1699260 w 5181600"/>
              <a:gd name="connsiteY3" fmla="*/ 2522220 h 2615084"/>
              <a:gd name="connsiteX4" fmla="*/ 2415540 w 5181600"/>
              <a:gd name="connsiteY4" fmla="*/ 2583180 h 2615084"/>
              <a:gd name="connsiteX5" fmla="*/ 3223260 w 5181600"/>
              <a:gd name="connsiteY5" fmla="*/ 2110740 h 2615084"/>
              <a:gd name="connsiteX6" fmla="*/ 4107180 w 5181600"/>
              <a:gd name="connsiteY6" fmla="*/ 1173480 h 2615084"/>
              <a:gd name="connsiteX7" fmla="*/ 5181600 w 5181600"/>
              <a:gd name="connsiteY7" fmla="*/ 1706880 h 2615084"/>
              <a:gd name="connsiteX0" fmla="*/ 0 w 5181600"/>
              <a:gd name="connsiteY0" fmla="*/ 0 h 2620227"/>
              <a:gd name="connsiteX1" fmla="*/ 411480 w 5181600"/>
              <a:gd name="connsiteY1" fmla="*/ 944880 h 2620227"/>
              <a:gd name="connsiteX2" fmla="*/ 1143000 w 5181600"/>
              <a:gd name="connsiteY2" fmla="*/ 2118360 h 2620227"/>
              <a:gd name="connsiteX3" fmla="*/ 1699260 w 5181600"/>
              <a:gd name="connsiteY3" fmla="*/ 2522220 h 2620227"/>
              <a:gd name="connsiteX4" fmla="*/ 2415540 w 5181600"/>
              <a:gd name="connsiteY4" fmla="*/ 2583180 h 2620227"/>
              <a:gd name="connsiteX5" fmla="*/ 3234835 w 5181600"/>
              <a:gd name="connsiteY5" fmla="*/ 2041292 h 2620227"/>
              <a:gd name="connsiteX6" fmla="*/ 4107180 w 5181600"/>
              <a:gd name="connsiteY6" fmla="*/ 1173480 h 2620227"/>
              <a:gd name="connsiteX7" fmla="*/ 5181600 w 5181600"/>
              <a:gd name="connsiteY7" fmla="*/ 1706880 h 2620227"/>
              <a:gd name="connsiteX0" fmla="*/ 0 w 5181600"/>
              <a:gd name="connsiteY0" fmla="*/ 0 h 2622798"/>
              <a:gd name="connsiteX1" fmla="*/ 411480 w 5181600"/>
              <a:gd name="connsiteY1" fmla="*/ 944880 h 2622798"/>
              <a:gd name="connsiteX2" fmla="*/ 1143000 w 5181600"/>
              <a:gd name="connsiteY2" fmla="*/ 2118360 h 2622798"/>
              <a:gd name="connsiteX3" fmla="*/ 1699260 w 5181600"/>
              <a:gd name="connsiteY3" fmla="*/ 2522220 h 2622798"/>
              <a:gd name="connsiteX4" fmla="*/ 2415540 w 5181600"/>
              <a:gd name="connsiteY4" fmla="*/ 2583180 h 2622798"/>
              <a:gd name="connsiteX5" fmla="*/ 3234835 w 5181600"/>
              <a:gd name="connsiteY5" fmla="*/ 2006568 h 2622798"/>
              <a:gd name="connsiteX6" fmla="*/ 4107180 w 5181600"/>
              <a:gd name="connsiteY6" fmla="*/ 1173480 h 2622798"/>
              <a:gd name="connsiteX7" fmla="*/ 5181600 w 5181600"/>
              <a:gd name="connsiteY7" fmla="*/ 1706880 h 2622798"/>
              <a:gd name="connsiteX0" fmla="*/ 0 w 5181600"/>
              <a:gd name="connsiteY0" fmla="*/ 0 h 2622798"/>
              <a:gd name="connsiteX1" fmla="*/ 411480 w 5181600"/>
              <a:gd name="connsiteY1" fmla="*/ 944880 h 2622798"/>
              <a:gd name="connsiteX2" fmla="*/ 1143000 w 5181600"/>
              <a:gd name="connsiteY2" fmla="*/ 2118360 h 2622798"/>
              <a:gd name="connsiteX3" fmla="*/ 1699260 w 5181600"/>
              <a:gd name="connsiteY3" fmla="*/ 2522220 h 2622798"/>
              <a:gd name="connsiteX4" fmla="*/ 2415540 w 5181600"/>
              <a:gd name="connsiteY4" fmla="*/ 2583180 h 2622798"/>
              <a:gd name="connsiteX5" fmla="*/ 3234835 w 5181600"/>
              <a:gd name="connsiteY5" fmla="*/ 2006568 h 2622798"/>
              <a:gd name="connsiteX6" fmla="*/ 4176628 w 5181600"/>
              <a:gd name="connsiteY6" fmla="*/ 1185055 h 2622798"/>
              <a:gd name="connsiteX7" fmla="*/ 5181600 w 5181600"/>
              <a:gd name="connsiteY7" fmla="*/ 1706880 h 2622798"/>
              <a:gd name="connsiteX0" fmla="*/ 0 w 5181600"/>
              <a:gd name="connsiteY0" fmla="*/ 0 h 2622798"/>
              <a:gd name="connsiteX1" fmla="*/ 411480 w 5181600"/>
              <a:gd name="connsiteY1" fmla="*/ 944880 h 2622798"/>
              <a:gd name="connsiteX2" fmla="*/ 1143000 w 5181600"/>
              <a:gd name="connsiteY2" fmla="*/ 2118360 h 2622798"/>
              <a:gd name="connsiteX3" fmla="*/ 1699260 w 5181600"/>
              <a:gd name="connsiteY3" fmla="*/ 2522220 h 2622798"/>
              <a:gd name="connsiteX4" fmla="*/ 2415540 w 5181600"/>
              <a:gd name="connsiteY4" fmla="*/ 2583180 h 2622798"/>
              <a:gd name="connsiteX5" fmla="*/ 3234835 w 5181600"/>
              <a:gd name="connsiteY5" fmla="*/ 2006568 h 2622798"/>
              <a:gd name="connsiteX6" fmla="*/ 4176628 w 5181600"/>
              <a:gd name="connsiteY6" fmla="*/ 1185055 h 2622798"/>
              <a:gd name="connsiteX7" fmla="*/ 5181600 w 5181600"/>
              <a:gd name="connsiteY7" fmla="*/ 1706880 h 26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2622798">
                <a:moveTo>
                  <a:pt x="0" y="0"/>
                </a:moveTo>
                <a:cubicBezTo>
                  <a:pt x="110490" y="295910"/>
                  <a:pt x="220980" y="591820"/>
                  <a:pt x="411480" y="944880"/>
                </a:cubicBezTo>
                <a:cubicBezTo>
                  <a:pt x="601980" y="1297940"/>
                  <a:pt x="928370" y="1855470"/>
                  <a:pt x="1143000" y="2118360"/>
                </a:cubicBezTo>
                <a:cubicBezTo>
                  <a:pt x="1357630" y="2381250"/>
                  <a:pt x="1487170" y="2444750"/>
                  <a:pt x="1699260" y="2522220"/>
                </a:cubicBezTo>
                <a:cubicBezTo>
                  <a:pt x="1911350" y="2599690"/>
                  <a:pt x="2159611" y="2669122"/>
                  <a:pt x="2415540" y="2583180"/>
                </a:cubicBezTo>
                <a:cubicBezTo>
                  <a:pt x="2671469" y="2497238"/>
                  <a:pt x="2790849" y="2424784"/>
                  <a:pt x="3234835" y="2006568"/>
                </a:cubicBezTo>
                <a:cubicBezTo>
                  <a:pt x="3678821" y="1588352"/>
                  <a:pt x="3850238" y="1252365"/>
                  <a:pt x="4176628" y="1185055"/>
                </a:cubicBezTo>
                <a:cubicBezTo>
                  <a:pt x="4503018" y="1117745"/>
                  <a:pt x="4807585" y="1406525"/>
                  <a:pt x="5181600" y="170688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D4A031-D084-406F-835A-A2C363958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038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there may or may not be a root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D4A031-D084-406F-835A-A2C363958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0380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89891" y="5234898"/>
            <a:ext cx="19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two roots</a:t>
            </a:r>
            <a:endParaRPr lang="en-CA" sz="3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373665" y="3723885"/>
            <a:ext cx="7265635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41268" y="1811801"/>
            <a:ext cx="23103" cy="3795172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366888" y="1711980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888" y="1711980"/>
                <a:ext cx="1379755" cy="813718"/>
              </a:xfrm>
              <a:prstGeom prst="rect">
                <a:avLst/>
              </a:prstGeom>
              <a:blipFill rotWithShape="0">
                <a:blip r:embed="rId4"/>
                <a:stretch>
                  <a:fillRect l="-44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246242" y="3716222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42" y="3716222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7604217" y="3227617"/>
            <a:ext cx="0" cy="481770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212936" y="2768757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36" y="2768757"/>
                <a:ext cx="69371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181478" y="3238899"/>
                <a:ext cx="6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78" y="3238899"/>
                <a:ext cx="69371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4069745" y="2805541"/>
            <a:ext cx="0" cy="928537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09119" y="3453506"/>
            <a:ext cx="5127699" cy="22245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09119" y="2990764"/>
            <a:ext cx="1511421" cy="0"/>
          </a:xfrm>
          <a:prstGeom prst="line">
            <a:avLst/>
          </a:prstGeom>
          <a:ln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692703" y="3709387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03" y="3709387"/>
                <a:ext cx="3714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569153" y="3755531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153" y="3755531"/>
                <a:ext cx="36766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504735" y="1703814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35" y="1703814"/>
                <a:ext cx="3713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8FB6789B-0286-44AA-8B08-295F6514C122}"/>
                  </a:ext>
                </a:extLst>
              </p:cNvPr>
              <p:cNvSpPr/>
              <p:nvPr/>
            </p:nvSpPr>
            <p:spPr>
              <a:xfrm>
                <a:off x="4025878" y="4540967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B6789B-0286-44AA-8B08-295F6514C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878" y="4540967"/>
                <a:ext cx="42319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FB05627-BC2D-4AE8-920B-57ACBBD78224}"/>
              </a:ext>
            </a:extLst>
          </p:cNvPr>
          <p:cNvCxnSpPr>
            <a:cxnSpLocks/>
          </p:cNvCxnSpPr>
          <p:nvPr/>
        </p:nvCxnSpPr>
        <p:spPr>
          <a:xfrm flipV="1">
            <a:off x="4237475" y="3773541"/>
            <a:ext cx="220799" cy="792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23448" y="3674037"/>
            <a:ext cx="103752" cy="103752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19A44C9C-0CA2-4F23-AEBE-651C08E50192}"/>
                  </a:ext>
                </a:extLst>
              </p:cNvPr>
              <p:cNvSpPr/>
              <p:nvPr/>
            </p:nvSpPr>
            <p:spPr>
              <a:xfrm>
                <a:off x="7431517" y="4461497"/>
                <a:ext cx="7723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A44C9C-0CA2-4F23-AEBE-651C08E50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17" y="4461497"/>
                <a:ext cx="77230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D9130ED-F799-44F4-8C90-CB5CFE55C83D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7420546" y="3755140"/>
            <a:ext cx="332439" cy="785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31988" y="3666582"/>
            <a:ext cx="103752" cy="103752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 animBg="1"/>
      <p:bldP spid="19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1197</Words>
  <Application>Microsoft Office PowerPoint</Application>
  <PresentationFormat>Widescreen</PresentationFormat>
  <Paragraphs>236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Bracketing Methods</vt:lpstr>
      <vt:lpstr>PowerPoint Presentation</vt:lpstr>
      <vt:lpstr>PowerPoint Presentation</vt:lpstr>
      <vt:lpstr>Essential steps</vt:lpstr>
      <vt:lpstr>How to guarantee a root is within a given interval ?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Cases where bracketing methods fail</vt:lpstr>
      <vt:lpstr>Bracketing methods unable to locate a root</vt:lpstr>
      <vt:lpstr>PowerPoint Presentation</vt:lpstr>
      <vt:lpstr>Bracketing methods locate something which is not a root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Carole El Ayoubi</dc:creator>
  <cp:lastModifiedBy>Rolf Wuthrich</cp:lastModifiedBy>
  <cp:revision>173</cp:revision>
  <dcterms:created xsi:type="dcterms:W3CDTF">2019-11-19T14:11:21Z</dcterms:created>
  <dcterms:modified xsi:type="dcterms:W3CDTF">2020-01-30T20:53:56Z</dcterms:modified>
</cp:coreProperties>
</file>