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3" r:id="rId3"/>
    <p:sldId id="258" r:id="rId4"/>
    <p:sldId id="257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61859" autoAdjust="0"/>
  </p:normalViewPr>
  <p:slideViewPr>
    <p:cSldViewPr snapToGrid="0">
      <p:cViewPr varScale="1">
        <p:scale>
          <a:sx n="69" d="100"/>
          <a:sy n="69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1FAD-B58C-4442-806A-08F8EC32CF8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19C54-19A8-4A0E-B918-780B4E95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9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lecture we cover a second example of a bracketing method: the false position method</a:t>
            </a:r>
          </a:p>
          <a:p>
            <a:endParaRPr lang="en-US" dirty="0" smtClean="0"/>
          </a:p>
          <a:p>
            <a:r>
              <a:rPr lang="en-US" dirty="0" smtClean="0"/>
              <a:t>Historically this method is</a:t>
            </a:r>
            <a:r>
              <a:rPr lang="en-US" baseline="0" dirty="0" smtClean="0"/>
              <a:t> known as “Regula </a:t>
            </a:r>
            <a:r>
              <a:rPr lang="en-US" baseline="0" dirty="0" err="1" smtClean="0"/>
              <a:t>Falsi</a:t>
            </a:r>
            <a:r>
              <a:rPr lang="en-US" baseline="0" dirty="0" smtClean="0"/>
              <a:t>” which is Latin and means : the wrong rule.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fact</a:t>
            </a:r>
            <a:r>
              <a:rPr lang="en-US" baseline="0" dirty="0" smtClean="0"/>
              <a:t> the false position method is very similar to the bisection method we learned previously.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solves numerically equations of the form f(x)=0</a:t>
            </a:r>
          </a:p>
          <a:p>
            <a:endParaRPr lang="en-US" baseline="0" dirty="0" smtClean="0"/>
          </a:p>
          <a:p>
            <a:r>
              <a:rPr lang="en-CA" dirty="0" smtClean="0"/>
              <a:t>And it aims to approximate the root r of the function y=f(x).</a:t>
            </a:r>
          </a:p>
          <a:p>
            <a:endParaRPr lang="en-CA" dirty="0" smtClean="0"/>
          </a:p>
          <a:p>
            <a:r>
              <a:rPr lang="en-CA" dirty="0" smtClean="0"/>
              <a:t>The difference compared to the bisection algorithm is the way a</a:t>
            </a:r>
            <a:r>
              <a:rPr lang="en-CA" baseline="0" dirty="0" smtClean="0"/>
              <a:t> new interval [ai+1, bi+1] is generated out of an interval [</a:t>
            </a:r>
            <a:r>
              <a:rPr lang="en-CA" baseline="0" dirty="0" err="1" smtClean="0"/>
              <a:t>ai</a:t>
            </a:r>
            <a:r>
              <a:rPr lang="en-CA" baseline="0" dirty="0" smtClean="0"/>
              <a:t>, bi].</a:t>
            </a:r>
          </a:p>
          <a:p>
            <a:r>
              <a:rPr lang="en-CA" baseline="0" dirty="0" smtClean="0"/>
              <a:t>The bisection algorithm did simply cut into two equal segments the interval.</a:t>
            </a:r>
          </a:p>
          <a:p>
            <a:r>
              <a:rPr lang="en-CA" baseline="0" dirty="0" smtClean="0"/>
              <a:t>The false-position method will try to do this in a way leading, in some cases, to a faster algorithm.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85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compare the two methods graphically.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bisection </a:t>
            </a:r>
            <a:r>
              <a:rPr lang="en-CA" baseline="0" dirty="0" smtClean="0"/>
              <a:t>algorithm cuts into two equal segments the interval [</a:t>
            </a:r>
            <a:r>
              <a:rPr lang="en-CA" baseline="0" dirty="0" err="1" smtClean="0"/>
              <a:t>ai</a:t>
            </a:r>
            <a:r>
              <a:rPr lang="en-CA" baseline="0" dirty="0" smtClean="0"/>
              <a:t>, bi].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It then decides in which halve the root r is located. </a:t>
            </a:r>
          </a:p>
          <a:p>
            <a:r>
              <a:rPr lang="en-US" dirty="0" smtClean="0"/>
              <a:t>In the present example the root is in the right interval.</a:t>
            </a:r>
          </a:p>
          <a:p>
            <a:r>
              <a:rPr lang="en-US" dirty="0" smtClean="0"/>
              <a:t>This interval becomes then the improved interval [ai+1, bi+1].</a:t>
            </a:r>
          </a:p>
          <a:p>
            <a:endParaRPr lang="en-US" dirty="0" smtClean="0"/>
          </a:p>
          <a:p>
            <a:r>
              <a:rPr lang="en-US" dirty="0" smtClean="0"/>
              <a:t>Let us now see how the false-position</a:t>
            </a:r>
            <a:r>
              <a:rPr lang="en-US" baseline="0" dirty="0" smtClean="0"/>
              <a:t> method proceeds.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the bisection algorithm the methods aims to reduce the interval [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, bi] into a smaller interval containing the root.</a:t>
            </a:r>
          </a:p>
          <a:p>
            <a:r>
              <a:rPr lang="en-US" dirty="0" smtClean="0"/>
              <a:t>Instead of cutting [</a:t>
            </a:r>
            <a:r>
              <a:rPr lang="en-US" dirty="0" err="1" smtClean="0"/>
              <a:t>ai</a:t>
            </a:r>
            <a:r>
              <a:rPr lang="en-US" dirty="0" smtClean="0"/>
              <a:t>, bi] in two equal intervals, the false-position methods constructs an auxiliary line between the points (</a:t>
            </a:r>
            <a:r>
              <a:rPr lang="en-US" dirty="0" err="1" smtClean="0"/>
              <a:t>ai</a:t>
            </a:r>
            <a:r>
              <a:rPr lang="en-US" dirty="0" smtClean="0"/>
              <a:t>, f(</a:t>
            </a:r>
            <a:r>
              <a:rPr lang="en-US" dirty="0" err="1" smtClean="0"/>
              <a:t>ai</a:t>
            </a:r>
            <a:r>
              <a:rPr lang="en-US" dirty="0" smtClean="0"/>
              <a:t>) ) and (bi, f(bi)). 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line intercepts the x-axis in the point xc.</a:t>
            </a:r>
          </a:p>
          <a:p>
            <a:r>
              <a:rPr lang="en-US" baseline="0" dirty="0" smtClean="0"/>
              <a:t>The method then decides if the root r is in the left interval [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, xc] or the right interval [xc, bi].</a:t>
            </a:r>
          </a:p>
          <a:p>
            <a:r>
              <a:rPr lang="en-US" baseline="0" dirty="0" smtClean="0"/>
              <a:t>In the present example it is in the right interval.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interval becomes then the improved interval [ai+1, bi+1].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calculate the cut point xc?</a:t>
            </a:r>
          </a:p>
          <a:p>
            <a:endParaRPr lang="en-US" dirty="0" smtClean="0"/>
          </a:p>
          <a:p>
            <a:r>
              <a:rPr lang="en-US" dirty="0" smtClean="0"/>
              <a:t>From the figure, using simple geometry it is straight forward to find</a:t>
            </a:r>
            <a:r>
              <a:rPr lang="en-US" baseline="0" dirty="0" smtClean="0"/>
              <a:t> the formula for the cut point xc.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prove the formula simply look at the two highlighted triangles. </a:t>
            </a:r>
          </a:p>
          <a:p>
            <a:r>
              <a:rPr lang="en-US" baseline="0" dirty="0" smtClean="0"/>
              <a:t>Using the fact that they are similar triangles the formula can easily be derived.</a:t>
            </a:r>
          </a:p>
          <a:p>
            <a:r>
              <a:rPr lang="en-US" baseline="0" dirty="0" smtClean="0"/>
              <a:t>I encourage you to try to do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hint, start with the highlighted equation.</a:t>
            </a:r>
          </a:p>
          <a:p>
            <a:r>
              <a:rPr lang="en-US" baseline="0" dirty="0" smtClean="0"/>
              <a:t>Be careful about the signs when you write your relations.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know how the false-position algorithm</a:t>
            </a:r>
            <a:r>
              <a:rPr lang="en-US" baseline="0" dirty="0" smtClean="0"/>
              <a:t> reduces the interval in each iteration.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all bracketing methods the algorithm provides a series of intervals [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, bi] bracketing the roots.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calculation of the approximation xi of the root r and the estimation of the error is done the same way as in the bisection algorithm.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approximation xi of the root is given by the midpoint of the 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estimation of the error is half of the length of the interval.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</a:t>
            </a:r>
            <a:r>
              <a:rPr lang="en-US" baseline="0" dirty="0" smtClean="0"/>
              <a:t> now all ingredients to write down the algorithm including error control.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us summarize the steps of the false-position algorithm.</a:t>
            </a:r>
          </a:p>
          <a:p>
            <a:r>
              <a:rPr lang="en-US" dirty="0" smtClean="0"/>
              <a:t>They are essentially</a:t>
            </a:r>
            <a:r>
              <a:rPr lang="en-US" baseline="0" dirty="0" smtClean="0"/>
              <a:t> the same as for the bisection algorithm.</a:t>
            </a:r>
          </a:p>
          <a:p>
            <a:r>
              <a:rPr lang="en-US" baseline="0" dirty="0" smtClean="0"/>
              <a:t>It is an excellent exercise to compare these steps with the ones from the bisection method.</a:t>
            </a:r>
          </a:p>
          <a:p>
            <a:endParaRPr lang="en-US" baseline="0" dirty="0" smtClean="0"/>
          </a:p>
          <a:p>
            <a:r>
              <a:rPr lang="en-US" dirty="0" smtClean="0"/>
              <a:t>In each iteration start by computing the cut-point xc of the interval [</a:t>
            </a:r>
            <a:r>
              <a:rPr lang="en-US" dirty="0" err="1" smtClean="0"/>
              <a:t>ai</a:t>
            </a:r>
            <a:r>
              <a:rPr lang="en-US" dirty="0" smtClean="0"/>
              <a:t>, bi]</a:t>
            </a:r>
          </a:p>
          <a:p>
            <a:r>
              <a:rPr lang="en-US" dirty="0" smtClean="0"/>
              <a:t>Form the two sub-intervals</a:t>
            </a:r>
          </a:p>
          <a:p>
            <a:r>
              <a:rPr lang="en-US" dirty="0" smtClean="0"/>
              <a:t>Decide</a:t>
            </a:r>
            <a:r>
              <a:rPr lang="en-US" baseline="0" dirty="0" smtClean="0"/>
              <a:t> in which interval is located based on the sign of f(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)f(xc)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proceed with the quality control. Decide if the approximation is close enough to the root r based on the tolerance you would like to reach.</a:t>
            </a:r>
          </a:p>
          <a:p>
            <a:r>
              <a:rPr lang="en-US" baseline="0" dirty="0" smtClean="0"/>
              <a:t>If the approximation is good enough you can stop the iterations. If not, you need to do more iterations.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each iteration you can as well give the approximation xi of the root as being </a:t>
            </a:r>
            <a:r>
              <a:rPr lang="en-US" baseline="0" dirty="0" err="1" smtClean="0"/>
              <a:t>ai+bi</a:t>
            </a:r>
            <a:r>
              <a:rPr lang="en-US" baseline="0" dirty="0" smtClean="0"/>
              <a:t> divided by two.</a:t>
            </a:r>
            <a:endParaRPr lang="en-CA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03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Let us summarize the key findings</a:t>
                </a:r>
              </a:p>
              <a:p>
                <a:endParaRPr lang="en-CA" dirty="0" smtClean="0"/>
              </a:p>
              <a:p>
                <a:r>
                  <a:rPr lang="en-US" dirty="0" smtClean="0"/>
                  <a:t>The False-Position algorithm is a bracketing method</a:t>
                </a:r>
              </a:p>
              <a:p>
                <a:endParaRPr lang="en-US" dirty="0" smtClean="0"/>
              </a:p>
              <a:p>
                <a:r>
                  <a:rPr lang="en-US" dirty="0"/>
                  <a:t>In each iteration the </a:t>
                </a:r>
                <a:r>
                  <a:rPr lang="en-US" dirty="0" smtClean="0"/>
                  <a:t>algorithm </a:t>
                </a:r>
                <a:r>
                  <a:rPr lang="en-US" dirty="0"/>
                  <a:t>computes a bracketing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containing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rule to cut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into a smaller interval uses the intercept between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The approximation of the root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mtClean="0"/>
              </a:p>
              <a:p>
                <a:endParaRPr lang="en-US" dirty="0"/>
              </a:p>
              <a:p>
                <a:r>
                  <a:rPr lang="en-US" dirty="0"/>
                  <a:t>The error can be estimated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False-Position algorithm is a bracketing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each iteration the </a:t>
                </a:r>
                <a:r>
                  <a:rPr lang="en-US" dirty="0" smtClean="0"/>
                  <a:t>algorithm </a:t>
                </a:r>
                <a:r>
                  <a:rPr lang="en-US" dirty="0"/>
                  <a:t>computes a bracketing interval </a:t>
                </a:r>
                <a:r>
                  <a:rPr lang="en-US" i="0">
                    <a:latin typeface="Cambria Math" panose="02040503050406030204" pitchFamily="18" charset="0"/>
                  </a:rPr>
                  <a:t>[𝑎_𝑖,𝑏_𝑖 ]</a:t>
                </a:r>
                <a:r>
                  <a:rPr lang="en-US" dirty="0" smtClean="0"/>
                  <a:t> containing </a:t>
                </a:r>
                <a:r>
                  <a:rPr lang="en-US" dirty="0"/>
                  <a:t>the root </a:t>
                </a:r>
                <a:r>
                  <a:rPr lang="en-US" dirty="0" smtClean="0"/>
                  <a:t>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rule to cut </a:t>
                </a:r>
                <a:r>
                  <a:rPr lang="en-US" i="0">
                    <a:latin typeface="Cambria Math" panose="02040503050406030204" pitchFamily="18" charset="0"/>
                  </a:rPr>
                  <a:t>[𝑎_𝑖,𝑏_𝑖 ]</a:t>
                </a:r>
                <a:r>
                  <a:rPr lang="en-US" dirty="0" smtClean="0"/>
                  <a:t> into a smaller interval uses the intercept between the points 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𝑎_𝑖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;𝑓(</a:t>
                </a:r>
                <a:r>
                  <a:rPr lang="en-US" i="0">
                    <a:latin typeface="Cambria Math" panose="02040503050406030204" pitchFamily="18" charset="0"/>
                  </a:rPr>
                  <a:t>𝑎_𝑖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))</a:t>
                </a:r>
                <a:r>
                  <a:rPr lang="en-US" dirty="0" smtClean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𝑖;𝑓(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𝑖))</a:t>
                </a:r>
                <a:endParaRPr lang="en-US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root is approximated as the midpoint of the interval, that is </a:t>
                </a:r>
                <a:r>
                  <a:rPr lang="en-US" baseline="0" dirty="0" err="1" smtClean="0"/>
                  <a:t>ai+bi</a:t>
                </a:r>
                <a:r>
                  <a:rPr lang="en-US" baseline="0" dirty="0" smtClean="0"/>
                  <a:t> dived by two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Error of the approximation</a:t>
                </a:r>
                <a:r>
                  <a:rPr lang="en-US" baseline="0" dirty="0" smtClean="0"/>
                  <a:t> is half of the size of the interval, that is bi-</a:t>
                </a:r>
                <a:r>
                  <a:rPr lang="en-US" baseline="0" dirty="0" err="1" smtClean="0"/>
                  <a:t>ai</a:t>
                </a:r>
                <a:r>
                  <a:rPr lang="en-US" baseline="0" dirty="0" smtClean="0"/>
                  <a:t> divided by two</a:t>
                </a:r>
                <a:endParaRPr lang="en-CA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3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852936"/>
            <a:ext cx="9313035" cy="1224136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9456" y="4293096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2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2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BE25-1324-4F86-88A6-0BF9800B94A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B901-52AD-4260-8B39-3E438C7B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18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0.png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40.png"/><Relationship Id="rId15" Type="http://schemas.openxmlformats.org/officeDocument/2006/relationships/image" Target="../media/image21.png"/><Relationship Id="rId10" Type="http://schemas.openxmlformats.org/officeDocument/2006/relationships/image" Target="../media/image8.wmf"/><Relationship Id="rId9" Type="http://schemas.openxmlformats.org/officeDocument/2006/relationships/oleObject" Target="../embeddings/oleObject1.bin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Arial Bold" charset="0"/>
              </a:rPr>
              <a:t>False Position Method </a:t>
            </a:r>
            <a:r>
              <a:rPr lang="en-US" dirty="0" smtClean="0">
                <a:latin typeface="Arial Bold" charset="0"/>
              </a:rPr>
              <a:t>- Basics</a:t>
            </a:r>
            <a:endParaRPr lang="en-US" dirty="0">
              <a:latin typeface="Arial Bold" charset="0"/>
            </a:endParaRP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C0985-10F7-4F8C-B0A8-5854B2B9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A955F27-95E2-4029-AB76-82A3C38D1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false-position method </a:t>
                </a:r>
                <a:r>
                  <a:rPr lang="en-US" dirty="0"/>
                  <a:t>is a numerical method to solve equations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aim is to find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of a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55F27-95E2-4029-AB76-82A3C38D1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2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6512" y="3820570"/>
            <a:ext cx="2855268" cy="762971"/>
            <a:chOff x="4546619" y="4299097"/>
            <a:chExt cx="2855268" cy="762971"/>
          </a:xfrm>
        </p:grpSpPr>
        <p:sp>
          <p:nvSpPr>
            <p:cNvPr id="7" name="TextBox 6"/>
            <p:cNvSpPr txBox="1"/>
            <p:nvPr/>
          </p:nvSpPr>
          <p:spPr>
            <a:xfrm>
              <a:off x="4605049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[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54724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]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546619" y="4692736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19" y="4692736"/>
                  <a:ext cx="452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952790" y="4692736"/>
                  <a:ext cx="4490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790" y="4692736"/>
                  <a:ext cx="44909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103347" y="4415759"/>
            <a:ext cx="1977636" cy="762971"/>
            <a:chOff x="60587" y="4179221"/>
            <a:chExt cx="1977636" cy="762971"/>
          </a:xfrm>
        </p:grpSpPr>
        <p:sp>
          <p:nvSpPr>
            <p:cNvPr id="12" name="TextBox 11"/>
            <p:cNvSpPr txBox="1"/>
            <p:nvPr/>
          </p:nvSpPr>
          <p:spPr>
            <a:xfrm>
              <a:off x="205042" y="4179221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[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68242" y="4179221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]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0587" y="457286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7" y="4572860"/>
                  <a:ext cx="67512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366308" y="4572860"/>
                  <a:ext cx="6719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08" y="4572860"/>
                  <a:ext cx="6719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549950" y="1262654"/>
            <a:ext cx="274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Bisection method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025355" y="1262654"/>
            <a:ext cx="34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False-Position method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74900" y="3594970"/>
            <a:ext cx="1192633" cy="0"/>
          </a:xfrm>
          <a:prstGeom prst="straightConnector1">
            <a:avLst/>
          </a:prstGeom>
          <a:ln w="31750">
            <a:solidFill>
              <a:srgbClr val="48A6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82267" y="3594970"/>
            <a:ext cx="1192633" cy="0"/>
          </a:xfrm>
          <a:prstGeom prst="straightConnector1">
            <a:avLst/>
          </a:prstGeom>
          <a:ln w="31750">
            <a:solidFill>
              <a:srgbClr val="48A6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82267" y="3397511"/>
            <a:ext cx="0" cy="501361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545460" y="3397511"/>
            <a:ext cx="0" cy="501361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369717" y="3397512"/>
            <a:ext cx="0" cy="1001363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152772" y="3463525"/>
            <a:ext cx="2898247" cy="1120016"/>
            <a:chOff x="4503640" y="3942052"/>
            <a:chExt cx="2898247" cy="1120016"/>
          </a:xfrm>
        </p:grpSpPr>
        <p:sp>
          <p:nvSpPr>
            <p:cNvPr id="30" name="TextBox 29"/>
            <p:cNvSpPr txBox="1"/>
            <p:nvPr/>
          </p:nvSpPr>
          <p:spPr>
            <a:xfrm>
              <a:off x="4605049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[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54724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]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503640" y="3942052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640" y="3942052"/>
                  <a:ext cx="45230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952790" y="4692736"/>
                  <a:ext cx="4490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790" y="4692736"/>
                  <a:ext cx="44909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7911705" y="4537684"/>
            <a:ext cx="2382830" cy="762971"/>
            <a:chOff x="-344607" y="4179221"/>
            <a:chExt cx="2382830" cy="762971"/>
          </a:xfrm>
        </p:grpSpPr>
        <p:sp>
          <p:nvSpPr>
            <p:cNvPr id="43" name="TextBox 42"/>
            <p:cNvSpPr txBox="1"/>
            <p:nvPr/>
          </p:nvSpPr>
          <p:spPr>
            <a:xfrm>
              <a:off x="-200152" y="4179221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[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68242" y="4179221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]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-344607" y="457286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4607" y="4572860"/>
                  <a:ext cx="6751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366308" y="4572860"/>
                  <a:ext cx="6719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08" y="4572860"/>
                  <a:ext cx="6719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/>
          <p:cNvCxnSpPr/>
          <p:nvPr/>
        </p:nvCxnSpPr>
        <p:spPr>
          <a:xfrm flipV="1">
            <a:off x="8209000" y="4080756"/>
            <a:ext cx="0" cy="625287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963185" y="3656339"/>
                <a:ext cx="465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185" y="3656339"/>
                <a:ext cx="4651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707030" y="4058581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30" y="4058581"/>
                <a:ext cx="3609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543499" y="4029543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499" y="4029543"/>
                <a:ext cx="3609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6630339" y="2066137"/>
            <a:ext cx="4913499" cy="3024488"/>
            <a:chOff x="838200" y="2068286"/>
            <a:chExt cx="4913499" cy="3024488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838200" y="4080756"/>
              <a:ext cx="4071257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784817" y="2068286"/>
              <a:ext cx="18411" cy="3024488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432338" y="2365370"/>
              <a:ext cx="4319361" cy="2364689"/>
              <a:chOff x="1334375" y="3449632"/>
              <a:chExt cx="4547537" cy="1341613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1334375" y="3452808"/>
                <a:ext cx="3192015" cy="1338437"/>
              </a:xfrm>
              <a:custGeom>
                <a:avLst/>
                <a:gdLst>
                  <a:gd name="connsiteX0" fmla="*/ 0 w 4421529"/>
                  <a:gd name="connsiteY0" fmla="*/ 2060293 h 2060293"/>
                  <a:gd name="connsiteX1" fmla="*/ 891251 w 4421529"/>
                  <a:gd name="connsiteY1" fmla="*/ 1863524 h 2060293"/>
                  <a:gd name="connsiteX2" fmla="*/ 2372810 w 4421529"/>
                  <a:gd name="connsiteY2" fmla="*/ 1319514 h 2060293"/>
                  <a:gd name="connsiteX3" fmla="*/ 3692324 w 4421529"/>
                  <a:gd name="connsiteY3" fmla="*/ 567159 h 2060293"/>
                  <a:gd name="connsiteX4" fmla="*/ 4421529 w 4421529"/>
                  <a:gd name="connsiteY4" fmla="*/ 0 h 206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1529" h="2060293">
                    <a:moveTo>
                      <a:pt x="0" y="2060293"/>
                    </a:moveTo>
                    <a:cubicBezTo>
                      <a:pt x="247891" y="2023640"/>
                      <a:pt x="495783" y="1986987"/>
                      <a:pt x="891251" y="1863524"/>
                    </a:cubicBezTo>
                    <a:cubicBezTo>
                      <a:pt x="1286719" y="1740061"/>
                      <a:pt x="1905965" y="1535575"/>
                      <a:pt x="2372810" y="1319514"/>
                    </a:cubicBezTo>
                    <a:cubicBezTo>
                      <a:pt x="2839655" y="1103453"/>
                      <a:pt x="3350871" y="787078"/>
                      <a:pt x="3692324" y="567159"/>
                    </a:cubicBezTo>
                    <a:cubicBezTo>
                      <a:pt x="4033777" y="347240"/>
                      <a:pt x="4227653" y="173620"/>
                      <a:pt x="4421529" y="0"/>
                    </a:cubicBezTo>
                  </a:path>
                </a:pathLst>
              </a:cu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4429270" y="3449632"/>
                    <a:ext cx="14526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9270" y="3449632"/>
                    <a:ext cx="1452642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441" r="-26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4669504" y="4058581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504" y="4058581"/>
                  <a:ext cx="42639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451204" y="213261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04" y="2132614"/>
                  <a:ext cx="37138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Oval 49"/>
          <p:cNvSpPr/>
          <p:nvPr/>
        </p:nvSpPr>
        <p:spPr>
          <a:xfrm>
            <a:off x="8540640" y="4008812"/>
            <a:ext cx="125327" cy="1253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308929" y="2772229"/>
            <a:ext cx="2517541" cy="2071551"/>
            <a:chOff x="7308929" y="2772229"/>
            <a:chExt cx="2517541" cy="2071551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7405024" y="4218493"/>
              <a:ext cx="0" cy="625287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739537" y="2772229"/>
              <a:ext cx="0" cy="1070844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08929" y="2969799"/>
              <a:ext cx="2517541" cy="1790161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9676873" y="2969798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42360" y="4604098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2068286"/>
            <a:ext cx="4913499" cy="3024488"/>
            <a:chOff x="838200" y="2068286"/>
            <a:chExt cx="4913499" cy="302448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838200" y="4080756"/>
              <a:ext cx="4071257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784817" y="2068286"/>
              <a:ext cx="18411" cy="3024488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1451204" y="2351752"/>
              <a:ext cx="4300495" cy="2359091"/>
              <a:chOff x="1354238" y="3441906"/>
              <a:chExt cx="4527674" cy="133843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1354238" y="3441906"/>
                <a:ext cx="3192015" cy="1338437"/>
              </a:xfrm>
              <a:custGeom>
                <a:avLst/>
                <a:gdLst>
                  <a:gd name="connsiteX0" fmla="*/ 0 w 4421529"/>
                  <a:gd name="connsiteY0" fmla="*/ 2060293 h 2060293"/>
                  <a:gd name="connsiteX1" fmla="*/ 891251 w 4421529"/>
                  <a:gd name="connsiteY1" fmla="*/ 1863524 h 2060293"/>
                  <a:gd name="connsiteX2" fmla="*/ 2372810 w 4421529"/>
                  <a:gd name="connsiteY2" fmla="*/ 1319514 h 2060293"/>
                  <a:gd name="connsiteX3" fmla="*/ 3692324 w 4421529"/>
                  <a:gd name="connsiteY3" fmla="*/ 567159 h 2060293"/>
                  <a:gd name="connsiteX4" fmla="*/ 4421529 w 4421529"/>
                  <a:gd name="connsiteY4" fmla="*/ 0 h 206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1529" h="2060293">
                    <a:moveTo>
                      <a:pt x="0" y="2060293"/>
                    </a:moveTo>
                    <a:cubicBezTo>
                      <a:pt x="247891" y="2023640"/>
                      <a:pt x="495783" y="1986987"/>
                      <a:pt x="891251" y="1863524"/>
                    </a:cubicBezTo>
                    <a:cubicBezTo>
                      <a:pt x="1286719" y="1740061"/>
                      <a:pt x="1905965" y="1535575"/>
                      <a:pt x="2372810" y="1319514"/>
                    </a:cubicBezTo>
                    <a:cubicBezTo>
                      <a:pt x="2839655" y="1103453"/>
                      <a:pt x="3350871" y="787078"/>
                      <a:pt x="3692324" y="567159"/>
                    </a:cubicBezTo>
                    <a:cubicBezTo>
                      <a:pt x="4033777" y="347240"/>
                      <a:pt x="4227653" y="173620"/>
                      <a:pt x="4421529" y="0"/>
                    </a:cubicBezTo>
                  </a:path>
                </a:pathLst>
              </a:cu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4429270" y="3449632"/>
                    <a:ext cx="14526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9270" y="3449632"/>
                    <a:ext cx="1452642" cy="46166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441" r="-26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669504" y="4058581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504" y="4058581"/>
                  <a:ext cx="42639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1451204" y="213261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04" y="2132614"/>
                  <a:ext cx="37138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Oval 48"/>
          <p:cNvSpPr/>
          <p:nvPr/>
        </p:nvSpPr>
        <p:spPr>
          <a:xfrm>
            <a:off x="2718610" y="4023005"/>
            <a:ext cx="125327" cy="1253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52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71041" y="3483622"/>
            <a:ext cx="2337602" cy="1652738"/>
            <a:chOff x="2771041" y="3483622"/>
            <a:chExt cx="2337602" cy="1652738"/>
          </a:xfrm>
        </p:grpSpPr>
        <p:sp>
          <p:nvSpPr>
            <p:cNvPr id="4" name="Right Triangle 3"/>
            <p:cNvSpPr/>
            <p:nvPr/>
          </p:nvSpPr>
          <p:spPr>
            <a:xfrm rot="16200000">
              <a:off x="3836181" y="3272674"/>
              <a:ext cx="1061514" cy="1483410"/>
            </a:xfrm>
            <a:prstGeom prst="rtTriangle">
              <a:avLst/>
            </a:prstGeom>
            <a:solidFill>
              <a:srgbClr val="48A6AD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ight Triangle 53"/>
            <p:cNvSpPr/>
            <p:nvPr/>
          </p:nvSpPr>
          <p:spPr>
            <a:xfrm rot="16200000" flipH="1" flipV="1">
              <a:off x="2898015" y="4429162"/>
              <a:ext cx="580224" cy="834172"/>
            </a:xfrm>
            <a:prstGeom prst="rtTriangle">
              <a:avLst/>
            </a:prstGeom>
            <a:solidFill>
              <a:srgbClr val="48A6AD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21878" y="3917561"/>
            <a:ext cx="2898247" cy="1120016"/>
            <a:chOff x="4503640" y="3942052"/>
            <a:chExt cx="2898247" cy="1120016"/>
          </a:xfrm>
        </p:grpSpPr>
        <p:sp>
          <p:nvSpPr>
            <p:cNvPr id="30" name="TextBox 29"/>
            <p:cNvSpPr txBox="1"/>
            <p:nvPr/>
          </p:nvSpPr>
          <p:spPr>
            <a:xfrm>
              <a:off x="4605049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[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54724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48A6AD"/>
                  </a:solidFill>
                </a:rPr>
                <a:t>]</a:t>
              </a:r>
              <a:endParaRPr lang="en-US" sz="2800" b="1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503640" y="3942052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640" y="3942052"/>
                  <a:ext cx="4523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952790" y="4692736"/>
                  <a:ext cx="4490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790" y="4692736"/>
                  <a:ext cx="44909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332291" y="4110375"/>
                <a:ext cx="465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91" y="4110375"/>
                <a:ext cx="465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12605" y="4483579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05" y="4483579"/>
                <a:ext cx="3609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1661"/>
              </p:ext>
            </p:extLst>
          </p:nvPr>
        </p:nvGraphicFramePr>
        <p:xfrm>
          <a:off x="7323138" y="3336925"/>
          <a:ext cx="24796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9" imgW="1269720" imgH="431640" progId="Equation.3">
                  <p:embed/>
                </p:oleObj>
              </mc:Choice>
              <mc:Fallback>
                <p:oleObj name="Equation" r:id="rId9" imgW="1269720" imgH="431640" progId="Equation.3">
                  <p:embed/>
                  <p:pic>
                    <p:nvPicPr>
                      <p:cNvPr id="92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3336925"/>
                        <a:ext cx="2479675" cy="8509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48A6A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53228"/>
              </p:ext>
            </p:extLst>
          </p:nvPr>
        </p:nvGraphicFramePr>
        <p:xfrm>
          <a:off x="3285379" y="2141985"/>
          <a:ext cx="20589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1" imgW="1054080" imgH="431640" progId="Equation.3">
                  <p:embed/>
                </p:oleObj>
              </mc:Choice>
              <mc:Fallback>
                <p:oleObj name="Equation" r:id="rId11" imgW="1054080" imgH="431640" progId="Equation.3">
                  <p:embed/>
                  <p:pic>
                    <p:nvPicPr>
                      <p:cNvPr id="5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379" y="2141985"/>
                        <a:ext cx="2058987" cy="850900"/>
                      </a:xfrm>
                      <a:prstGeom prst="rect">
                        <a:avLst/>
                      </a:prstGeom>
                      <a:solidFill>
                        <a:srgbClr val="48A6AD">
                          <a:alpha val="7000"/>
                        </a:srgbClr>
                      </a:solidFill>
                      <a:ln w="19050">
                        <a:solidFill>
                          <a:srgbClr val="48A6A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000250" y="2527535"/>
            <a:ext cx="4913499" cy="3024488"/>
            <a:chOff x="838200" y="2068286"/>
            <a:chExt cx="4913499" cy="3024488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8200" y="4080756"/>
              <a:ext cx="4071257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784817" y="2068286"/>
              <a:ext cx="18411" cy="3024488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451204" y="2351752"/>
              <a:ext cx="4300495" cy="2359091"/>
              <a:chOff x="1354238" y="3441906"/>
              <a:chExt cx="4527674" cy="13384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4429270" y="3449632"/>
                    <a:ext cx="14526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9270" y="3449632"/>
                    <a:ext cx="1452642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442" r="-26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Freeform 31"/>
              <p:cNvSpPr/>
              <p:nvPr/>
            </p:nvSpPr>
            <p:spPr>
              <a:xfrm>
                <a:off x="1354238" y="3441906"/>
                <a:ext cx="3192015" cy="1338437"/>
              </a:xfrm>
              <a:custGeom>
                <a:avLst/>
                <a:gdLst>
                  <a:gd name="connsiteX0" fmla="*/ 0 w 4421529"/>
                  <a:gd name="connsiteY0" fmla="*/ 2060293 h 2060293"/>
                  <a:gd name="connsiteX1" fmla="*/ 891251 w 4421529"/>
                  <a:gd name="connsiteY1" fmla="*/ 1863524 h 2060293"/>
                  <a:gd name="connsiteX2" fmla="*/ 2372810 w 4421529"/>
                  <a:gd name="connsiteY2" fmla="*/ 1319514 h 2060293"/>
                  <a:gd name="connsiteX3" fmla="*/ 3692324 w 4421529"/>
                  <a:gd name="connsiteY3" fmla="*/ 567159 h 2060293"/>
                  <a:gd name="connsiteX4" fmla="*/ 4421529 w 4421529"/>
                  <a:gd name="connsiteY4" fmla="*/ 0 h 206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1529" h="2060293">
                    <a:moveTo>
                      <a:pt x="0" y="2060293"/>
                    </a:moveTo>
                    <a:cubicBezTo>
                      <a:pt x="247891" y="2023640"/>
                      <a:pt x="495783" y="1986987"/>
                      <a:pt x="891251" y="1863524"/>
                    </a:cubicBezTo>
                    <a:cubicBezTo>
                      <a:pt x="1286719" y="1740061"/>
                      <a:pt x="1905965" y="1535575"/>
                      <a:pt x="2372810" y="1319514"/>
                    </a:cubicBezTo>
                    <a:cubicBezTo>
                      <a:pt x="2839655" y="1103453"/>
                      <a:pt x="3350871" y="787078"/>
                      <a:pt x="3692324" y="567159"/>
                    </a:cubicBezTo>
                    <a:cubicBezTo>
                      <a:pt x="4033777" y="347240"/>
                      <a:pt x="4227653" y="173620"/>
                      <a:pt x="4421529" y="0"/>
                    </a:cubicBezTo>
                  </a:path>
                </a:pathLst>
              </a:cu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669504" y="4058581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504" y="4058581"/>
                  <a:ext cx="42639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1451204" y="213261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04" y="2132614"/>
                  <a:ext cx="37138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2678035" y="3336925"/>
            <a:ext cx="2517541" cy="1960891"/>
            <a:chOff x="7308929" y="2882889"/>
            <a:chExt cx="2517541" cy="1960891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7405024" y="4218493"/>
              <a:ext cx="0" cy="625287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739537" y="2882889"/>
              <a:ext cx="0" cy="960184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08929" y="2969799"/>
              <a:ext cx="2517541" cy="1790161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342360" y="4604098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676873" y="2969798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3871328" y="4479596"/>
            <a:ext cx="125327" cy="1253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of the root and error control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1763"/>
                <a:ext cx="605398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each iteration the root is </a:t>
                </a:r>
                <a:br>
                  <a:rPr lang="en-US" dirty="0" smtClean="0"/>
                </a:br>
                <a:r>
                  <a:rPr lang="en-US" dirty="0" smtClean="0"/>
                  <a:t>approximated as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CA" dirty="0" smtClean="0"/>
              </a:p>
              <a:p>
                <a:r>
                  <a:rPr lang="en-US" dirty="0" smtClean="0"/>
                  <a:t>The estimation of the error is given by: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1763"/>
                <a:ext cx="6053987" cy="4351338"/>
              </a:xfrm>
              <a:blipFill rotWithShape="0">
                <a:blip r:embed="rId3"/>
                <a:stretch>
                  <a:fillRect l="-1813" t="-3081" r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9462655" y="3563451"/>
            <a:ext cx="6928" cy="408709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765472" y="3563451"/>
            <a:ext cx="6928" cy="408709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81423" y="3563451"/>
            <a:ext cx="6928" cy="408709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25093" y="3853867"/>
                <a:ext cx="6946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93" y="3853867"/>
                <a:ext cx="69461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60713" y="3903897"/>
                <a:ext cx="6946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713" y="3903897"/>
                <a:ext cx="69461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96900" y="3872758"/>
                <a:ext cx="6789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3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0" y="3872758"/>
                <a:ext cx="678904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8865019" y="3563451"/>
            <a:ext cx="6928" cy="408709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16200000">
            <a:off x="9035902" y="3082533"/>
            <a:ext cx="250495" cy="592260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9660713" y="2788728"/>
                <a:ext cx="2244280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Error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CA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60713" y="2788728"/>
                <a:ext cx="2244280" cy="642355"/>
              </a:xfrm>
              <a:prstGeom prst="rect">
                <a:avLst/>
              </a:prstGeom>
              <a:blipFill rotWithShape="0">
                <a:blip r:embed="rId7"/>
                <a:stretch>
                  <a:fillRect l="-434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9158388" y="3128034"/>
            <a:ext cx="495931" cy="105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999515" y="3705142"/>
            <a:ext cx="4430485" cy="804854"/>
            <a:chOff x="4713515" y="5998198"/>
            <a:chExt cx="4430485" cy="80485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13515" y="6060861"/>
              <a:ext cx="4430485" cy="0"/>
            </a:xfrm>
            <a:prstGeom prst="straightConnector1">
              <a:avLst/>
            </a:prstGeom>
            <a:ln w="38100">
              <a:solidFill>
                <a:srgbClr val="48A6AD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956998" y="6156721"/>
                  <a:ext cx="51860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6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998" y="6156721"/>
                  <a:ext cx="518604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7118853" y="5998198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12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ECAF4-2A31-4B28-8FD8-B056AC22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Position Algorithm with Error Control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8228814-8DBF-42E6-B929-751997678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dirty="0"/>
                  <a:t>C</a:t>
                </a:r>
                <a:r>
                  <a:rPr lang="en-CA" dirty="0" err="1"/>
                  <a:t>reate</a:t>
                </a:r>
                <a:r>
                  <a:rPr lang="en-CA" dirty="0"/>
                  <a:t> two new </a:t>
                </a:r>
                <a:r>
                  <a:rPr lang="en-CA" dirty="0" smtClean="0"/>
                  <a:t>sub-intervals: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dirty="0"/>
                  <a:t>Decide in which </a:t>
                </a:r>
                <a:r>
                  <a:rPr lang="en-CA" dirty="0"/>
                  <a:t>sub-intervals</a:t>
                </a:r>
                <a:r>
                  <a:rPr lang="en-US" dirty="0" smtClean="0"/>
                  <a:t> </a:t>
                </a:r>
                <a:r>
                  <a:rPr lang="en-US" dirty="0"/>
                  <a:t>the root,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is located. </a:t>
                </a:r>
                <a:endParaRPr lang="en-CA" dirty="0"/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r>
                  <a:rPr lang="en-US" dirty="0"/>
                  <a:t>I</a:t>
                </a:r>
                <a:r>
                  <a:rPr lang="en-CA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CA" dirty="0"/>
                  <a:t> then the new interval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I</a:t>
                </a:r>
                <a:r>
                  <a:rPr lang="en-CA" dirty="0"/>
                  <a:t>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then the new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pPr marL="514350" indent="-51435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dirty="0" smtClean="0"/>
                  <a:t>Decide if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of the root is acceptable or not: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 smtClean="0"/>
                  <a:t> Desired Tolerance ?</a:t>
                </a:r>
              </a:p>
              <a:p>
                <a:pPr marL="514350" indent="-51435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dirty="0" smtClean="0"/>
                  <a:t>If acceptable stop algorithm, if not proceed with more iterations (go to 1)</a:t>
                </a:r>
                <a:endParaRPr lang="en-CA" dirty="0"/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8228814-8DBF-42E6-B929-751997678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97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False-Position algorithm is a bracketing method</a:t>
                </a:r>
              </a:p>
              <a:p>
                <a:r>
                  <a:rPr lang="en-US" dirty="0"/>
                  <a:t>In each iteration the </a:t>
                </a:r>
                <a:r>
                  <a:rPr lang="en-US" dirty="0" smtClean="0"/>
                  <a:t>algorithm </a:t>
                </a:r>
                <a:r>
                  <a:rPr lang="en-US" dirty="0"/>
                  <a:t>computes a bracketing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containing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rule to cut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into a smaller interval uses the intercept between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approximation of the root is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700" dirty="0"/>
                  <a:t/>
                </a:r>
                <a:br>
                  <a:rPr lang="en-US" sz="7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700" dirty="0"/>
              </a:p>
              <a:p>
                <a:r>
                  <a:rPr lang="en-US" dirty="0"/>
                  <a:t>The error can be estimated </a:t>
                </a:r>
                <a:r>
                  <a:rPr lang="en-US" dirty="0" smtClean="0"/>
                  <a:t>as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700" dirty="0"/>
                  <a:t/>
                </a:r>
                <a:br>
                  <a:rPr lang="en-US" sz="7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28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FD3D8B6E-F702-49E6-B3F2-5FE8AA5FAD81}"/>
              </a:ext>
            </a:extLst>
          </p:cNvPr>
          <p:cNvSpPr/>
          <p:nvPr/>
        </p:nvSpPr>
        <p:spPr>
          <a:xfrm>
            <a:off x="5246945" y="3572165"/>
            <a:ext cx="1998983" cy="858258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D3D8B6E-F702-49E6-B3F2-5FE8AA5FAD81}"/>
              </a:ext>
            </a:extLst>
          </p:cNvPr>
          <p:cNvSpPr/>
          <p:nvPr/>
        </p:nvSpPr>
        <p:spPr>
          <a:xfrm>
            <a:off x="4743218" y="5098472"/>
            <a:ext cx="2705564" cy="955965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4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rdia-Powerpoint-template-2016-16x9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FF8A2ABA-9281-9A46-8BAD-02A0341547E6}" vid="{5ACE252A-21B2-1E42-9C60-7523A00A5E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791</Words>
  <Application>Microsoft Office PowerPoint</Application>
  <PresentationFormat>Widescreen</PresentationFormat>
  <Paragraphs>144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Arial Bold</vt:lpstr>
      <vt:lpstr>Calibri</vt:lpstr>
      <vt:lpstr>Calibri Light</vt:lpstr>
      <vt:lpstr>Cambria Math</vt:lpstr>
      <vt:lpstr>GillSans Bold</vt:lpstr>
      <vt:lpstr>Wingdings</vt:lpstr>
      <vt:lpstr>Office Theme</vt:lpstr>
      <vt:lpstr>Concordia-Powerpoint-template-2016-16x9</vt:lpstr>
      <vt:lpstr>Equation</vt:lpstr>
      <vt:lpstr>False Position Method - Basics</vt:lpstr>
      <vt:lpstr>PowerPoint Presentation</vt:lpstr>
      <vt:lpstr>PowerPoint Presentation</vt:lpstr>
      <vt:lpstr>PowerPoint Presentation</vt:lpstr>
      <vt:lpstr>Approximation of the root and error control</vt:lpstr>
      <vt:lpstr>False Position Algorithm with Error Control</vt:lpstr>
      <vt:lpstr>Summary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Rolf Wuthrich</dc:creator>
  <cp:lastModifiedBy>Rolf Wuthrich</cp:lastModifiedBy>
  <cp:revision>91</cp:revision>
  <dcterms:created xsi:type="dcterms:W3CDTF">2019-11-26T20:25:42Z</dcterms:created>
  <dcterms:modified xsi:type="dcterms:W3CDTF">2020-01-30T20:55:05Z</dcterms:modified>
</cp:coreProperties>
</file>