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3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77" autoAdjust="0"/>
  </p:normalViewPr>
  <p:slideViewPr>
    <p:cSldViewPr snapToGrid="0">
      <p:cViewPr varScale="1">
        <p:scale>
          <a:sx n="73" d="100"/>
          <a:sy n="73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CFAAF-E571-4734-8DC5-FCD0661E224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3313-7E8B-4BAD-95A3-E0988816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6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a first time the algorithm allows us</a:t>
            </a:r>
            <a:r>
              <a:rPr lang="en-US" baseline="0" dirty="0"/>
              <a:t> to find x1</a:t>
            </a:r>
          </a:p>
          <a:p>
            <a:endParaRPr lang="en-US" baseline="0" dirty="0"/>
          </a:p>
          <a:p>
            <a:r>
              <a:rPr lang="en-US" baseline="0" dirty="0"/>
              <a:t>We copy this value to the next line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x1, we can compute x2.</a:t>
            </a:r>
          </a:p>
          <a:p>
            <a:endParaRPr lang="en-US" dirty="0"/>
          </a:p>
          <a:p>
            <a:r>
              <a:rPr lang="en-US" smtClean="0"/>
              <a:t>Again </a:t>
            </a:r>
            <a:r>
              <a:rPr lang="en-US" dirty="0"/>
              <a:t>we copy the value</a:t>
            </a:r>
            <a:r>
              <a:rPr lang="en-US" baseline="0" dirty="0"/>
              <a:t> to the next line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proceed this way for further</a:t>
            </a:r>
            <a:r>
              <a:rPr lang="en-US" baseline="0" dirty="0"/>
              <a:t> iterations.</a:t>
            </a:r>
          </a:p>
          <a:p>
            <a:endParaRPr lang="en-US" baseline="0" dirty="0"/>
          </a:p>
          <a:p>
            <a:r>
              <a:rPr lang="en-US" baseline="0" dirty="0"/>
              <a:t>In the present case we went until x4.</a:t>
            </a:r>
          </a:p>
          <a:p>
            <a:endParaRPr lang="en-US" baseline="0" dirty="0"/>
          </a:p>
          <a:p>
            <a:r>
              <a:rPr lang="en-US" baseline="0" dirty="0"/>
              <a:t>Now we did some iterations, let us estimate the errors of each iteration.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this, we add a further column in which we estimate the error based on the presented method.</a:t>
            </a:r>
          </a:p>
          <a:p>
            <a:endParaRPr lang="en-US" dirty="0"/>
          </a:p>
          <a:p>
            <a:r>
              <a:rPr lang="en-US" dirty="0"/>
              <a:t>Recall that the error estimate</a:t>
            </a:r>
            <a:r>
              <a:rPr lang="en-US" baseline="0" dirty="0"/>
              <a:t> is computed based on the difference between xi and xi-1.</a:t>
            </a:r>
          </a:p>
          <a:p>
            <a:endParaRPr lang="en-US" baseline="0" dirty="0"/>
          </a:p>
          <a:p>
            <a:r>
              <a:rPr lang="en-US" dirty="0"/>
              <a:t>Note how</a:t>
            </a:r>
            <a:r>
              <a:rPr lang="en-US" baseline="0" dirty="0"/>
              <a:t> the error decreases very fast. </a:t>
            </a:r>
          </a:p>
          <a:p>
            <a:r>
              <a:rPr lang="en-US" baseline="0" dirty="0"/>
              <a:t>You may remember the calculations we did on the same equation for the fixed point iteration method. </a:t>
            </a:r>
            <a:endParaRPr lang="en-US" baseline="0" dirty="0" smtClean="0"/>
          </a:p>
          <a:p>
            <a:r>
              <a:rPr lang="en-US" baseline="0" dirty="0" smtClean="0"/>
              <a:t>At </a:t>
            </a:r>
            <a:r>
              <a:rPr lang="en-US" baseline="0" dirty="0"/>
              <a:t>that time, the error didn’t decrease as fast.</a:t>
            </a:r>
          </a:p>
          <a:p>
            <a:endParaRPr lang="en-US" baseline="0" dirty="0"/>
          </a:p>
          <a:p>
            <a:r>
              <a:rPr lang="en-US" dirty="0"/>
              <a:t>The ability to converge quickly to the root of an equation is one of the interesting properties of the Newton algorithm.</a:t>
            </a:r>
          </a:p>
          <a:p>
            <a:endParaRPr lang="en-US" dirty="0"/>
          </a:p>
          <a:p>
            <a:r>
              <a:rPr lang="en-US" dirty="0"/>
              <a:t>In coming lectures we will learn how we can quantify the speed of convergences for a given algorithm and how we</a:t>
            </a:r>
            <a:r>
              <a:rPr lang="en-US" baseline="0" dirty="0"/>
              <a:t> can compare algorithms in term of speed of convergence.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Newton algorithm is an open method that estimates the solution of an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The iteration scheme 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algorithm converges only under the right </a:t>
                </a:r>
                <a:r>
                  <a:rPr lang="en-US" dirty="0" smtClean="0"/>
                  <a:t>conditions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To estimate the absolute </a:t>
                </a:r>
                <a:r>
                  <a:rPr lang="en-US" smtClean="0"/>
                  <a:t>error in </a:t>
                </a:r>
                <a:r>
                  <a:rPr lang="en-US" dirty="0" smtClean="0"/>
                  <a:t>iteration number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we use</a:t>
                </a:r>
                <a:r>
                  <a:rPr lang="en-US" baseline="0" dirty="0" smtClean="0"/>
                  <a:t> the difference between the current and previous iteration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Newton algorithm is an open method that estimates the solution of an equation of the form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(𝑥)=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The iteration scheme writes </a:t>
                </a:r>
                <a:r>
                  <a:rPr lang="en-US" i="0">
                    <a:latin typeface="Cambria Math" panose="02040503050406030204" pitchFamily="18" charset="0"/>
                  </a:rPr>
                  <a:t>𝑥_(𝑖+1)=𝑥_𝑖−𝑓(𝑥_𝑖 )/(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𝑓^′</a:t>
                </a:r>
                <a:r>
                  <a:rPr lang="en-US" b="0" i="0">
                    <a:latin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</a:rPr>
                  <a:t>𝑥_𝑖 ) )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algorithm converges only under the right </a:t>
                </a:r>
                <a:r>
                  <a:rPr lang="en-US" dirty="0" smtClean="0"/>
                  <a:t>conditions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To estimate the absolute </a:t>
                </a:r>
                <a:r>
                  <a:rPr lang="en-US" smtClean="0"/>
                  <a:t>error in </a:t>
                </a:r>
                <a:r>
                  <a:rPr lang="en-US" dirty="0" smtClean="0"/>
                  <a:t>iteration number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we use</a:t>
                </a:r>
                <a:r>
                  <a:rPr lang="en-US" baseline="0" dirty="0" smtClean="0"/>
                  <a:t> the difference between the current and previous iteration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lecture we cover a second example of an</a:t>
            </a:r>
            <a:r>
              <a:rPr lang="en-US" baseline="0" dirty="0" smtClean="0"/>
              <a:t> open </a:t>
            </a:r>
            <a:r>
              <a:rPr lang="en-US" dirty="0" smtClean="0"/>
              <a:t>method: the Newton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/>
              <a:t>Newton method solves numerically equations of the form f(x)=0.</a:t>
            </a:r>
          </a:p>
          <a:p>
            <a:endParaRPr lang="en-US" baseline="0" dirty="0"/>
          </a:p>
          <a:p>
            <a:r>
              <a:rPr lang="en-CA" dirty="0"/>
              <a:t>It aims to approximate the solution r of the equation f(x)=0</a:t>
            </a:r>
          </a:p>
          <a:p>
            <a:endParaRPr lang="en-CA" dirty="0"/>
          </a:p>
          <a:p>
            <a:r>
              <a:rPr lang="en-CA" dirty="0"/>
              <a:t>As we will see, the algorithm</a:t>
            </a:r>
            <a:r>
              <a:rPr lang="en-CA" baseline="0" dirty="0"/>
              <a:t> will not necessarily converge.</a:t>
            </a:r>
          </a:p>
          <a:p>
            <a:endParaRPr lang="en-CA" baseline="0" dirty="0"/>
          </a:p>
          <a:p>
            <a:r>
              <a:rPr lang="en-CA" baseline="0" dirty="0"/>
              <a:t>As all open methods, you will need to start the algorithm with an initial guess xo.</a:t>
            </a:r>
          </a:p>
          <a:p>
            <a:endParaRPr lang="en-CA" baseline="0" dirty="0"/>
          </a:p>
          <a:p>
            <a:r>
              <a:rPr lang="en-CA" baseline="0" dirty="0"/>
              <a:t>This initial guess is not provided by the algorithm and you will have to provide it.</a:t>
            </a:r>
          </a:p>
          <a:p>
            <a:r>
              <a:rPr lang="en-CA" baseline="0" dirty="0"/>
              <a:t>For example you can find graphically the solution of the equation </a:t>
            </a:r>
            <a:r>
              <a:rPr lang="en-CA" baseline="0" dirty="0" smtClean="0"/>
              <a:t>and </a:t>
            </a:r>
            <a:r>
              <a:rPr lang="en-CA" baseline="0" dirty="0"/>
              <a:t>then choose an </a:t>
            </a:r>
            <a:r>
              <a:rPr lang="en-CA" baseline="0" dirty="0" smtClean="0"/>
              <a:t>initial </a:t>
            </a:r>
            <a:r>
              <a:rPr lang="en-CA" baseline="0" dirty="0"/>
              <a:t>guess close to the solution you determined graphically.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4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</a:t>
            </a:r>
            <a:r>
              <a:rPr lang="en-US" dirty="0" smtClean="0"/>
              <a:t>explain the </a:t>
            </a:r>
            <a:r>
              <a:rPr lang="en-US" dirty="0"/>
              <a:t>idea behind Newton's algorithm</a:t>
            </a:r>
          </a:p>
          <a:p>
            <a:endParaRPr lang="en-US" dirty="0"/>
          </a:p>
          <a:p>
            <a:r>
              <a:rPr lang="en-US" dirty="0"/>
              <a:t>The aim is to solve</a:t>
            </a:r>
            <a:r>
              <a:rPr lang="en-US" baseline="0" dirty="0"/>
              <a:t> an equation f(x)=0.</a:t>
            </a:r>
          </a:p>
          <a:p>
            <a:endParaRPr lang="en-US" baseline="0" dirty="0"/>
          </a:p>
          <a:p>
            <a:r>
              <a:rPr lang="en-US" baseline="0" dirty="0"/>
              <a:t>This is the same as to locate the root of the function f.</a:t>
            </a:r>
          </a:p>
          <a:p>
            <a:endParaRPr lang="en-US" baseline="0" dirty="0"/>
          </a:p>
          <a:p>
            <a:r>
              <a:rPr lang="en-US" baseline="0" dirty="0"/>
              <a:t>Let us start by plotting the function y=f(x).</a:t>
            </a:r>
          </a:p>
          <a:p>
            <a:endParaRPr lang="en-US" baseline="0" dirty="0"/>
          </a:p>
          <a:p>
            <a:r>
              <a:rPr lang="en-US" baseline="0" dirty="0"/>
              <a:t>This function </a:t>
            </a:r>
            <a:r>
              <a:rPr lang="en-US" baseline="0" dirty="0" smtClean="0"/>
              <a:t>has </a:t>
            </a:r>
            <a:r>
              <a:rPr lang="en-US" baseline="0" dirty="0"/>
              <a:t>a root in r.</a:t>
            </a:r>
          </a:p>
          <a:p>
            <a:endParaRPr lang="en-US" baseline="0" dirty="0"/>
          </a:p>
          <a:p>
            <a:r>
              <a:rPr lang="en-US" dirty="0"/>
              <a:t>We now start by choosing an initial guess </a:t>
            </a:r>
            <a:r>
              <a:rPr lang="en-US" dirty="0" smtClean="0"/>
              <a:t>xo</a:t>
            </a:r>
            <a:r>
              <a:rPr lang="en-US" baseline="0" dirty="0" smtClean="0"/>
              <a:t>.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Newton's algorithm</a:t>
            </a:r>
            <a:r>
              <a:rPr lang="en-US" baseline="0" dirty="0"/>
              <a:t> will then determine the slope of the function in xo.</a:t>
            </a:r>
          </a:p>
          <a:p>
            <a:r>
              <a:rPr lang="en-US" baseline="0" dirty="0"/>
              <a:t>It then finds the intercept between the tangent line to f in xo and the x axis. </a:t>
            </a:r>
          </a:p>
          <a:p>
            <a:endParaRPr lang="en-US" baseline="0" dirty="0"/>
          </a:p>
          <a:p>
            <a:r>
              <a:rPr lang="en-US" baseline="0" dirty="0"/>
              <a:t>This intercept will give us the first iteration x1.</a:t>
            </a:r>
          </a:p>
          <a:p>
            <a:endParaRPr lang="en-US" baseline="0" dirty="0"/>
          </a:p>
          <a:p>
            <a:r>
              <a:rPr lang="en-US" baseline="0" dirty="0"/>
              <a:t>Having x1, we proceed the same way again to find x2.</a:t>
            </a:r>
          </a:p>
          <a:p>
            <a:endParaRPr lang="en-US" baseline="0" dirty="0"/>
          </a:p>
          <a:p>
            <a:r>
              <a:rPr lang="en-US" baseline="0" dirty="0"/>
              <a:t>We could go on further like this.</a:t>
            </a:r>
          </a:p>
          <a:p>
            <a:endParaRPr lang="en-US" baseline="0" dirty="0"/>
          </a:p>
          <a:p>
            <a:r>
              <a:rPr lang="en-US" baseline="0" dirty="0"/>
              <a:t>Note how much closer x2 is to the root than xo.</a:t>
            </a:r>
          </a:p>
          <a:p>
            <a:endParaRPr lang="en-US" baseline="0" dirty="0"/>
          </a:p>
          <a:p>
            <a:r>
              <a:rPr lang="en-US" baseline="0" dirty="0"/>
              <a:t>The algorithm, as we will learn is coming lectures, is in fact converging very </a:t>
            </a:r>
            <a:r>
              <a:rPr lang="en-US" baseline="0" dirty="0" smtClean="0"/>
              <a:t>rapidly </a:t>
            </a:r>
            <a:r>
              <a:rPr lang="en-US" baseline="0" dirty="0"/>
              <a:t>to the root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understand the idea of the algorithm we need to find a formula to calculate the next iteration xi+1 from </a:t>
            </a:r>
            <a:r>
              <a:rPr lang="en-US" dirty="0" smtClean="0"/>
              <a:t>the current iteration xi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formula</a:t>
            </a:r>
            <a:r>
              <a:rPr lang="en-US" baseline="0" dirty="0"/>
              <a:t> </a:t>
            </a:r>
            <a:r>
              <a:rPr lang="en-US" baseline="0" dirty="0" smtClean="0"/>
              <a:t>is quite  simple.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How can we proof this formula?</a:t>
            </a:r>
          </a:p>
          <a:p>
            <a:endParaRPr lang="en-US" dirty="0"/>
          </a:p>
          <a:p>
            <a:r>
              <a:rPr lang="en-US" dirty="0"/>
              <a:t>A simple way is to look at the highlighted triangle.</a:t>
            </a:r>
          </a:p>
          <a:p>
            <a:endParaRPr lang="en-US" dirty="0"/>
          </a:p>
          <a:p>
            <a:r>
              <a:rPr lang="en-US" dirty="0"/>
              <a:t>If you write down the relation for f’(xi), the slope of the function in </a:t>
            </a:r>
            <a:r>
              <a:rPr lang="en-US" dirty="0" smtClean="0"/>
              <a:t>xi,</a:t>
            </a:r>
            <a:r>
              <a:rPr lang="en-US" baseline="0" dirty="0" smtClean="0"/>
              <a:t> </a:t>
            </a:r>
            <a:r>
              <a:rPr lang="en-US" baseline="0" dirty="0"/>
              <a:t>the proof is straight forward.</a:t>
            </a:r>
          </a:p>
          <a:p>
            <a:r>
              <a:rPr lang="en-US" baseline="0" dirty="0"/>
              <a:t>You only need to solve for xi+1.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much better </a:t>
            </a:r>
            <a:r>
              <a:rPr lang="en-US" dirty="0" smtClean="0"/>
              <a:t>way to proof it,</a:t>
            </a:r>
            <a:r>
              <a:rPr lang="en-US" baseline="0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to use the Taylor series expansion.</a:t>
            </a:r>
          </a:p>
          <a:p>
            <a:endParaRPr lang="en-US" dirty="0"/>
          </a:p>
          <a:p>
            <a:r>
              <a:rPr lang="en-US" dirty="0"/>
              <a:t>For this let us expand </a:t>
            </a:r>
            <a:r>
              <a:rPr lang="en-US" dirty="0" smtClean="0"/>
              <a:t>f(x) </a:t>
            </a:r>
            <a:r>
              <a:rPr lang="en-US" dirty="0"/>
              <a:t>around xi.</a:t>
            </a:r>
          </a:p>
          <a:p>
            <a:endParaRPr lang="en-US" dirty="0"/>
          </a:p>
          <a:p>
            <a:r>
              <a:rPr lang="en-US" dirty="0" smtClean="0"/>
              <a:t>Let us now</a:t>
            </a:r>
            <a:r>
              <a:rPr lang="en-US" baseline="0" dirty="0" smtClean="0"/>
              <a:t> define </a:t>
            </a:r>
            <a:r>
              <a:rPr lang="en-US" baseline="0" dirty="0"/>
              <a:t>h as xi+1-xi. </a:t>
            </a:r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/>
              <a:t>can </a:t>
            </a:r>
            <a:r>
              <a:rPr lang="en-US" baseline="0" dirty="0" smtClean="0"/>
              <a:t>then </a:t>
            </a:r>
            <a:r>
              <a:rPr lang="en-US" baseline="0" dirty="0"/>
              <a:t>write our Taylor series expansion again.</a:t>
            </a:r>
          </a:p>
          <a:p>
            <a:endParaRPr lang="en-US" baseline="0" dirty="0"/>
          </a:p>
          <a:p>
            <a:r>
              <a:rPr lang="en-US" baseline="0" dirty="0"/>
              <a:t>Solving this last expression for xi+1, will directly give </a:t>
            </a:r>
            <a:r>
              <a:rPr lang="en-US" baseline="0" dirty="0" smtClean="0"/>
              <a:t>the </a:t>
            </a:r>
            <a:r>
              <a:rPr lang="en-US" baseline="0" dirty="0"/>
              <a:t>formula of the Newton algorithm.</a:t>
            </a:r>
          </a:p>
          <a:p>
            <a:endParaRPr lang="en-US" baseline="0" dirty="0"/>
          </a:p>
          <a:p>
            <a:r>
              <a:rPr lang="en-US" baseline="0" dirty="0"/>
              <a:t>I invite you to try to do it by yourself.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the mechanism of the Newton algorithm we should</a:t>
            </a:r>
            <a:r>
              <a:rPr lang="en-US" baseline="0" dirty="0"/>
              <a:t> ask ourselves under which conditions this algorithm will converge to the desired answer.</a:t>
            </a:r>
          </a:p>
          <a:p>
            <a:endParaRPr lang="en-US" baseline="0" dirty="0"/>
          </a:p>
          <a:p>
            <a:r>
              <a:rPr lang="en-US" dirty="0" smtClean="0"/>
              <a:t>The displayed figure shows some examples </a:t>
            </a:r>
            <a:r>
              <a:rPr lang="en-US" dirty="0"/>
              <a:t>were Newton’s algorithm will not converge.</a:t>
            </a:r>
          </a:p>
          <a:p>
            <a:endParaRPr lang="en-US" dirty="0"/>
          </a:p>
          <a:p>
            <a:r>
              <a:rPr lang="en-US" dirty="0" smtClean="0"/>
              <a:t>Four cases are presented</a:t>
            </a:r>
            <a:r>
              <a:rPr lang="en-US" baseline="0" dirty="0" smtClean="0"/>
              <a:t>, but they are by far not the only one that may occur.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In fact, it is not as simple as for the fixed point iteration algorithm to give a condition under which the Newton’s method will converge.</a:t>
            </a:r>
          </a:p>
          <a:p>
            <a:endParaRPr lang="en-US" baseline="0" dirty="0"/>
          </a:p>
          <a:p>
            <a:r>
              <a:rPr lang="en-US" baseline="0" dirty="0"/>
              <a:t>It is always highly recommended that as </a:t>
            </a:r>
            <a:r>
              <a:rPr lang="en-US" baseline="0" dirty="0" smtClean="0"/>
              <a:t>a very </a:t>
            </a:r>
            <a:r>
              <a:rPr lang="en-US" baseline="0" dirty="0"/>
              <a:t>first step you plot your function from which you want to find the root. </a:t>
            </a:r>
          </a:p>
          <a:p>
            <a:endParaRPr lang="en-US" baseline="0" dirty="0"/>
          </a:p>
          <a:p>
            <a:r>
              <a:rPr lang="en-US" baseline="0" dirty="0"/>
              <a:t>This allows you to get a first initial approximation for the root which you can use as initial guess xo for the algorithm.</a:t>
            </a:r>
          </a:p>
          <a:p>
            <a:r>
              <a:rPr lang="en-US" baseline="0" dirty="0"/>
              <a:t>Further you can try out on the figure if the algorithm will, or will not, converge.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now we know how to apply the mechanics of Newton's algorithm to solve </a:t>
            </a:r>
            <a:r>
              <a:rPr lang="en-US" dirty="0" smtClean="0"/>
              <a:t>nonlinear </a:t>
            </a:r>
            <a:r>
              <a:rPr lang="en-US" dirty="0"/>
              <a:t>equations. We know as well that under the right conditions, the algorithm will converge to the desired solution.,</a:t>
            </a:r>
            <a:r>
              <a:rPr lang="en-US" baseline="0" dirty="0"/>
              <a:t> meaning that the produced approximations become closer and closer to the answer of our problem.</a:t>
            </a:r>
          </a:p>
          <a:p>
            <a:endParaRPr lang="en-US" baseline="0" dirty="0"/>
          </a:p>
          <a:p>
            <a:r>
              <a:rPr lang="en-US" baseline="0" dirty="0"/>
              <a:t>As for the other methods we learned so </a:t>
            </a:r>
            <a:r>
              <a:rPr lang="en-US" baseline="0" dirty="0" smtClean="0"/>
              <a:t>far, </a:t>
            </a:r>
            <a:r>
              <a:rPr lang="en-US" baseline="0" dirty="0"/>
              <a:t>we would like to be able to estimate the error of a calculated approximation.</a:t>
            </a:r>
          </a:p>
          <a:p>
            <a:endParaRPr lang="en-US" baseline="0" dirty="0"/>
          </a:p>
          <a:p>
            <a:r>
              <a:rPr lang="en-US" baseline="0" dirty="0"/>
              <a:t>Newton’s method is an open methods, as was the fixed point iteration method.</a:t>
            </a:r>
          </a:p>
          <a:p>
            <a:endParaRPr lang="en-US" baseline="0" dirty="0"/>
          </a:p>
          <a:p>
            <a:r>
              <a:rPr lang="en-US" baseline="0" dirty="0"/>
              <a:t>To estimate the error at iteration number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smtClean="0"/>
              <a:t>we </a:t>
            </a:r>
            <a:r>
              <a:rPr lang="en-US" baseline="0" dirty="0"/>
              <a:t>compare the produced approximation with the previous approximation, as we did for the fixed point iteration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are interested in the relative error rather than the absolute </a:t>
            </a:r>
            <a:r>
              <a:rPr lang="en-US" dirty="0" smtClean="0"/>
              <a:t>error,</a:t>
            </a:r>
            <a:r>
              <a:rPr lang="en-US" baseline="0" dirty="0" smtClean="0"/>
              <a:t> </a:t>
            </a:r>
            <a:r>
              <a:rPr lang="en-US" baseline="0" dirty="0"/>
              <a:t>we can use the ratio between xi-xi-1 and xi.</a:t>
            </a:r>
            <a:endParaRPr lang="en-US" dirty="0"/>
          </a:p>
          <a:p>
            <a:endParaRPr lang="en-US" baseline="0" dirty="0"/>
          </a:p>
          <a:p>
            <a:r>
              <a:rPr lang="en-US" dirty="0"/>
              <a:t>As for the fixed point iteration method, we have to be careful when</a:t>
            </a:r>
            <a:r>
              <a:rPr lang="en-US" baseline="0" dirty="0"/>
              <a:t> using this way to estimate the error in iteration number </a:t>
            </a:r>
            <a:r>
              <a:rPr lang="en-US" baseline="0" dirty="0" err="1"/>
              <a:t>i</a:t>
            </a:r>
            <a:r>
              <a:rPr lang="en-US" baseline="0" dirty="0"/>
              <a:t>. </a:t>
            </a:r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/>
              <a:t>will have to learn more fundamentals before we can evaluate correctly if the method of error estimation we are using is appropriate or not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 me already mention now that we will replace this method with a more accurate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B11F4-C4C3-4908-BB68-63022C7F77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do a simple numerical example.</a:t>
            </a:r>
          </a:p>
          <a:p>
            <a:endParaRPr lang="en-US" dirty="0"/>
          </a:p>
          <a:p>
            <a:r>
              <a:rPr lang="en-US" dirty="0"/>
              <a:t>For this example we want to solve the equation</a:t>
            </a:r>
            <a:r>
              <a:rPr lang="en-US" baseline="0" dirty="0"/>
              <a:t> x-cos(x)=0.</a:t>
            </a:r>
          </a:p>
          <a:p>
            <a:endParaRPr lang="en-US" baseline="0" dirty="0"/>
          </a:p>
          <a:p>
            <a:r>
              <a:rPr lang="en-US" baseline="0" dirty="0"/>
              <a:t>First we write down the Newton iteration scheme.</a:t>
            </a:r>
          </a:p>
          <a:p>
            <a:endParaRPr lang="en-US" baseline="0" dirty="0"/>
          </a:p>
          <a:p>
            <a:r>
              <a:rPr lang="en-US" dirty="0"/>
              <a:t>Then we want to fill out a table to help us to keep track of the </a:t>
            </a:r>
            <a:r>
              <a:rPr lang="en-US" dirty="0" smtClean="0"/>
              <a:t>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B11F4-C4C3-4908-BB68-63022C7F7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as well an initial condition xo. </a:t>
            </a:r>
          </a:p>
          <a:p>
            <a:r>
              <a:rPr lang="en-US" dirty="0"/>
              <a:t>In the present case we choose xo=0.7.</a:t>
            </a:r>
          </a:p>
          <a:p>
            <a:endParaRPr lang="en-US" dirty="0"/>
          </a:p>
          <a:p>
            <a:r>
              <a:rPr lang="en-US" dirty="0"/>
              <a:t>How did we choose that value? We did choose it based on a graphical solution of the equation and approximating the root r on the graph. </a:t>
            </a:r>
          </a:p>
          <a:p>
            <a:r>
              <a:rPr lang="en-US" dirty="0"/>
              <a:t>I</a:t>
            </a:r>
            <a:r>
              <a:rPr lang="en-US" baseline="0" dirty="0"/>
              <a:t> invite you to try to do this graphical solution by yourself.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23313-7E8B-4BAD-95A3-E0988816A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3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6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8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7F19-480E-42C2-9614-C915480AB68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3C54-C33A-46E5-83F6-57DCD94E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Arial Bold" charset="0"/>
              </a:rPr>
              <a:t>Newton’s method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391319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391319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1008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243943" y="3477916"/>
            <a:ext cx="3074219" cy="334230"/>
          </a:xfrm>
          <a:prstGeom prst="straightConnector1">
            <a:avLst/>
          </a:prstGeom>
          <a:ln w="34925">
            <a:solidFill>
              <a:srgbClr val="48A6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922398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922398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1639" r="-1008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1639" r="-1008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308979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0.7390851604651074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308979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1008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1008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0.7390851604651074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243943" y="3776900"/>
            <a:ext cx="3074219" cy="334230"/>
          </a:xfrm>
          <a:prstGeom prst="straightConnector1">
            <a:avLst/>
          </a:prstGeom>
          <a:ln w="34925">
            <a:solidFill>
              <a:srgbClr val="48A6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30436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0.7390851604651074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0.7390851604651074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30436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1008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10089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0.7390851604651074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1639" r="-10089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9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628847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0.7390851604651074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0.7390851604651074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0.7390851332151608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0.7390851332151608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0.7390851332151607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0.7390851332151607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628847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1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1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1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0.7390851604651074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1639" r="-1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0.7390851332151608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401639" r="-1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0.7390851332151607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1639" r="-1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92637"/>
                  </p:ext>
                </p:extLst>
              </p:nvPr>
            </p:nvGraphicFramePr>
            <p:xfrm>
              <a:off x="1857829" y="2831495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683679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N.A.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0.7394364978480582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0.7390851604651074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0.7390851604651074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0.7390851332151608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0.7390851332151608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0.7390851332151607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0" dirty="0"/>
                            <a:t> 10</a:t>
                          </a:r>
                          <a:r>
                            <a:rPr lang="en-US" baseline="30000" dirty="0"/>
                            <a:t>-8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0.7390851332151607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0" dirty="0"/>
                            <a:t> 10</a:t>
                          </a:r>
                          <a:r>
                            <a:rPr lang="en-US" baseline="30000" dirty="0"/>
                            <a:t>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92637"/>
                  </p:ext>
                </p:extLst>
              </p:nvPr>
            </p:nvGraphicFramePr>
            <p:xfrm>
              <a:off x="1857829" y="2831495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83679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819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8197" r="-1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Estimated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819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0.7394364978480582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819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0.7390851604651074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8197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0.7390851332151608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0.0004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40819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0.7390851332151607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0" dirty="0" smtClean="0"/>
                            <a:t> 10</a:t>
                          </a:r>
                          <a:r>
                            <a:rPr lang="en-US" baseline="30000" dirty="0" smtClean="0"/>
                            <a:t>-8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819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r>
                            <a:rPr lang="en-US" baseline="0" dirty="0" smtClean="0"/>
                            <a:t> 10</a:t>
                          </a:r>
                          <a:r>
                            <a:rPr lang="en-US" baseline="30000" dirty="0" smtClean="0"/>
                            <a:t>-16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Newton algorithm is an open method that estimates the solution of an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iteration scheme 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algorithm converges only under the right conditions</a:t>
                </a:r>
              </a:p>
              <a:p>
                <a:r>
                  <a:rPr lang="en-US" dirty="0"/>
                  <a:t>To estimate the absolute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iteration number </a:t>
                </a:r>
                <a:r>
                  <a:rPr lang="en-US" dirty="0" err="1"/>
                  <a:t>i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8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C0985-10F7-4F8C-B0A8-5854B2B9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A955F27-95E2-4029-AB76-82A3C38D1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Newton method is a numerical method to solve equations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aim is to find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of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The method does not necessarily converge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all open methods, it needs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 to start the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55F27-95E2-4029-AB76-82A3C38D1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621272" y="4400550"/>
            <a:ext cx="0" cy="889079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Newton’s algorithm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87188" y="528963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4355" y="1956122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300742" y="1956122"/>
            <a:ext cx="5609868" cy="3963597"/>
            <a:chOff x="1354238" y="2531586"/>
            <a:chExt cx="5906216" cy="2248758"/>
          </a:xfrm>
        </p:grpSpPr>
        <p:sp>
          <p:nvSpPr>
            <p:cNvPr id="13" name="Freeform 12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4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86194" y="528962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94" y="5289629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181392" y="195612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92" y="1956121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4410260" y="4864949"/>
            <a:ext cx="406201" cy="482951"/>
            <a:chOff x="2462505" y="5131167"/>
            <a:chExt cx="406201" cy="482951"/>
          </a:xfrm>
        </p:grpSpPr>
        <p:sp>
          <p:nvSpPr>
            <p:cNvPr id="24" name="Oval 23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/>
          <p:cNvCxnSpPr/>
          <p:nvPr/>
        </p:nvCxnSpPr>
        <p:spPr>
          <a:xfrm>
            <a:off x="7193232" y="2581275"/>
            <a:ext cx="0" cy="2708354"/>
          </a:xfrm>
          <a:prstGeom prst="line">
            <a:avLst/>
          </a:prstGeom>
          <a:ln w="19050"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914153" y="5211197"/>
                <a:ext cx="5648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3" y="5211197"/>
                <a:ext cx="56483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339932" y="5211198"/>
                <a:ext cx="5648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32" y="5211198"/>
                <a:ext cx="56483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598134" y="5211196"/>
                <a:ext cx="5648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34" y="5211196"/>
                <a:ext cx="56483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>
            <a:off x="5621272" y="2589619"/>
            <a:ext cx="1700141" cy="2673069"/>
          </a:xfrm>
          <a:prstGeom prst="line">
            <a:avLst/>
          </a:prstGeom>
          <a:ln w="19050"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857952" y="4428672"/>
            <a:ext cx="899489" cy="852912"/>
          </a:xfrm>
          <a:prstGeom prst="line">
            <a:avLst/>
          </a:prstGeom>
          <a:ln w="19050"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53638" y="5024197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0805" y="1690689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567192" y="1690689"/>
            <a:ext cx="5609868" cy="3963597"/>
            <a:chOff x="1354238" y="2531586"/>
            <a:chExt cx="5906216" cy="2248758"/>
          </a:xfrm>
        </p:grpSpPr>
        <p:sp>
          <p:nvSpPr>
            <p:cNvPr id="13" name="Freeform 12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42" r="-30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52644" y="502419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44" y="5024196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47842" y="169068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42" y="1690688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76710" y="4599516"/>
            <a:ext cx="406201" cy="482951"/>
            <a:chOff x="2462505" y="5131167"/>
            <a:chExt cx="406201" cy="482951"/>
          </a:xfrm>
        </p:grpSpPr>
        <p:sp>
          <p:nvSpPr>
            <p:cNvPr id="24" name="Oval 23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/>
          <p:cNvCxnSpPr/>
          <p:nvPr/>
        </p:nvCxnSpPr>
        <p:spPr>
          <a:xfrm>
            <a:off x="5459682" y="2315842"/>
            <a:ext cx="0" cy="2708354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961528" y="4945764"/>
                <a:ext cx="51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28" y="4945764"/>
                <a:ext cx="51308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92082" y="4945765"/>
                <a:ext cx="806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82" y="4945765"/>
                <a:ext cx="80643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>
            <a:off x="3887722" y="2324186"/>
            <a:ext cx="1700141" cy="2673069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48327" y="3092016"/>
                <a:ext cx="2999283" cy="1004057"/>
              </a:xfrm>
              <a:prstGeom prst="rect">
                <a:avLst/>
              </a:prstGeom>
              <a:ln w="2540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327" y="3092016"/>
                <a:ext cx="2999283" cy="10040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Triangle 21"/>
          <p:cNvSpPr/>
          <p:nvPr/>
        </p:nvSpPr>
        <p:spPr>
          <a:xfrm rot="16200000">
            <a:off x="3411391" y="2975906"/>
            <a:ext cx="2519789" cy="1576792"/>
          </a:xfrm>
          <a:prstGeom prst="rtTriangle">
            <a:avLst/>
          </a:prstGeom>
          <a:solidFill>
            <a:srgbClr val="48A6AD">
              <a:alpha val="35000"/>
            </a:srgbClr>
          </a:solidFill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318065" y="2846811"/>
                <a:ext cx="2000035" cy="676724"/>
              </a:xfrm>
              <a:prstGeom prst="rect">
                <a:avLst/>
              </a:prstGeom>
              <a:solidFill>
                <a:srgbClr val="48A6AD">
                  <a:alpha val="20000"/>
                </a:srgbClr>
              </a:solidFill>
              <a:ln w="15875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065" y="2846811"/>
                <a:ext cx="2000035" cy="6767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5875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much better proof is to use the Taylor series expansion: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endParaRPr lang="en-US" dirty="0"/>
              </a:p>
              <a:p>
                <a:r>
                  <a:rPr lang="en-US" dirty="0"/>
                  <a:t>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</a:t>
                </a:r>
                <a:r>
                  <a:rPr lang="en-US"/>
                  <a:t>can </a:t>
                </a:r>
                <a:r>
                  <a:rPr lang="en-US" smtClean="0"/>
                  <a:t>rewrite </a:t>
                </a:r>
                <a:r>
                  <a:rPr lang="en-US" dirty="0"/>
                  <a:t>this expansion as: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leads directly to the Newton iteration formula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method always converge?</a:t>
            </a:r>
          </a:p>
        </p:txBody>
      </p:sp>
      <p:pic>
        <p:nvPicPr>
          <p:cNvPr id="3" name="Picture 2" descr="Fig06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3" y="1466850"/>
            <a:ext cx="4500563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estimate </a:t>
            </a:r>
            <a:r>
              <a:rPr lang="en-US" dirty="0"/>
              <a:t>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984" y="1825625"/>
                <a:ext cx="8214815" cy="4351338"/>
              </a:xfrm>
            </p:spPr>
            <p:txBody>
              <a:bodyPr/>
              <a:lstStyle/>
              <a:p>
                <a:r>
                  <a:rPr lang="en-US" dirty="0"/>
                  <a:t>We estimate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comparing the answer with the previous iteration: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are interested in the relative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use: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984" y="1825625"/>
                <a:ext cx="8214815" cy="4351338"/>
              </a:xfrm>
              <a:blipFill rotWithShape="0">
                <a:blip r:embed="rId3"/>
                <a:stretch>
                  <a:fillRect l="-13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95405" y="2825284"/>
                <a:ext cx="26562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05" y="2825284"/>
                <a:ext cx="26562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19205" y="4381941"/>
                <a:ext cx="2665345" cy="105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05" y="4381941"/>
                <a:ext cx="2665345" cy="1050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1862626"/>
            <a:ext cx="1661609" cy="1834315"/>
            <a:chOff x="6520629" y="2534052"/>
            <a:chExt cx="1661609" cy="18343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0DE05B4-D5DF-4AC3-83C4-5994928F675C}"/>
                </a:ext>
              </a:extLst>
            </p:cNvPr>
            <p:cNvSpPr/>
            <p:nvPr/>
          </p:nvSpPr>
          <p:spPr>
            <a:xfrm rot="19260000">
              <a:off x="6520629" y="2534052"/>
              <a:ext cx="1403293" cy="1403293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85941" y="2561920"/>
              <a:ext cx="1596297" cy="1806447"/>
              <a:chOff x="8591092" y="2705612"/>
              <a:chExt cx="1596297" cy="180644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FF593EBF-7D0E-46A3-9513-E67DA43C096D}"/>
                  </a:ext>
                </a:extLst>
              </p:cNvPr>
              <p:cNvSpPr/>
              <p:nvPr/>
            </p:nvSpPr>
            <p:spPr>
              <a:xfrm rot="19260000">
                <a:off x="8591092" y="2705612"/>
                <a:ext cx="1403293" cy="1403293"/>
              </a:xfrm>
              <a:prstGeom prst="ellipse">
                <a:avLst/>
              </a:prstGeom>
              <a:noFill/>
              <a:ln w="127000">
                <a:solidFill>
                  <a:srgbClr val="48A6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03A2A4D9-A8D0-49F9-B1F6-8468C57B2437}"/>
                  </a:ext>
                </a:extLst>
              </p:cNvPr>
              <p:cNvCxnSpPr>
                <a:stCxn id="9" idx="4"/>
              </p:cNvCxnSpPr>
              <p:nvPr/>
            </p:nvCxnSpPr>
            <p:spPr>
              <a:xfrm>
                <a:off x="9734299" y="3952540"/>
                <a:ext cx="453090" cy="559519"/>
              </a:xfrm>
              <a:prstGeom prst="line">
                <a:avLst/>
              </a:prstGeom>
              <a:ln w="1270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1389076" y="2241106"/>
            <a:ext cx="56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i</a:t>
            </a:r>
            <a:endParaRPr lang="en-CA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42175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86486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86486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99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19605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196055"/>
                  </p:ext>
                </p:extLst>
              </p:nvPr>
            </p:nvGraphicFramePr>
            <p:xfrm>
              <a:off x="1857829" y="2831495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39" r="-10089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39" r="-89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10089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20194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48" y="1485759"/>
                <a:ext cx="3405483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1288</Words>
  <Application>Microsoft Office PowerPoint</Application>
  <PresentationFormat>Widescreen</PresentationFormat>
  <Paragraphs>260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Newton’s method</vt:lpstr>
      <vt:lpstr>PowerPoint Presentation</vt:lpstr>
      <vt:lpstr>The idea behind Newton’s algorithm</vt:lpstr>
      <vt:lpstr>PowerPoint Presentation</vt:lpstr>
      <vt:lpstr>PowerPoint Presentation</vt:lpstr>
      <vt:lpstr>Does the method always converge?</vt:lpstr>
      <vt:lpstr>How to estimate the error?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Summary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Rolf Wuthrich</dc:creator>
  <cp:lastModifiedBy>Rolf Wuthrich</cp:lastModifiedBy>
  <cp:revision>99</cp:revision>
  <dcterms:created xsi:type="dcterms:W3CDTF">2019-12-03T15:56:21Z</dcterms:created>
  <dcterms:modified xsi:type="dcterms:W3CDTF">2020-01-30T20:56:08Z</dcterms:modified>
</cp:coreProperties>
</file>