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72" r:id="rId3"/>
    <p:sldId id="257" r:id="rId4"/>
    <p:sldId id="258" r:id="rId5"/>
    <p:sldId id="259" r:id="rId6"/>
    <p:sldId id="262" r:id="rId7"/>
    <p:sldId id="263" r:id="rId8"/>
    <p:sldId id="265" r:id="rId9"/>
    <p:sldId id="266" r:id="rId10"/>
    <p:sldId id="271"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6AD"/>
    <a:srgbClr val="29BD6C"/>
    <a:srgbClr val="4F9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19" autoAdjust="0"/>
  </p:normalViewPr>
  <p:slideViewPr>
    <p:cSldViewPr snapToGrid="0">
      <p:cViewPr>
        <p:scale>
          <a:sx n="59" d="100"/>
          <a:sy n="59" d="100"/>
        </p:scale>
        <p:origin x="765"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0CE88-6628-433C-951F-F6BC7E87F18A}"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B0624-FD0E-405A-8192-40FE707873AC}" type="slidenum">
              <a:rPr lang="en-US" smtClean="0"/>
              <a:t>‹#›</a:t>
            </a:fld>
            <a:endParaRPr lang="en-US"/>
          </a:p>
        </p:txBody>
      </p:sp>
    </p:spTree>
    <p:extLst>
      <p:ext uri="{BB962C8B-B14F-4D97-AF65-F5344CB8AC3E}">
        <p14:creationId xmlns:p14="http://schemas.microsoft.com/office/powerpoint/2010/main" val="134490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597575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noProof="0" dirty="0"/>
                  <a:t>Let us try to find the order of convergence of the bisection algorithm.</a:t>
                </a:r>
              </a:p>
              <a:p>
                <a:endParaRPr lang="en-CA" noProof="0" dirty="0"/>
              </a:p>
              <a:p>
                <a:r>
                  <a:rPr lang="en-CA" noProof="0" dirty="0"/>
                  <a:t>The key feature of the bisection algorithm is that it will, </a:t>
                </a:r>
                <a:r>
                  <a:rPr lang="en-CA" noProof="0" dirty="0" err="1" smtClean="0"/>
                  <a:t>ineach</a:t>
                </a:r>
                <a:r>
                  <a:rPr lang="en-CA" noProof="0" dirty="0" smtClean="0"/>
                  <a:t> </a:t>
                </a:r>
                <a:r>
                  <a:rPr lang="en-CA" noProof="0" dirty="0"/>
                  <a:t>iteration, cut into two the bracketing interval of the root.</a:t>
                </a:r>
              </a:p>
              <a:p>
                <a:endParaRPr lang="en-CA" noProof="0" dirty="0"/>
              </a:p>
              <a:p>
                <a:r>
                  <a:rPr lang="en-CA" noProof="0" dirty="0"/>
                  <a:t>The consequence of this is that in each iteration the error bound is reduced by two as well.</a:t>
                </a:r>
              </a:p>
              <a:p>
                <a:endParaRPr lang="en-CA" noProof="0" dirty="0"/>
              </a:p>
              <a:p>
                <a:r>
                  <a:rPr lang="en-CA" noProof="0" dirty="0"/>
                  <a:t>Comparing with the </a:t>
                </a:r>
                <a:r>
                  <a:rPr lang="en-US" dirty="0"/>
                  <a:t>definition of the order of convergence we see that the order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b="0" dirty="0">
                    <a:ea typeface="Cambria Math" panose="02040503050406030204" pitchFamily="18" charset="0"/>
                  </a:rPr>
                  <a:t> is equal to one and the </a:t>
                </a:r>
                <a:r>
                  <a:rPr lang="en-CA" dirty="0"/>
                  <a:t>asymptotic error constant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CA" noProof="0" dirty="0"/>
                  <a:t> is equal to one over two.</a:t>
                </a:r>
              </a:p>
              <a:p>
                <a:endParaRPr lang="en-CA" noProof="0" dirty="0"/>
              </a:p>
              <a:p>
                <a:r>
                  <a:rPr lang="en-CA" noProof="0" dirty="0"/>
                  <a:t>This result is valid for the bisection algorithm applied to any root solving problem.</a:t>
                </a:r>
              </a:p>
              <a:p>
                <a:endParaRPr lang="en-CA" noProof="0" dirty="0"/>
              </a:p>
              <a:p>
                <a:endParaRPr lang="en-CA" noProof="0" dirty="0"/>
              </a:p>
            </p:txBody>
          </p:sp>
        </mc:Choice>
        <mc:Fallback xmlns="">
          <p:sp>
            <p:nvSpPr>
              <p:cNvPr id="3" name="Notes Placeholder 2"/>
              <p:cNvSpPr>
                <a:spLocks noGrp="1"/>
              </p:cNvSpPr>
              <p:nvPr>
                <p:ph type="body" idx="1"/>
              </p:nvPr>
            </p:nvSpPr>
            <p:spPr/>
            <p:txBody>
              <a:bodyPr/>
              <a:lstStyle/>
              <a:p>
                <a:r>
                  <a:rPr lang="en-CA" noProof="0" dirty="0"/>
                  <a:t>Let us try to find the order of convergence of the bisection algorithm.</a:t>
                </a:r>
              </a:p>
              <a:p>
                <a:endParaRPr lang="en-CA" noProof="0" dirty="0"/>
              </a:p>
              <a:p>
                <a:r>
                  <a:rPr lang="en-CA" noProof="0" dirty="0"/>
                  <a:t>The key feature of the bisection algorithm is that it will, at each iteration, cut into two the bracketing interval of the root.</a:t>
                </a:r>
              </a:p>
              <a:p>
                <a:endParaRPr lang="en-CA" noProof="0" dirty="0"/>
              </a:p>
              <a:p>
                <a:r>
                  <a:rPr lang="en-CA" noProof="0" dirty="0"/>
                  <a:t>The consequence of this is that in each iteration the error bound is reduced by two as well.</a:t>
                </a:r>
              </a:p>
              <a:p>
                <a:endParaRPr lang="en-CA" noProof="0" dirty="0"/>
              </a:p>
              <a:p>
                <a:r>
                  <a:rPr lang="en-CA" noProof="0" dirty="0"/>
                  <a:t>Comparing with the </a:t>
                </a:r>
                <a:r>
                  <a:rPr lang="en-US" dirty="0"/>
                  <a:t>definition of the order of convergence we see that the order </a:t>
                </a:r>
                <a:r>
                  <a:rPr lang="en-US" i="0">
                    <a:latin typeface="Cambria Math" panose="02040503050406030204" pitchFamily="18" charset="0"/>
                    <a:ea typeface="Cambria Math" panose="02040503050406030204" pitchFamily="18" charset="0"/>
                  </a:rPr>
                  <a:t>𝛼</a:t>
                </a:r>
                <a:r>
                  <a:rPr lang="en-US" b="0" dirty="0">
                    <a:ea typeface="Cambria Math" panose="02040503050406030204" pitchFamily="18" charset="0"/>
                  </a:rPr>
                  <a:t> is equal to one and the </a:t>
                </a:r>
                <a:r>
                  <a:rPr lang="en-CA" dirty="0"/>
                  <a:t>asymptotic error constant </a:t>
                </a:r>
                <a:r>
                  <a:rPr lang="en-US" i="0">
                    <a:latin typeface="Cambria Math" panose="02040503050406030204" pitchFamily="18" charset="0"/>
                    <a:ea typeface="Cambria Math" panose="02040503050406030204" pitchFamily="18" charset="0"/>
                  </a:rPr>
                  <a:t>𝜆</a:t>
                </a:r>
                <a:r>
                  <a:rPr lang="en-CA" noProof="0" dirty="0"/>
                  <a:t> is equal to one over two.</a:t>
                </a:r>
              </a:p>
              <a:p>
                <a:endParaRPr lang="en-CA" noProof="0" dirty="0"/>
              </a:p>
              <a:p>
                <a:r>
                  <a:rPr lang="en-CA" noProof="0" dirty="0"/>
                  <a:t>This result is valid for the bisection algorithm applied to any root solving problem.</a:t>
                </a:r>
              </a:p>
              <a:p>
                <a:endParaRPr lang="en-CA" noProof="0" dirty="0"/>
              </a:p>
              <a:p>
                <a:endParaRPr lang="en-CA" noProof="0" dirty="0"/>
              </a:p>
            </p:txBody>
          </p:sp>
        </mc:Fallback>
      </mc:AlternateContent>
      <p:sp>
        <p:nvSpPr>
          <p:cNvPr id="4" name="Slide Number Placeholder 3"/>
          <p:cNvSpPr>
            <a:spLocks noGrp="1"/>
          </p:cNvSpPr>
          <p:nvPr>
            <p:ph type="sldNum" sz="quarter" idx="5"/>
          </p:nvPr>
        </p:nvSpPr>
        <p:spPr/>
        <p:txBody>
          <a:bodyPr/>
          <a:lstStyle/>
          <a:p>
            <a:fld id="{11EB0624-FD0E-405A-8192-40FE707873AC}" type="slidenum">
              <a:rPr lang="en-US" smtClean="0"/>
              <a:t>10</a:t>
            </a:fld>
            <a:endParaRPr lang="en-US"/>
          </a:p>
        </p:txBody>
      </p:sp>
    </p:spTree>
    <p:extLst>
      <p:ext uri="{BB962C8B-B14F-4D97-AF65-F5344CB8AC3E}">
        <p14:creationId xmlns:p14="http://schemas.microsoft.com/office/powerpoint/2010/main" val="384391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52227" name="Notes Placeholder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fact each algorithm has a given order of convergence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altLang="en-US" dirty="0">
                    <a:latin typeface="Arial" panose="020B0604020202020204" pitchFamily="34" charset="0"/>
                  </a:rPr>
                  <a:t> which is independent on the specific equation we try to solve.</a:t>
                </a:r>
              </a:p>
              <a:p>
                <a:pPr eaLnBrk="1" hangingPunct="1"/>
                <a:endParaRPr lang="en-US" altLang="en-US" dirty="0">
                  <a:latin typeface="Arial" panose="020B0604020202020204" pitchFamily="34" charset="0"/>
                </a:endParaRPr>
              </a:p>
              <a:p>
                <a:pPr eaLnBrk="1" hangingPunct="1"/>
                <a:r>
                  <a:rPr lang="en-US" b="0" dirty="0">
                    <a:ea typeface="Cambria Math" panose="02040503050406030204" pitchFamily="18" charset="0"/>
                  </a:rPr>
                  <a:t>The situation is slightly different for the </a:t>
                </a:r>
                <a:r>
                  <a:rPr lang="en-CA" dirty="0"/>
                  <a:t>asymptotic error constant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fr-FR" b="0" i="1" smtClean="0">
                        <a:latin typeface="Cambria Math" panose="02040503050406030204" pitchFamily="18" charset="0"/>
                        <a:ea typeface="Cambria Math" panose="02040503050406030204" pitchFamily="18" charset="0"/>
                      </a:rPr>
                      <m:t>.</m:t>
                    </m:r>
                  </m:oMath>
                </a14:m>
                <a:r>
                  <a:rPr lang="en-CA" noProof="0" dirty="0"/>
                  <a:t> This constant is often independent on the equation we solve, but for some algorithms will depend on the given problem we try to solve. But, as we have seen in our previous example, only the order of convergence matters, and consequently the knowledge of</a:t>
                </a:r>
                <a14:m>
                  <m:oMath xmlns:m="http://schemas.openxmlformats.org/officeDocument/2006/math">
                    <m:r>
                      <a:rPr lang="fr-FR"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𝜆</m:t>
                    </m:r>
                  </m:oMath>
                </a14:m>
                <a:r>
                  <a:rPr lang="en-CA" noProof="0" dirty="0"/>
                  <a:t> is not</a:t>
                </a:r>
                <a:r>
                  <a:rPr lang="en-CA" baseline="0" noProof="0" dirty="0"/>
                  <a:t> very important.</a:t>
                </a:r>
              </a:p>
              <a:p>
                <a:pPr eaLnBrk="1" hangingPunct="1"/>
                <a:endParaRPr lang="en-CA" altLang="en-US" baseline="0" noProof="0" dirty="0">
                  <a:latin typeface="Arial" panose="020B0604020202020204" pitchFamily="34" charset="0"/>
                </a:endParaRPr>
              </a:p>
              <a:p>
                <a:pPr eaLnBrk="1" hangingPunct="1"/>
                <a:r>
                  <a:rPr lang="en-CA" altLang="en-US" baseline="0" noProof="0" dirty="0">
                    <a:latin typeface="Arial" panose="020B0604020202020204" pitchFamily="34" charset="0"/>
                  </a:rPr>
                  <a:t>Knowing the order of convergence allows us to predict the error in the following iteration.</a:t>
                </a:r>
              </a:p>
              <a:p>
                <a:pPr eaLnBrk="1" hangingPunct="1"/>
                <a:endParaRPr lang="en-CA" altLang="en-US" baseline="0" noProof="0" dirty="0">
                  <a:latin typeface="Arial" panose="020B0604020202020204" pitchFamily="34" charset="0"/>
                </a:endParaRPr>
              </a:p>
              <a:p>
                <a:pPr eaLnBrk="1" hangingPunct="1"/>
                <a:r>
                  <a:rPr lang="en-CA" altLang="en-US" baseline="0" noProof="0" dirty="0">
                    <a:latin typeface="Arial" panose="020B0604020202020204" pitchFamily="34" charset="0"/>
                  </a:rPr>
                  <a:t>Let us repeat once more that as errors are small number, what really matters is the value of alpha.</a:t>
                </a:r>
              </a:p>
              <a:p>
                <a:pPr eaLnBrk="1" hangingPunct="1"/>
                <a:endParaRPr lang="en-CA" altLang="en-US" baseline="0" noProof="0" dirty="0">
                  <a:latin typeface="Arial" panose="020B0604020202020204" pitchFamily="34" charset="0"/>
                </a:endParaRPr>
              </a:p>
              <a:p>
                <a:pPr eaLnBrk="1" hangingPunct="1"/>
                <a:endParaRPr lang="en-CA" altLang="en-US" noProof="0"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mc:Choice>
        <mc:Fallback xmlns="">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fact each algorithm has a given order of convergence </a:t>
                </a:r>
                <a:r>
                  <a:rPr lang="en-US" i="0">
                    <a:latin typeface="Cambria Math" panose="02040503050406030204" pitchFamily="18" charset="0"/>
                    <a:ea typeface="Cambria Math" panose="02040503050406030204" pitchFamily="18" charset="0"/>
                  </a:rPr>
                  <a:t>𝛼</a:t>
                </a:r>
                <a:r>
                  <a:rPr lang="en-US" altLang="en-US" dirty="0">
                    <a:latin typeface="Arial" panose="020B0604020202020204" pitchFamily="34" charset="0"/>
                  </a:rPr>
                  <a:t> which is independent on the specific equation we try to solve.</a:t>
                </a:r>
              </a:p>
              <a:p>
                <a:pPr eaLnBrk="1" hangingPunct="1"/>
                <a:endParaRPr lang="en-US" altLang="en-US" dirty="0">
                  <a:latin typeface="Arial" panose="020B0604020202020204" pitchFamily="34" charset="0"/>
                </a:endParaRPr>
              </a:p>
              <a:p>
                <a:pPr eaLnBrk="1" hangingPunct="1"/>
                <a:r>
                  <a:rPr lang="en-US" b="0" dirty="0">
                    <a:ea typeface="Cambria Math" panose="02040503050406030204" pitchFamily="18" charset="0"/>
                  </a:rPr>
                  <a:t>The situation is slightly different for the </a:t>
                </a:r>
                <a:r>
                  <a:rPr lang="en-CA" dirty="0"/>
                  <a:t>asymptotic error constant </a:t>
                </a:r>
                <a:r>
                  <a:rPr lang="en-US" i="0">
                    <a:latin typeface="Cambria Math" panose="02040503050406030204" pitchFamily="18" charset="0"/>
                    <a:ea typeface="Cambria Math" panose="02040503050406030204" pitchFamily="18" charset="0"/>
                  </a:rPr>
                  <a:t>𝜆</a:t>
                </a:r>
                <a:r>
                  <a:rPr lang="fr-FR" b="0" i="0">
                    <a:latin typeface="Cambria Math" panose="02040503050406030204" pitchFamily="18" charset="0"/>
                    <a:ea typeface="Cambria Math" panose="02040503050406030204" pitchFamily="18" charset="0"/>
                  </a:rPr>
                  <a:t>.</a:t>
                </a:r>
                <a:r>
                  <a:rPr lang="en-CA" noProof="0" dirty="0"/>
                  <a:t> This constant is often independent on the equation we solve, but for some algorithms will depend on the given problem we try to solve. But, as we have seen in our previous example, only the order of convergence matters, and consequently the knowledge of</a:t>
                </a:r>
                <a:r>
                  <a:rPr lang="fr-FR" b="0" i="0">
                    <a:latin typeface="Cambria Math" panose="02040503050406030204" pitchFamily="18" charset="0"/>
                    <a:ea typeface="Cambria Math" panose="02040503050406030204" pitchFamily="18" charset="0"/>
                  </a:rPr>
                  <a:t> </a:t>
                </a:r>
                <a:r>
                  <a:rPr lang="en-US" i="0">
                    <a:latin typeface="Cambria Math" panose="02040503050406030204" pitchFamily="18" charset="0"/>
                    <a:ea typeface="Cambria Math" panose="02040503050406030204" pitchFamily="18" charset="0"/>
                  </a:rPr>
                  <a:t>𝜆</a:t>
                </a:r>
                <a:r>
                  <a:rPr lang="en-CA" noProof="0" dirty="0"/>
                  <a:t> is not</a:t>
                </a:r>
                <a:r>
                  <a:rPr lang="en-CA" baseline="0" noProof="0" dirty="0"/>
                  <a:t> very important.</a:t>
                </a:r>
              </a:p>
              <a:p>
                <a:pPr eaLnBrk="1" hangingPunct="1"/>
                <a:endParaRPr lang="en-CA" altLang="en-US" baseline="0" noProof="0" dirty="0">
                  <a:latin typeface="Arial" panose="020B0604020202020204" pitchFamily="34" charset="0"/>
                </a:endParaRPr>
              </a:p>
              <a:p>
                <a:pPr eaLnBrk="1" hangingPunct="1"/>
                <a:r>
                  <a:rPr lang="en-CA" altLang="en-US" baseline="0" noProof="0" dirty="0">
                    <a:latin typeface="Arial" panose="020B0604020202020204" pitchFamily="34" charset="0"/>
                  </a:rPr>
                  <a:t>Knowing the order of convergence allows us to predict the error in the following iteration.</a:t>
                </a:r>
              </a:p>
              <a:p>
                <a:pPr eaLnBrk="1" hangingPunct="1"/>
                <a:endParaRPr lang="en-CA" altLang="en-US" baseline="0" noProof="0" dirty="0">
                  <a:latin typeface="Arial" panose="020B0604020202020204" pitchFamily="34" charset="0"/>
                </a:endParaRPr>
              </a:p>
              <a:p>
                <a:pPr eaLnBrk="1" hangingPunct="1"/>
                <a:r>
                  <a:rPr lang="en-CA" altLang="en-US" baseline="0" noProof="0" dirty="0">
                    <a:latin typeface="Arial" panose="020B0604020202020204" pitchFamily="34" charset="0"/>
                  </a:rPr>
                  <a:t>Let us repeat once more that as errors are small number, what really matters is the value of alpha.</a:t>
                </a:r>
              </a:p>
              <a:p>
                <a:pPr eaLnBrk="1" hangingPunct="1"/>
                <a:endParaRPr lang="en-CA" altLang="en-US" baseline="0" noProof="0" dirty="0">
                  <a:latin typeface="Arial" panose="020B0604020202020204" pitchFamily="34" charset="0"/>
                </a:endParaRPr>
              </a:p>
              <a:p>
                <a:pPr eaLnBrk="1" hangingPunct="1"/>
                <a:endParaRPr lang="en-CA" altLang="en-US" noProof="0"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mc:Fallback>
      </mc:AlternateContent>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fld id="{89539962-8B14-45DD-885E-24BFB7C5C974}" type="slidenum">
              <a:rPr lang="en-US" altLang="en-US" b="0">
                <a:latin typeface="Arial" panose="020B0604020202020204" pitchFamily="34" charset="0"/>
              </a:rPr>
              <a:pPr eaLnBrk="1" hangingPunct="1"/>
              <a:t>11</a:t>
            </a:fld>
            <a:endParaRPr lang="en-US" altLang="en-US" b="0">
              <a:latin typeface="Arial" panose="020B0604020202020204" pitchFamily="34" charset="0"/>
            </a:endParaRPr>
          </a:p>
        </p:txBody>
      </p:sp>
    </p:spTree>
    <p:extLst>
      <p:ext uri="{BB962C8B-B14F-4D97-AF65-F5344CB8AC3E}">
        <p14:creationId xmlns:p14="http://schemas.microsoft.com/office/powerpoint/2010/main" val="2982982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table you see summarizes for three algorithms their order of convergence.</a:t>
            </a:r>
          </a:p>
          <a:p>
            <a:endParaRPr lang="en-CA" dirty="0"/>
          </a:p>
          <a:p>
            <a:r>
              <a:rPr lang="en-CA" dirty="0"/>
              <a:t>As we have discussed, the bisection algorithm is of order one. </a:t>
            </a:r>
          </a:p>
          <a:p>
            <a:r>
              <a:rPr lang="en-CA" dirty="0"/>
              <a:t>The fixed point iteration method is as well of order one.</a:t>
            </a:r>
          </a:p>
          <a:p>
            <a:endParaRPr lang="en-CA" dirty="0"/>
          </a:p>
          <a:p>
            <a:r>
              <a:rPr lang="en-CA" dirty="0"/>
              <a:t>This behaviour is often referred to as linearly convergent algorithms. Such algorithms are very slow as in each iterations the error is essentially the same order of magnitude than in the previous one, only slightly reduced by the error constant lambda.</a:t>
            </a:r>
          </a:p>
          <a:p>
            <a:endParaRPr lang="en-CA" dirty="0"/>
          </a:p>
          <a:p>
            <a:r>
              <a:rPr lang="en-CA" dirty="0"/>
              <a:t>Newton’s algorithm is of order two. This is referred to as a quadratic convergence.</a:t>
            </a:r>
          </a:p>
          <a:p>
            <a:endParaRPr lang="en-CA" dirty="0"/>
          </a:p>
          <a:p>
            <a:r>
              <a:rPr lang="en-CA" dirty="0"/>
              <a:t>Quadratic algorithms are very fast algorithms. The specific value of lambda is not really relevant as we have already realised in our example</a:t>
            </a:r>
            <a:r>
              <a:rPr lang="en-CA" dirty="0" smtClean="0"/>
              <a:t>. </a:t>
            </a:r>
            <a:endParaRPr lang="en-CA" dirty="0"/>
          </a:p>
          <a:p>
            <a:endParaRPr lang="en-CA" dirty="0"/>
          </a:p>
          <a:p>
            <a:r>
              <a:rPr lang="en-CA" dirty="0"/>
              <a:t>In the coming lecture we are going to see more examples on how we can apply the elements of this table.</a:t>
            </a:r>
          </a:p>
          <a:p>
            <a:endParaRPr lang="en-CA" dirty="0"/>
          </a:p>
          <a:p>
            <a:r>
              <a:rPr lang="en-CA" dirty="0"/>
              <a:t>Once finished this lecture I recommend you to go back to the lecture on error control of the bisection algorithm which you followed previously. Take some time to compare how we have estimated the number of iterations needed to reach a given tolerance with the concept of order of convergence you have learned in the present lecture.</a:t>
            </a:r>
          </a:p>
          <a:p>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12</a:t>
            </a:fld>
            <a:endParaRPr lang="en-US"/>
          </a:p>
        </p:txBody>
      </p:sp>
    </p:spTree>
    <p:extLst>
      <p:ext uri="{BB962C8B-B14F-4D97-AF65-F5344CB8AC3E}">
        <p14:creationId xmlns:p14="http://schemas.microsoft.com/office/powerpoint/2010/main" val="59256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A given algorithm will converge at a certain speed towards the solution</a:t>
                </a:r>
              </a:p>
              <a:p>
                <a:endParaRPr lang="en-US" dirty="0" smtClean="0"/>
              </a:p>
              <a:p>
                <a:r>
                  <a:rPr lang="en-US" dirty="0"/>
                  <a:t>The speed of convergence is measured quantitatively by the order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and the </a:t>
                </a:r>
                <a:r>
                  <a:rPr lang="en-CA" dirty="0"/>
                  <a:t>asymptotic error constant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CA" altLang="en-US" dirty="0"/>
                  <a:t> </a:t>
                </a:r>
                <a:endParaRPr lang="en-CA" altLang="en-US" dirty="0" smtClean="0"/>
              </a:p>
              <a:p>
                <a:endParaRPr lang="en-CA" altLang="en-US" dirty="0"/>
              </a:p>
              <a:p>
                <a:r>
                  <a:rPr lang="en-US" dirty="0"/>
                  <a:t>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smtClean="0"/>
                  <a:t> of </a:t>
                </a:r>
                <a:r>
                  <a:rPr lang="en-US" dirty="0"/>
                  <a:t>a next iteration can be predicted </a:t>
                </a:r>
                <a:r>
                  <a:rPr lang="en-US" dirty="0" smtClean="0"/>
                  <a:t>as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𝛼</m:t>
                        </m:r>
                      </m:sup>
                    </m:sSubSup>
                  </m:oMath>
                </a14:m>
                <a:endParaRPr lang="en-CA" dirty="0" smtClean="0"/>
              </a:p>
              <a:p>
                <a:pPr marL="0" indent="0">
                  <a:buNone/>
                </a:pPr>
                <a:endParaRPr lang="en-CA" sz="800" dirty="0"/>
              </a:p>
              <a:p>
                <a:r>
                  <a:rPr lang="en-US" dirty="0"/>
                  <a:t>The order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is a characteristic number for a given algorithm</a:t>
                </a:r>
                <a:endParaRPr lang="en-CA" dirty="0"/>
              </a:p>
              <a:p>
                <a:endParaRPr lang="en-US" dirty="0"/>
              </a:p>
            </p:txBody>
          </p:sp>
        </mc:Choice>
        <mc:Fallback xmlns="">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A given algorithm will converge at a certain speed towards the solution</a:t>
                </a:r>
              </a:p>
              <a:p>
                <a:endParaRPr lang="en-US" dirty="0" smtClean="0"/>
              </a:p>
              <a:p>
                <a:r>
                  <a:rPr lang="en-US" dirty="0"/>
                  <a:t>The speed of convergence is measured quantitatively by the order</a:t>
                </a:r>
                <a:r>
                  <a:rPr lang="en-US" dirty="0">
                    <a:ea typeface="Cambria Math" panose="02040503050406030204" pitchFamily="18" charset="0"/>
                  </a:rPr>
                  <a:t> </a:t>
                </a:r>
                <a:r>
                  <a:rPr lang="en-US" i="0">
                    <a:latin typeface="Cambria Math" panose="02040503050406030204" pitchFamily="18" charset="0"/>
                    <a:ea typeface="Cambria Math" panose="02040503050406030204" pitchFamily="18" charset="0"/>
                  </a:rPr>
                  <a:t>𝛼</a:t>
                </a:r>
                <a:r>
                  <a:rPr lang="en-US" dirty="0"/>
                  <a:t> and the </a:t>
                </a:r>
                <a:r>
                  <a:rPr lang="en-CA" dirty="0"/>
                  <a:t>asymptotic error constant </a:t>
                </a:r>
                <a:r>
                  <a:rPr lang="en-US" i="0">
                    <a:latin typeface="Cambria Math" panose="02040503050406030204" pitchFamily="18" charset="0"/>
                    <a:ea typeface="Cambria Math" panose="02040503050406030204" pitchFamily="18" charset="0"/>
                  </a:rPr>
                  <a:t>𝜆</a:t>
                </a:r>
                <a:r>
                  <a:rPr lang="en-CA" altLang="en-US" dirty="0"/>
                  <a:t> </a:t>
                </a:r>
                <a:endParaRPr lang="en-CA" altLang="en-US" dirty="0" smtClean="0"/>
              </a:p>
              <a:p>
                <a:endParaRPr lang="en-CA" altLang="en-US" dirty="0"/>
              </a:p>
              <a:p>
                <a:r>
                  <a:rPr lang="en-US" dirty="0"/>
                  <a:t>The error </a:t>
                </a:r>
                <a:r>
                  <a:rPr lang="en-US" i="0">
                    <a:latin typeface="Cambria Math" panose="02040503050406030204" pitchFamily="18" charset="0"/>
                  </a:rPr>
                  <a:t>𝐸_(𝑖+1)</a:t>
                </a:r>
                <a:r>
                  <a:rPr lang="en-US" dirty="0" smtClean="0"/>
                  <a:t> of </a:t>
                </a:r>
                <a:r>
                  <a:rPr lang="en-US" dirty="0"/>
                  <a:t>a next iteration can be predicted </a:t>
                </a:r>
                <a:r>
                  <a:rPr lang="en-US" dirty="0" smtClean="0"/>
                  <a:t>as</a:t>
                </a:r>
                <a:r>
                  <a:rPr lang="en-US" b="0" i="0" smtClean="0">
                    <a:latin typeface="Cambria Math" panose="02040503050406030204" pitchFamily="18" charset="0"/>
                  </a:rPr>
                  <a:t> </a:t>
                </a:r>
                <a:r>
                  <a:rPr lang="en-US" b="0" i="0" smtClean="0">
                    <a:latin typeface="Cambria Math" panose="02040503050406030204" pitchFamily="18" charset="0"/>
                  </a:rPr>
                  <a:t>𝐸</a:t>
                </a:r>
                <a:r>
                  <a:rPr lang="en-US" b="0" i="0">
                    <a:latin typeface="Cambria Math" panose="02040503050406030204" pitchFamily="18" charset="0"/>
                  </a:rPr>
                  <a:t>_(</a:t>
                </a:r>
                <a:r>
                  <a:rPr lang="en-US" i="0">
                    <a:latin typeface="Cambria Math" panose="02040503050406030204" pitchFamily="18" charset="0"/>
                  </a:rPr>
                  <a:t>𝑖+1)</a:t>
                </a:r>
                <a:r>
                  <a:rPr lang="en-US" i="0">
                    <a:latin typeface="Cambria Math" panose="02040503050406030204" pitchFamily="18" charset="0"/>
                    <a:ea typeface="Cambria Math" panose="02040503050406030204" pitchFamily="18" charset="0"/>
                  </a:rPr>
                  <a:t>≅𝜆</a:t>
                </a:r>
                <a:r>
                  <a:rPr lang="en-US" b="0" i="0" smtClean="0">
                    <a:latin typeface="Cambria Math" panose="02040503050406030204" pitchFamily="18" charset="0"/>
                    <a:ea typeface="Cambria Math" panose="02040503050406030204" pitchFamily="18" charset="0"/>
                  </a:rPr>
                  <a:t>𝐸</a:t>
                </a:r>
                <a:r>
                  <a:rPr lang="en-US" b="0" i="0">
                    <a:latin typeface="Cambria Math" panose="02040503050406030204" pitchFamily="18" charset="0"/>
                    <a:ea typeface="Cambria Math" panose="02040503050406030204" pitchFamily="18" charset="0"/>
                  </a:rPr>
                  <a:t>_</a:t>
                </a:r>
                <a:r>
                  <a:rPr lang="en-US" i="0">
                    <a:latin typeface="Cambria Math" panose="02040503050406030204" pitchFamily="18" charset="0"/>
                    <a:ea typeface="Cambria Math" panose="02040503050406030204" pitchFamily="18" charset="0"/>
                  </a:rPr>
                  <a:t>𝑖^𝛼</a:t>
                </a:r>
                <a:endParaRPr lang="en-CA" dirty="0" smtClean="0"/>
              </a:p>
              <a:p>
                <a:pPr marL="0" indent="0">
                  <a:buNone/>
                </a:pPr>
                <a:endParaRPr lang="en-CA" sz="800" dirty="0"/>
              </a:p>
              <a:p>
                <a:r>
                  <a:rPr lang="en-US" dirty="0"/>
                  <a:t>The order</a:t>
                </a:r>
                <a:r>
                  <a:rPr lang="en-US" dirty="0">
                    <a:ea typeface="Cambria Math" panose="02040503050406030204" pitchFamily="18" charset="0"/>
                  </a:rPr>
                  <a:t> </a:t>
                </a:r>
                <a:r>
                  <a:rPr lang="en-US" i="0">
                    <a:latin typeface="Cambria Math" panose="02040503050406030204" pitchFamily="18" charset="0"/>
                    <a:ea typeface="Cambria Math" panose="02040503050406030204" pitchFamily="18" charset="0"/>
                  </a:rPr>
                  <a:t>𝛼</a:t>
                </a:r>
                <a:r>
                  <a:rPr lang="en-US" dirty="0"/>
                  <a:t> is a characteristic number for a given algorithm</a:t>
                </a:r>
                <a:endParaRPr lang="en-CA" dirty="0"/>
              </a:p>
              <a:p>
                <a:endParaRPr lang="en-US" dirty="0"/>
              </a:p>
            </p:txBody>
          </p:sp>
        </mc:Fallback>
      </mc:AlternateContent>
      <p:sp>
        <p:nvSpPr>
          <p:cNvPr id="4" name="Slide Number Placeholder 3"/>
          <p:cNvSpPr>
            <a:spLocks noGrp="1"/>
          </p:cNvSpPr>
          <p:nvPr>
            <p:ph type="sldNum" sz="quarter" idx="10"/>
          </p:nvPr>
        </p:nvSpPr>
        <p:spPr/>
        <p:txBody>
          <a:bodyPr/>
          <a:lstStyle/>
          <a:p>
            <a:fld id="{11EB0624-FD0E-405A-8192-40FE707873AC}" type="slidenum">
              <a:rPr lang="en-US" smtClean="0"/>
              <a:t>13</a:t>
            </a:fld>
            <a:endParaRPr lang="en-US"/>
          </a:p>
        </p:txBody>
      </p:sp>
    </p:spTree>
    <p:extLst>
      <p:ext uri="{BB962C8B-B14F-4D97-AF65-F5344CB8AC3E}">
        <p14:creationId xmlns:p14="http://schemas.microsoft.com/office/powerpoint/2010/main" val="203199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we are going to discuss how we can compare the speed of different algorithms.</a:t>
            </a:r>
          </a:p>
          <a:p>
            <a:endParaRPr lang="en-US" dirty="0" smtClean="0"/>
          </a:p>
          <a:p>
            <a:r>
              <a:rPr lang="en-US" dirty="0" smtClean="0"/>
              <a:t>More</a:t>
            </a:r>
            <a:r>
              <a:rPr lang="en-US" baseline="0" dirty="0" smtClean="0"/>
              <a:t> precisely w</a:t>
            </a:r>
            <a:r>
              <a:rPr lang="en-US" dirty="0" smtClean="0"/>
              <a:t>e</a:t>
            </a:r>
            <a:r>
              <a:rPr lang="en-US" baseline="0" dirty="0" smtClean="0"/>
              <a:t> want to </a:t>
            </a:r>
            <a:r>
              <a:rPr lang="en-US" dirty="0" smtClean="0"/>
              <a:t> compare </a:t>
            </a:r>
            <a:r>
              <a:rPr lang="en-US" baseline="0" dirty="0" smtClean="0"/>
              <a:t>how fast, or how slow, they are able to compute an approximation of a solution of an equation with a given tolerance.</a:t>
            </a:r>
            <a:endParaRPr lang="en-CA" dirty="0" smtClean="0"/>
          </a:p>
          <a:p>
            <a:endParaRPr lang="en-US" dirty="0" smtClean="0"/>
          </a:p>
          <a:p>
            <a:r>
              <a:rPr lang="en-US" dirty="0" smtClean="0"/>
              <a:t>Let us start with an example.</a:t>
            </a:r>
          </a:p>
          <a:p>
            <a:r>
              <a:rPr lang="en-US" dirty="0" smtClean="0"/>
              <a:t>Consider </a:t>
            </a:r>
            <a:r>
              <a:rPr lang="en-US" dirty="0"/>
              <a:t>the equation x = cos(x).</a:t>
            </a:r>
          </a:p>
          <a:p>
            <a:endParaRPr lang="en-US" dirty="0"/>
          </a:p>
          <a:p>
            <a:r>
              <a:rPr lang="en-US" dirty="0"/>
              <a:t>In previous</a:t>
            </a:r>
            <a:r>
              <a:rPr lang="en-US" baseline="0" dirty="0"/>
              <a:t> lectures we </a:t>
            </a:r>
            <a:r>
              <a:rPr lang="en-US" baseline="0" dirty="0" smtClean="0"/>
              <a:t>solved </a:t>
            </a:r>
            <a:r>
              <a:rPr lang="en-US" baseline="0" dirty="0"/>
              <a:t>this equation numerically.</a:t>
            </a:r>
          </a:p>
          <a:p>
            <a:endParaRPr lang="en-US" baseline="0" dirty="0"/>
          </a:p>
          <a:p>
            <a:r>
              <a:rPr lang="en-US" baseline="0" dirty="0"/>
              <a:t>We computed approximations of the solution using the fix point iteration method.</a:t>
            </a:r>
          </a:p>
          <a:p>
            <a:endParaRPr lang="en-US" baseline="0" dirty="0"/>
          </a:p>
          <a:p>
            <a:r>
              <a:rPr lang="en-US" baseline="0" dirty="0"/>
              <a:t>We computed as well approximations using Newton’s method.</a:t>
            </a:r>
          </a:p>
          <a:p>
            <a:endParaRPr lang="en-US" baseline="0" dirty="0"/>
          </a:p>
          <a:p>
            <a:r>
              <a:rPr lang="en-US" baseline="0" dirty="0"/>
              <a:t>Both methods solve the same equation. But as you </a:t>
            </a:r>
            <a:r>
              <a:rPr lang="en-US" baseline="0" dirty="0" smtClean="0"/>
              <a:t>note </a:t>
            </a:r>
            <a:r>
              <a:rPr lang="en-US" baseline="0" dirty="0"/>
              <a:t>by comparing both tables we don’t get the same precision in the same number of iterations.</a:t>
            </a:r>
          </a:p>
          <a:p>
            <a:endParaRPr lang="en-US" baseline="0" dirty="0"/>
          </a:p>
          <a:p>
            <a:r>
              <a:rPr lang="en-US" baseline="0" dirty="0"/>
              <a:t>For the fixed point iteration we get an approximation wit an error of about 0.02 after four iterations.</a:t>
            </a:r>
          </a:p>
          <a:p>
            <a:r>
              <a:rPr lang="en-US" dirty="0"/>
              <a:t>Newton’s method, after the same number of iterations, was able to give an approximation</a:t>
            </a:r>
            <a:r>
              <a:rPr lang="en-US" baseline="0" dirty="0"/>
              <a:t> with an error of 10 to -16. </a:t>
            </a:r>
            <a:endParaRPr lang="en-US" baseline="0" dirty="0" smtClean="0"/>
          </a:p>
          <a:p>
            <a:r>
              <a:rPr lang="en-US" baseline="0" dirty="0" smtClean="0"/>
              <a:t>This </a:t>
            </a:r>
            <a:r>
              <a:rPr lang="en-US" baseline="0" dirty="0"/>
              <a:t>is a much lower error.</a:t>
            </a:r>
          </a:p>
          <a:p>
            <a:endParaRPr lang="en-US" baseline="0" dirty="0"/>
          </a:p>
          <a:p>
            <a:r>
              <a:rPr lang="en-US" baseline="0" dirty="0" smtClean="0"/>
              <a:t>This example teaches us that </a:t>
            </a:r>
            <a:r>
              <a:rPr lang="en-US" baseline="0" dirty="0"/>
              <a:t>different algorithms when solving numerically a same equation and starting with a same initial guess, can give very different quality of results in the same number of iterations.</a:t>
            </a:r>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2</a:t>
            </a:fld>
            <a:endParaRPr lang="en-US"/>
          </a:p>
        </p:txBody>
      </p:sp>
    </p:spTree>
    <p:extLst>
      <p:ext uri="{BB962C8B-B14F-4D97-AF65-F5344CB8AC3E}">
        <p14:creationId xmlns:p14="http://schemas.microsoft.com/office/powerpoint/2010/main" val="246097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better</a:t>
                </a:r>
                <a:r>
                  <a:rPr lang="en-US" baseline="0" dirty="0"/>
                  <a:t> way to compare the results of the calculations of two algorithms is to use the so-called error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error plot is showing the error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a:t> of the approximation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in function of the number </a:t>
                </a:r>
                <a14:m>
                  <m:oMath xmlns:m="http://schemas.openxmlformats.org/officeDocument/2006/math">
                    <m:r>
                      <a:rPr lang="en-US" b="0" i="1" smtClean="0">
                        <a:latin typeface="Cambria Math" panose="02040503050406030204" pitchFamily="18" charset="0"/>
                      </a:rPr>
                      <m:t>𝑖</m:t>
                    </m:r>
                  </m:oMath>
                </a14:m>
                <a:r>
                  <a:rPr lang="en-US" dirty="0"/>
                  <a:t> of the iteration.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the example shown here,</a:t>
                </a:r>
                <a:r>
                  <a:rPr lang="en-US" baseline="0" dirty="0"/>
                  <a:t> </a:t>
                </a:r>
                <a:r>
                  <a:rPr lang="en-US" baseline="0" dirty="0" smtClean="0"/>
                  <a:t>Algorithm </a:t>
                </a:r>
                <a:r>
                  <a:rPr lang="en-US" baseline="0" dirty="0"/>
                  <a:t>2 gives, for a same number of iterations, approximations with </a:t>
                </a:r>
                <a:r>
                  <a:rPr lang="en-US" baseline="0" dirty="0" smtClean="0"/>
                  <a:t>a smaller error </a:t>
                </a:r>
                <a:r>
                  <a:rPr lang="en-US" baseline="0" dirty="0"/>
                  <a:t>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say that Algorithm 2 is faster 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better</a:t>
                </a:r>
                <a:r>
                  <a:rPr lang="en-US" baseline="0" dirty="0" smtClean="0"/>
                  <a:t> way to compare the results of the </a:t>
                </a:r>
                <a:r>
                  <a:rPr lang="en-US" baseline="0" dirty="0" err="1" smtClean="0"/>
                  <a:t>calcaultions</a:t>
                </a:r>
                <a:r>
                  <a:rPr lang="en-US" baseline="0" dirty="0" smtClean="0"/>
                  <a:t> of two algorithms is to use the so-called error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error plot is showing the error </a:t>
                </a:r>
                <a:r>
                  <a:rPr lang="en-US" dirty="0" err="1" smtClean="0"/>
                  <a:t>error</a:t>
                </a:r>
                <a:r>
                  <a:rPr lang="en-US" dirty="0" smtClean="0"/>
                  <a:t> </a:t>
                </a:r>
                <a:r>
                  <a:rPr lang="en-US" b="0" i="0" smtClean="0">
                    <a:latin typeface="Cambria Math" panose="02040503050406030204" pitchFamily="18" charset="0"/>
                  </a:rPr>
                  <a:t>𝐸_𝑖</a:t>
                </a:r>
                <a:r>
                  <a:rPr lang="en-US" dirty="0" smtClean="0"/>
                  <a:t> of the approximation </a:t>
                </a:r>
                <a:r>
                  <a:rPr lang="en-US" b="0" i="0" smtClean="0">
                    <a:latin typeface="Cambria Math" panose="02040503050406030204" pitchFamily="18" charset="0"/>
                  </a:rPr>
                  <a:t>𝑥_𝑖</a:t>
                </a:r>
                <a:r>
                  <a:rPr lang="en-US" dirty="0" smtClean="0"/>
                  <a:t> in function of the number </a:t>
                </a:r>
                <a:r>
                  <a:rPr lang="en-US" b="0" i="0" smtClean="0">
                    <a:latin typeface="Cambria Math" panose="02040503050406030204" pitchFamily="18" charset="0"/>
                  </a:rPr>
                  <a:t>𝑖</a:t>
                </a:r>
                <a:r>
                  <a:rPr lang="en-US" dirty="0" smtClean="0"/>
                  <a:t> of the </a:t>
                </a:r>
                <a:r>
                  <a:rPr lang="en-US" dirty="0" smtClean="0"/>
                  <a:t>iteration.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example shown here,</a:t>
                </a:r>
                <a:r>
                  <a:rPr lang="en-US" baseline="0" dirty="0" smtClean="0"/>
                  <a:t> we see that Algorithm 2 gives, for a same number of iterations, approximations with less error 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say that Algorithm 2 is faster 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mc:Fallback>
      </mc:AlternateContent>
      <p:sp>
        <p:nvSpPr>
          <p:cNvPr id="4" name="Slide Number Placeholder 3"/>
          <p:cNvSpPr>
            <a:spLocks noGrp="1"/>
          </p:cNvSpPr>
          <p:nvPr>
            <p:ph type="sldNum" sz="quarter" idx="10"/>
          </p:nvPr>
        </p:nvSpPr>
        <p:spPr/>
        <p:txBody>
          <a:bodyPr/>
          <a:lstStyle/>
          <a:p>
            <a:fld id="{11EB0624-FD0E-405A-8192-40FE707873AC}" type="slidenum">
              <a:rPr lang="en-US" smtClean="0"/>
              <a:t>3</a:t>
            </a:fld>
            <a:endParaRPr lang="en-US"/>
          </a:p>
        </p:txBody>
      </p:sp>
    </p:spTree>
    <p:extLst>
      <p:ext uri="{BB962C8B-B14F-4D97-AF65-F5344CB8AC3E}">
        <p14:creationId xmlns:p14="http://schemas.microsoft.com/office/powerpoint/2010/main" val="73163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compare the algorithms we learned so far on a same equation.</a:t>
            </a:r>
          </a:p>
          <a:p>
            <a:endParaRPr lang="en-US" dirty="0"/>
          </a:p>
          <a:p>
            <a:r>
              <a:rPr lang="en-US" dirty="0"/>
              <a:t>For this we choose an equation from which we know the </a:t>
            </a:r>
            <a:r>
              <a:rPr lang="en-US" dirty="0" smtClean="0"/>
              <a:t>root.</a:t>
            </a:r>
            <a:endParaRPr lang="en-US" dirty="0"/>
          </a:p>
          <a:p>
            <a:endParaRPr lang="en-US" dirty="0"/>
          </a:p>
          <a:p>
            <a:r>
              <a:rPr lang="en-US" dirty="0"/>
              <a:t>The equation we consider is cos(x) = sin(x). A</a:t>
            </a:r>
            <a:r>
              <a:rPr lang="en-US" baseline="0" dirty="0"/>
              <a:t> solution r of this equation is pi over four.</a:t>
            </a:r>
          </a:p>
          <a:p>
            <a:endParaRPr lang="en-US" baseline="0" dirty="0"/>
          </a:p>
          <a:p>
            <a:r>
              <a:rPr lang="en-US" baseline="0" dirty="0"/>
              <a:t>We will compare the performance of the bisection, fixed point and Newton algorithm</a:t>
            </a:r>
          </a:p>
          <a:p>
            <a:r>
              <a:rPr lang="en-US" baseline="0" dirty="0" smtClean="0"/>
              <a:t>To </a:t>
            </a:r>
            <a:r>
              <a:rPr lang="en-US" baseline="0" dirty="0"/>
              <a:t>be fair, we start all algorithms with an initial guess having a same </a:t>
            </a:r>
            <a:r>
              <a:rPr lang="en-US" baseline="0" dirty="0" smtClean="0"/>
              <a:t>true error</a:t>
            </a:r>
            <a:r>
              <a:rPr lang="en-US" baseline="0" dirty="0"/>
              <a:t>.</a:t>
            </a:r>
          </a:p>
          <a:p>
            <a:endParaRPr lang="en-US" baseline="0" dirty="0"/>
          </a:p>
          <a:p>
            <a:r>
              <a:rPr lang="en-US" baseline="0" dirty="0"/>
              <a:t>For the bisection algorithm we start with the interval [0, 1]. This gives an initial approximation xo of 0.5.</a:t>
            </a:r>
          </a:p>
          <a:p>
            <a:endParaRPr lang="en-US" baseline="0" dirty="0"/>
          </a:p>
          <a:p>
            <a:r>
              <a:rPr lang="en-US" baseline="0" dirty="0"/>
              <a:t>We use this same initial approximation 0.5 for the two other algorithms.</a:t>
            </a:r>
          </a:p>
          <a:p>
            <a:endParaRPr lang="en-US" baseline="0" dirty="0"/>
          </a:p>
          <a:p>
            <a:r>
              <a:rPr lang="en-US" baseline="0" dirty="0" smtClean="0"/>
              <a:t>The initial error of </a:t>
            </a:r>
            <a:r>
              <a:rPr lang="en-US" baseline="0" dirty="0"/>
              <a:t>all three algorithms </a:t>
            </a:r>
            <a:r>
              <a:rPr lang="en-US" baseline="0" dirty="0" smtClean="0"/>
              <a:t>is 0.5 minus pi/4, which is about 0.3.</a:t>
            </a:r>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4</a:t>
            </a:fld>
            <a:endParaRPr lang="en-US"/>
          </a:p>
        </p:txBody>
      </p:sp>
    </p:spTree>
    <p:extLst>
      <p:ext uri="{BB962C8B-B14F-4D97-AF65-F5344CB8AC3E}">
        <p14:creationId xmlns:p14="http://schemas.microsoft.com/office/powerpoint/2010/main" val="391349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plot the true error in function of the number of iterations for the three</a:t>
            </a:r>
            <a:r>
              <a:rPr lang="en-US" baseline="0" dirty="0"/>
              <a:t> algorithms you should obtain a figure similar to the one displayed.</a:t>
            </a:r>
          </a:p>
          <a:p>
            <a:r>
              <a:rPr lang="en-US" baseline="0" dirty="0"/>
              <a:t>I invite you, once you have finished listening to this lecture, to try to reproduce these three curves using the octave scripts you have produced in the previous lectures. </a:t>
            </a:r>
          </a:p>
          <a:p>
            <a:endParaRPr lang="en-US" baseline="0" dirty="0"/>
          </a:p>
          <a:p>
            <a:r>
              <a:rPr lang="en-US" baseline="0" dirty="0"/>
              <a:t>For the moment just focus on the conclusions we can draw from this figure.</a:t>
            </a:r>
          </a:p>
          <a:p>
            <a:endParaRPr lang="en-US" dirty="0"/>
          </a:p>
          <a:p>
            <a:r>
              <a:rPr lang="en-US" dirty="0"/>
              <a:t>Comparing the three algorithms,</a:t>
            </a:r>
            <a:r>
              <a:rPr lang="en-US" baseline="0" dirty="0"/>
              <a:t> we can observe that the bisection and the fixed point iteration methods, the circles and squares, converge with about similar speeds. </a:t>
            </a:r>
            <a:endParaRPr lang="en-US" baseline="0" dirty="0" smtClean="0"/>
          </a:p>
          <a:p>
            <a:r>
              <a:rPr lang="en-US" baseline="0" dirty="0" smtClean="0"/>
              <a:t>The </a:t>
            </a:r>
            <a:r>
              <a:rPr lang="en-US" baseline="0" dirty="0"/>
              <a:t>fixed point method, the circles, converges slightly faster, but the difference is insignificant.</a:t>
            </a:r>
          </a:p>
          <a:p>
            <a:endParaRPr lang="en-US" baseline="0" dirty="0"/>
          </a:p>
          <a:p>
            <a:r>
              <a:rPr lang="en-US" baseline="0" dirty="0"/>
              <a:t>Newton’s method, the triangles, converges much faster. Already after a few iterations the error drops as low as 10 to -16.</a:t>
            </a:r>
          </a:p>
          <a:p>
            <a:endParaRPr lang="en-US" baseline="0" dirty="0"/>
          </a:p>
          <a:p>
            <a:r>
              <a:rPr lang="en-US" baseline="0" dirty="0"/>
              <a:t>Another striking and interesting effect is that the error remains constant once it reached around 10 to -16.</a:t>
            </a:r>
          </a:p>
          <a:p>
            <a:endParaRPr lang="en-US" baseline="0" dirty="0"/>
          </a:p>
          <a:p>
            <a:r>
              <a:rPr lang="en-US" baseline="0" dirty="0"/>
              <a:t>What is the reason?</a:t>
            </a:r>
          </a:p>
          <a:p>
            <a:endParaRPr lang="en-US" baseline="0" dirty="0"/>
          </a:p>
          <a:p>
            <a:r>
              <a:rPr lang="en-US" baseline="0" dirty="0"/>
              <a:t>In our calculations we used octave. Octave uses 16 significant digits. Once the error drops to 10 to -16, it can no longer drop further. We reached the best possible calculations we can achieve with 16 significant digits. </a:t>
            </a:r>
          </a:p>
          <a:p>
            <a:endParaRPr lang="en-US" baseline="0" dirty="0"/>
          </a:p>
          <a:p>
            <a:r>
              <a:rPr lang="en-US" baseline="0" dirty="0"/>
              <a:t>This comes from the round-off errors.</a:t>
            </a:r>
          </a:p>
          <a:p>
            <a:endParaRPr lang="en-US" baseline="0" dirty="0"/>
          </a:p>
          <a:p>
            <a:r>
              <a:rPr lang="en-US" baseline="0" dirty="0"/>
              <a:t>In future we are going to discuss in more details this behavior. </a:t>
            </a:r>
          </a:p>
          <a:p>
            <a:r>
              <a:rPr lang="en-US" baseline="0" dirty="0"/>
              <a:t>But let us already mention that it is a very typical </a:t>
            </a:r>
            <a:r>
              <a:rPr lang="en-US" baseline="0" dirty="0" smtClean="0"/>
              <a:t>effect.</a:t>
            </a:r>
            <a:endParaRPr lang="en-US" baseline="0" dirty="0"/>
          </a:p>
          <a:p>
            <a:r>
              <a:rPr lang="en-US" baseline="0" dirty="0"/>
              <a:t>At first, as the algorithm is used with increasing number of iterations, the error drops because the algorithm is designed to bring down the truncation error.</a:t>
            </a:r>
          </a:p>
          <a:p>
            <a:endParaRPr lang="en-US" baseline="0" dirty="0"/>
          </a:p>
          <a:p>
            <a:r>
              <a:rPr lang="en-US" baseline="0" dirty="0"/>
              <a:t>Recall that the truncation error is the error coming from the fact we use an approximation to solve our mathematical problem. </a:t>
            </a:r>
          </a:p>
          <a:p>
            <a:endParaRPr lang="en-US" baseline="0" dirty="0"/>
          </a:p>
          <a:p>
            <a:r>
              <a:rPr lang="en-US" baseline="0" dirty="0"/>
              <a:t>Any well designed algorithm becomes more and more accurate as we proceed with more iterations.</a:t>
            </a:r>
          </a:p>
          <a:p>
            <a:r>
              <a:rPr lang="en-US" baseline="0" dirty="0"/>
              <a:t>The algorithm converges to the true solution of the mathematical problem. </a:t>
            </a:r>
          </a:p>
          <a:p>
            <a:r>
              <a:rPr lang="en-US" baseline="0" dirty="0"/>
              <a:t>This means that the truncation error reduces.</a:t>
            </a:r>
          </a:p>
          <a:p>
            <a:endParaRPr lang="en-US" baseline="0" dirty="0"/>
          </a:p>
          <a:p>
            <a:r>
              <a:rPr lang="en-US" baseline="0" dirty="0"/>
              <a:t>But as we iterate more and more, round-off errors become more important. And even if the algorithm keeps reducing the truncation error, the total error will increase because of round-off errors.</a:t>
            </a:r>
          </a:p>
          <a:p>
            <a:endParaRPr lang="en-US" baseline="0" dirty="0"/>
          </a:p>
          <a:p>
            <a:r>
              <a:rPr lang="en-US" baseline="0" dirty="0"/>
              <a:t>In fact, for a given number of significant digits used in </a:t>
            </a:r>
            <a:r>
              <a:rPr lang="en-US" baseline="0" dirty="0" smtClean="0"/>
              <a:t>the calculations</a:t>
            </a:r>
            <a:r>
              <a:rPr lang="en-US" baseline="0" dirty="0"/>
              <a:t>, there is a smallest possible error one can reach.</a:t>
            </a:r>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5</a:t>
            </a:fld>
            <a:endParaRPr lang="en-US"/>
          </a:p>
        </p:txBody>
      </p:sp>
    </p:spTree>
    <p:extLst>
      <p:ext uri="{BB962C8B-B14F-4D97-AF65-F5344CB8AC3E}">
        <p14:creationId xmlns:p14="http://schemas.microsoft.com/office/powerpoint/2010/main" val="210400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learned that we can</a:t>
            </a:r>
            <a:r>
              <a:rPr lang="en-US" baseline="0" dirty="0"/>
              <a:t> compare the speed of convergence between algorithms by plotting the error in function of the number of iterations.</a:t>
            </a:r>
          </a:p>
          <a:p>
            <a:endParaRPr lang="en-US" baseline="0" dirty="0"/>
          </a:p>
          <a:p>
            <a:r>
              <a:rPr lang="en-US" dirty="0"/>
              <a:t>Graphs are excellent tools to visualize behaviors. But sometimes one would like to use a more quantitative</a:t>
            </a:r>
            <a:r>
              <a:rPr lang="en-US" baseline="0" dirty="0"/>
              <a:t> way.</a:t>
            </a:r>
          </a:p>
          <a:p>
            <a:endParaRPr lang="en-US" baseline="0" dirty="0"/>
          </a:p>
          <a:p>
            <a:r>
              <a:rPr lang="en-US" baseline="0" dirty="0"/>
              <a:t>In numerical analysis, mathematicians have developed a quantitative measure for the speed of convergence. </a:t>
            </a:r>
          </a:p>
          <a:p>
            <a:r>
              <a:rPr lang="en-US" baseline="0" dirty="0"/>
              <a:t>The following definition gives us this quantitative measure. </a:t>
            </a:r>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6</a:t>
            </a:fld>
            <a:endParaRPr lang="en-US"/>
          </a:p>
        </p:txBody>
      </p:sp>
    </p:spTree>
    <p:extLst>
      <p:ext uri="{BB962C8B-B14F-4D97-AF65-F5344CB8AC3E}">
        <p14:creationId xmlns:p14="http://schemas.microsoft.com/office/powerpoint/2010/main" val="10256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Consider a numerical series </a:t>
            </a:r>
            <a:r>
              <a:rPr lang="en-US" altLang="en-US" dirty="0" err="1">
                <a:latin typeface="Arial" panose="020B0604020202020204" pitchFamily="34" charset="0"/>
              </a:rPr>
              <a:t>xn</a:t>
            </a:r>
            <a:r>
              <a:rPr lang="en-US" altLang="en-US" dirty="0">
                <a:latin typeface="Arial" panose="020B0604020202020204" pitchFamily="34" charset="0"/>
              </a:rPr>
              <a:t> converging to the number r.</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 the context of numerical algorithms, the series is actually an algorithm, for example Newton’s algorithm.</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Define now </a:t>
            </a:r>
            <a:r>
              <a:rPr lang="en-US" altLang="en-US" dirty="0" err="1">
                <a:latin typeface="Arial" panose="020B0604020202020204" pitchFamily="34" charset="0"/>
              </a:rPr>
              <a:t>ei</a:t>
            </a:r>
            <a:r>
              <a:rPr lang="en-US" altLang="en-US" dirty="0">
                <a:latin typeface="Arial" panose="020B0604020202020204" pitchFamily="34" charset="0"/>
              </a:rPr>
              <a:t> as the difference between xi and r.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 the context of numerical analysis the quantity </a:t>
            </a:r>
            <a:r>
              <a:rPr lang="en-US" altLang="en-US" dirty="0" err="1">
                <a:latin typeface="Arial" panose="020B0604020202020204" pitchFamily="34" charset="0"/>
              </a:rPr>
              <a:t>ei</a:t>
            </a:r>
            <a:r>
              <a:rPr lang="en-US" altLang="en-US" dirty="0">
                <a:latin typeface="Arial" panose="020B0604020202020204" pitchFamily="34" charset="0"/>
              </a:rPr>
              <a:t> is the true error between the root r and the approximation xi produced by the algorithm.</a:t>
            </a:r>
          </a:p>
          <a:p>
            <a:pPr eaLnBrk="1" hangingPunct="1"/>
            <a:endParaRPr lang="en-US" alt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We say that the series </a:t>
            </a:r>
            <a:r>
              <a:rPr lang="en-US" altLang="en-US" dirty="0" err="1">
                <a:latin typeface="Arial" panose="020B0604020202020204" pitchFamily="34" charset="0"/>
              </a:rPr>
              <a:t>xn</a:t>
            </a:r>
            <a:r>
              <a:rPr lang="en-US" altLang="en-US" dirty="0">
                <a:latin typeface="Arial" panose="020B0604020202020204" pitchFamily="34" charset="0"/>
              </a:rPr>
              <a:t> is converging to r </a:t>
            </a:r>
            <a:r>
              <a:rPr lang="en-US" altLang="en-US" sz="1200" b="0" dirty="0">
                <a:latin typeface="Arial" panose="020B0604020202020204" pitchFamily="34" charset="0"/>
                <a:cs typeface="Times New Roman" panose="02020603050405020304" pitchFamily="18" charset="0"/>
              </a:rPr>
              <a:t>with </a:t>
            </a:r>
            <a:r>
              <a:rPr lang="en-US" altLang="en-US" sz="1200" dirty="0">
                <a:latin typeface="Arial" panose="020B0604020202020204" pitchFamily="34" charset="0"/>
                <a:cs typeface="Times New Roman" panose="02020603050405020304" pitchFamily="18" charset="0"/>
              </a:rPr>
              <a:t>order </a:t>
            </a:r>
            <a:r>
              <a:rPr lang="en-US" altLang="en-US" sz="1200" dirty="0">
                <a:latin typeface="Symbol" panose="05050102010706020507" pitchFamily="18" charset="2"/>
                <a:cs typeface="Times New Roman" panose="02020603050405020304" pitchFamily="18" charset="0"/>
              </a:rPr>
              <a:t>alpha</a:t>
            </a:r>
            <a:r>
              <a:rPr lang="en-US" altLang="en-US" sz="1200" b="0" dirty="0">
                <a:latin typeface="Arial" panose="020B0604020202020204" pitchFamily="34" charset="0"/>
                <a:cs typeface="Times New Roman" panose="02020603050405020304" pitchFamily="18" charset="0"/>
              </a:rPr>
              <a:t> and </a:t>
            </a:r>
            <a:r>
              <a:rPr lang="en-US" altLang="en-US" sz="1200" dirty="0">
                <a:latin typeface="Arial" panose="020B0604020202020204" pitchFamily="34" charset="0"/>
                <a:cs typeface="Times New Roman" panose="02020603050405020304" pitchFamily="18" charset="0"/>
              </a:rPr>
              <a:t>asymptotic error constant </a:t>
            </a:r>
            <a:r>
              <a:rPr lang="en-US" altLang="en-US" sz="1200" dirty="0" smtClean="0">
                <a:latin typeface="Arial" panose="020B0604020202020204" pitchFamily="34" charset="0"/>
                <a:cs typeface="Times New Roman" panose="02020603050405020304" pitchFamily="18" charset="0"/>
              </a:rPr>
              <a:t>lambda, </a:t>
            </a:r>
            <a:r>
              <a:rPr lang="en-US" altLang="en-US" sz="1200" dirty="0">
                <a:latin typeface="Arial" panose="020B0604020202020204" pitchFamily="34" charset="0"/>
                <a:cs typeface="Times New Roman" panose="02020603050405020304" pitchFamily="18" charset="0"/>
              </a:rPr>
              <a:t>if the limit written on the slide exists.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Arial" panose="020B0604020202020204" pitchFamily="34" charset="0"/>
                <a:cs typeface="Times New Roman" panose="02020603050405020304" pitchFamily="18" charset="0"/>
              </a:rPr>
              <a:t>This definition seems at first sight a little abstract and non intuitive.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Arial" panose="020B0604020202020204" pitchFamily="34" charset="0"/>
                <a:cs typeface="Times New Roman" panose="02020603050405020304" pitchFamily="18" charset="0"/>
              </a:rPr>
              <a:t>Let us have a slightly different look to this definition in order to understand it better.</a:t>
            </a:r>
          </a:p>
          <a:p>
            <a:pPr eaLnBrk="1" hangingPunct="1"/>
            <a:endParaRPr lang="en-US" altLang="en-US" dirty="0">
              <a:latin typeface="Arial" panose="020B0604020202020204" pitchFamily="34"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fld id="{4C1696F6-6DB1-4F7E-9702-F300D6951479}" type="slidenum">
              <a:rPr lang="en-US" altLang="en-US" b="0">
                <a:latin typeface="Arial" panose="020B0604020202020204" pitchFamily="34" charset="0"/>
              </a:rPr>
              <a:pPr eaLnBrk="1" hangingPunct="1"/>
              <a:t>7</a:t>
            </a:fld>
            <a:endParaRPr lang="en-US" altLang="en-US" b="0">
              <a:latin typeface="Arial" panose="020B0604020202020204" pitchFamily="34" charset="0"/>
            </a:endParaRPr>
          </a:p>
        </p:txBody>
      </p:sp>
    </p:spTree>
    <p:extLst>
      <p:ext uri="{BB962C8B-B14F-4D97-AF65-F5344CB8AC3E}">
        <p14:creationId xmlns:p14="http://schemas.microsoft.com/office/powerpoint/2010/main" val="128088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definition of </a:t>
            </a:r>
            <a:r>
              <a:rPr lang="en-CA" altLang="en-US" dirty="0">
                <a:latin typeface="Arial" panose="020B0604020202020204" pitchFamily="34" charset="0"/>
              </a:rPr>
              <a:t>the o</a:t>
            </a:r>
            <a:r>
              <a:rPr lang="en-CA" altLang="en-US" dirty="0"/>
              <a:t>rder of convergence of a series says that the series converge with order alpha if the limit ei+1 divided by </a:t>
            </a:r>
            <a:r>
              <a:rPr lang="en-CA" altLang="en-US" dirty="0" err="1" smtClean="0"/>
              <a:t>ei^alpha</a:t>
            </a:r>
            <a:r>
              <a:rPr lang="en-CA" altLang="en-US" dirty="0" smtClean="0"/>
              <a:t> </a:t>
            </a:r>
            <a:r>
              <a:rPr lang="en-CA" altLang="en-US" dirty="0"/>
              <a:t>exists.</a:t>
            </a:r>
          </a:p>
          <a:p>
            <a:pPr eaLnBrk="1" hangingPunct="1"/>
            <a:endParaRPr lang="en-CA" altLang="en-US" dirty="0">
              <a:latin typeface="Arial" panose="020B0604020202020204" pitchFamily="34" charset="0"/>
            </a:endParaRPr>
          </a:p>
          <a:p>
            <a:pPr eaLnBrk="1" hangingPunct="1"/>
            <a:r>
              <a:rPr lang="en-CA" altLang="en-US" dirty="0">
                <a:latin typeface="Arial" panose="020B0604020202020204" pitchFamily="34" charset="0"/>
              </a:rPr>
              <a:t>Let us write this rigorous condition in a more intuitive way.</a:t>
            </a:r>
          </a:p>
          <a:p>
            <a:pPr eaLnBrk="1" hangingPunct="1"/>
            <a:r>
              <a:rPr lang="en-CA" altLang="en-US" dirty="0">
                <a:latin typeface="Arial" panose="020B0604020202020204" pitchFamily="34" charset="0"/>
              </a:rPr>
              <a:t>We can write that ei+1 is approximatively equal to lambda times </a:t>
            </a:r>
            <a:r>
              <a:rPr lang="en-CA" altLang="en-US" dirty="0" err="1">
                <a:latin typeface="Arial" panose="020B0604020202020204" pitchFamily="34" charset="0"/>
              </a:rPr>
              <a:t>ei</a:t>
            </a:r>
            <a:r>
              <a:rPr lang="en-CA" altLang="en-US" dirty="0">
                <a:latin typeface="Arial" panose="020B0604020202020204" pitchFamily="34" charset="0"/>
              </a:rPr>
              <a:t> to the power alpha.</a:t>
            </a:r>
          </a:p>
          <a:p>
            <a:pPr eaLnBrk="1" hangingPunct="1"/>
            <a:endParaRPr lang="en-CA" altLang="en-US" dirty="0">
              <a:latin typeface="Arial" panose="020B0604020202020204" pitchFamily="34" charset="0"/>
            </a:endParaRPr>
          </a:p>
          <a:p>
            <a:pPr eaLnBrk="1" hangingPunct="1"/>
            <a:r>
              <a:rPr lang="en-US" altLang="en-US" dirty="0">
                <a:latin typeface="Arial" panose="020B0604020202020204" pitchFamily="34" charset="0"/>
              </a:rPr>
              <a:t>What does this equation tell us?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This equation states that the error in iteration i+1 can be calculated based on the error of the previous iteration </a:t>
            </a:r>
            <a:r>
              <a:rPr lang="en-US" altLang="en-US" dirty="0" err="1">
                <a:latin typeface="Arial" panose="020B0604020202020204" pitchFamily="34" charset="0"/>
              </a:rPr>
              <a:t>i</a:t>
            </a:r>
            <a:r>
              <a:rPr lang="en-US" altLang="en-US" dirty="0">
                <a:latin typeface="Arial" panose="020B0604020202020204" pitchFamily="34" charset="0"/>
              </a:rPr>
              <a:t>. </a:t>
            </a:r>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In </a:t>
            </a:r>
            <a:r>
              <a:rPr lang="en-US" altLang="en-US" dirty="0">
                <a:latin typeface="Arial" panose="020B0604020202020204" pitchFamily="34" charset="0"/>
              </a:rPr>
              <a:t>fact, as for good algorithms the error should be small numbers, it shows how in each iteration the error is reduced further.</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fld id="{89539962-8B14-45DD-885E-24BFB7C5C974}" type="slidenum">
              <a:rPr lang="en-US" altLang="en-US" b="0">
                <a:latin typeface="Arial" panose="020B0604020202020204" pitchFamily="34" charset="0"/>
              </a:rPr>
              <a:pPr eaLnBrk="1" hangingPunct="1"/>
              <a:t>8</a:t>
            </a:fld>
            <a:endParaRPr lang="en-US" altLang="en-US" b="0">
              <a:latin typeface="Arial" panose="020B0604020202020204" pitchFamily="34" charset="0"/>
            </a:endParaRPr>
          </a:p>
        </p:txBody>
      </p:sp>
    </p:spTree>
    <p:extLst>
      <p:ext uri="{BB962C8B-B14F-4D97-AF65-F5344CB8AC3E}">
        <p14:creationId xmlns:p14="http://schemas.microsoft.com/office/powerpoint/2010/main" val="187985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Let us illustrate this finding with an example.</a:t>
            </a:r>
          </a:p>
          <a:p>
            <a:endParaRPr lang="en-CA" noProof="0" dirty="0"/>
          </a:p>
          <a:p>
            <a:r>
              <a:rPr lang="en-CA" noProof="0" dirty="0"/>
              <a:t>We know </a:t>
            </a:r>
            <a:r>
              <a:rPr lang="en-CA" noProof="0" dirty="0" smtClean="0"/>
              <a:t>how,</a:t>
            </a:r>
            <a:r>
              <a:rPr lang="en-CA" baseline="0" noProof="0" dirty="0" smtClean="0"/>
              <a:t> for </a:t>
            </a:r>
            <a:r>
              <a:rPr lang="en-CA" noProof="0" dirty="0" smtClean="0"/>
              <a:t>an </a:t>
            </a:r>
            <a:r>
              <a:rPr lang="en-CA" noProof="0" dirty="0"/>
              <a:t>algorithm of order alpha the errors between iterations </a:t>
            </a:r>
            <a:r>
              <a:rPr lang="en-CA" noProof="0" dirty="0" err="1"/>
              <a:t>i</a:t>
            </a:r>
            <a:r>
              <a:rPr lang="en-CA" noProof="0" dirty="0"/>
              <a:t> and i+1 relates </a:t>
            </a:r>
            <a:r>
              <a:rPr lang="en-CA" noProof="0" dirty="0" smtClean="0"/>
              <a:t>approximatively.</a:t>
            </a:r>
            <a:endParaRPr lang="en-CA" noProof="0" dirty="0"/>
          </a:p>
          <a:p>
            <a:endParaRPr lang="en-CA" noProof="0" dirty="0"/>
          </a:p>
          <a:p>
            <a:r>
              <a:rPr lang="en-CA" noProof="0" dirty="0"/>
              <a:t>As example let us consider an algorithm of second order and an error constant lambda of 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a:t>In this case we have that ei+1 is approximatively equal to </a:t>
            </a:r>
            <a:r>
              <a:rPr lang="en-CA" noProof="0" dirty="0" err="1"/>
              <a:t>ei</a:t>
            </a:r>
            <a:r>
              <a:rPr lang="en-CA" noProof="0" dirty="0"/>
              <a:t> to the power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smtClean="0"/>
              <a:t>If, </a:t>
            </a:r>
            <a:r>
              <a:rPr lang="en-CA" noProof="0" dirty="0"/>
              <a:t>for </a:t>
            </a:r>
            <a:r>
              <a:rPr lang="en-CA" noProof="0" dirty="0" smtClean="0"/>
              <a:t>example, </a:t>
            </a:r>
            <a:r>
              <a:rPr lang="en-CA" noProof="0" dirty="0"/>
              <a:t>in iteration </a:t>
            </a:r>
            <a:r>
              <a:rPr lang="en-CA" noProof="0" dirty="0" err="1"/>
              <a:t>i</a:t>
            </a:r>
            <a:r>
              <a:rPr lang="en-CA" noProof="0" dirty="0"/>
              <a:t> the error is 0.1, then in the next iteration the error will be approximatively 0.1 squared which is 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a:t>This example shows us that if we know the order alpha and error constant lambda, we can predict how much the error in the coming iteration will be.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a:t>Observe that in fact the value of lambda is not very important. What really has an effect on the error reduction is the value of alpha.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a:t>It turns out that alpha is a characteristic number of given algorithms. This means each algorithm has a given order of convergence which is independent of the equation we want to solve.</a:t>
            </a:r>
          </a:p>
          <a:p>
            <a:endParaRPr lang="en-CA" noProof="0" dirty="0"/>
          </a:p>
          <a:p>
            <a:endParaRPr lang="en-CA" noProof="0" dirty="0"/>
          </a:p>
        </p:txBody>
      </p:sp>
      <p:sp>
        <p:nvSpPr>
          <p:cNvPr id="4" name="Slide Number Placeholder 3"/>
          <p:cNvSpPr>
            <a:spLocks noGrp="1"/>
          </p:cNvSpPr>
          <p:nvPr>
            <p:ph type="sldNum" sz="quarter" idx="5"/>
          </p:nvPr>
        </p:nvSpPr>
        <p:spPr/>
        <p:txBody>
          <a:bodyPr/>
          <a:lstStyle/>
          <a:p>
            <a:fld id="{11EB0624-FD0E-405A-8192-40FE707873AC}" type="slidenum">
              <a:rPr lang="en-US" smtClean="0"/>
              <a:t>9</a:t>
            </a:fld>
            <a:endParaRPr lang="en-US"/>
          </a:p>
        </p:txBody>
      </p:sp>
    </p:spTree>
    <p:extLst>
      <p:ext uri="{BB962C8B-B14F-4D97-AF65-F5344CB8AC3E}">
        <p14:creationId xmlns:p14="http://schemas.microsoft.com/office/powerpoint/2010/main" val="6605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7D4F60-2DF7-4ADF-9657-E26D7C47638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29535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D4F60-2DF7-4ADF-9657-E26D7C47638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369451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D4F60-2DF7-4ADF-9657-E26D7C47638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379059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246766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096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2140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624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60224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2476217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9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D4F60-2DF7-4ADF-9657-E26D7C47638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71149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4F60-2DF7-4ADF-9657-E26D7C47638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318214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7D4F60-2DF7-4ADF-9657-E26D7C47638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68017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7D4F60-2DF7-4ADF-9657-E26D7C476384}"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250981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7D4F60-2DF7-4ADF-9657-E26D7C476384}"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272693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D4F60-2DF7-4ADF-9657-E26D7C476384}"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221534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7D4F60-2DF7-4ADF-9657-E26D7C47638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342973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7D4F60-2DF7-4ADF-9657-E26D7C47638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2FC25-2EB2-42D1-981C-E947696355C6}" type="slidenum">
              <a:rPr lang="en-US" smtClean="0"/>
              <a:t>‹#›</a:t>
            </a:fld>
            <a:endParaRPr lang="en-US"/>
          </a:p>
        </p:txBody>
      </p:sp>
    </p:spTree>
    <p:extLst>
      <p:ext uri="{BB962C8B-B14F-4D97-AF65-F5344CB8AC3E}">
        <p14:creationId xmlns:p14="http://schemas.microsoft.com/office/powerpoint/2010/main" val="45667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D4F60-2DF7-4ADF-9657-E26D7C476384}" type="datetimeFigureOut">
              <a:rPr lang="en-US" smtClean="0"/>
              <a:t>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2FC25-2EB2-42D1-981C-E947696355C6}" type="slidenum">
              <a:rPr lang="en-US" smtClean="0"/>
              <a:t>‹#›</a:t>
            </a:fld>
            <a:endParaRPr lang="en-US"/>
          </a:p>
        </p:txBody>
      </p:sp>
    </p:spTree>
    <p:extLst>
      <p:ext uri="{BB962C8B-B14F-4D97-AF65-F5344CB8AC3E}">
        <p14:creationId xmlns:p14="http://schemas.microsoft.com/office/powerpoint/2010/main" val="3943272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6126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smtClean="0">
                <a:latin typeface="Arial Bold" charset="0"/>
              </a:rPr>
              <a:t>Order of convergence </a:t>
            </a:r>
            <a:r>
              <a:rPr lang="en-US" smtClean="0">
                <a:latin typeface="Arial Bold" charset="0"/>
              </a:rPr>
              <a:t>- Basics</a:t>
            </a:r>
            <a:endParaRPr lang="en-US" dirty="0">
              <a:latin typeface="Arial Bold" charset="0"/>
            </a:endParaRP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3478021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Bisection method</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Recall that in the bisection method reduces the bracketing interval by two in each iteration</a:t>
                </a:r>
              </a:p>
              <a:p>
                <a:r>
                  <a:rPr lang="en-US" dirty="0"/>
                  <a:t>In term of error it means:</a:t>
                </a:r>
                <a:br>
                  <a:rPr lang="en-US" dirty="0"/>
                </a:b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e>
                        </m:d>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Sub>
                  </m:oMath>
                </a14:m>
                <a:endParaRPr lang="en-CA" dirty="0"/>
              </a:p>
              <a:p>
                <a:r>
                  <a:rPr lang="en-US" dirty="0"/>
                  <a:t>Comparing with the definition of the order of convergence we see that</a:t>
                </a:r>
              </a:p>
              <a:p>
                <a:pPr lvl="1"/>
                <a:r>
                  <a:rPr lang="en-US" dirty="0"/>
                  <a:t>order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r>
                  <a:rPr lang="en-CA" dirty="0"/>
                  <a:t>asymptotic error constant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oMath>
                </a14:m>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986"/>
                </a:stretch>
              </a:blipFill>
            </p:spPr>
            <p:txBody>
              <a:bodyPr/>
              <a:lstStyle/>
              <a:p>
                <a:r>
                  <a:rPr lang="en-CA">
                    <a:noFill/>
                  </a:rPr>
                  <a:t> </a:t>
                </a:r>
              </a:p>
            </p:txBody>
          </p:sp>
        </mc:Fallback>
      </mc:AlternateContent>
    </p:spTree>
    <p:extLst>
      <p:ext uri="{BB962C8B-B14F-4D97-AF65-F5344CB8AC3E}">
        <p14:creationId xmlns:p14="http://schemas.microsoft.com/office/powerpoint/2010/main" val="426603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26"/>
          <p:cNvSpPr>
            <a:spLocks noGrp="1" noChangeArrowheads="1"/>
          </p:cNvSpPr>
          <p:nvPr>
            <p:ph type="title"/>
          </p:nvPr>
        </p:nvSpPr>
        <p:spPr/>
        <p:txBody>
          <a:bodyPr/>
          <a:lstStyle/>
          <a:p>
            <a:pPr eaLnBrk="1" hangingPunct="1"/>
            <a:r>
              <a:rPr lang="en-CA" altLang="en-US" dirty="0"/>
              <a:t>Order of convergence – A characteristics of the Algorithm</a:t>
            </a:r>
          </a:p>
        </p:txBody>
      </p:sp>
      <mc:AlternateContent xmlns:mc="http://schemas.openxmlformats.org/markup-compatibility/2006" xmlns:a14="http://schemas.microsoft.com/office/drawing/2010/main">
        <mc:Choice Requires="a14">
          <p:sp>
            <p:nvSpPr>
              <p:cNvPr id="2052" name="Rectangle 1027"/>
              <p:cNvSpPr>
                <a:spLocks noGrp="1" noChangeArrowheads="1"/>
              </p:cNvSpPr>
              <p:nvPr>
                <p:ph type="body" idx="1"/>
              </p:nvPr>
            </p:nvSpPr>
            <p:spPr/>
            <p:txBody>
              <a:bodyPr/>
              <a:lstStyle/>
              <a:p>
                <a:r>
                  <a:rPr lang="en-US" altLang="en-US" dirty="0" smtClean="0"/>
                  <a:t>The order of convergence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CA" altLang="en-US" dirty="0">
                    <a:latin typeface="Symbol" panose="05050102010706020507" pitchFamily="18" charset="2"/>
                  </a:rPr>
                  <a:t> </a:t>
                </a:r>
                <a:r>
                  <a:rPr lang="en-US" altLang="en-US" dirty="0"/>
                  <a:t>and </a:t>
                </a:r>
                <a:r>
                  <a:rPr lang="en-CA" dirty="0"/>
                  <a:t>asymptotic error constant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CA" altLang="en-US" dirty="0"/>
                  <a:t> are characteristic numbers for a given </a:t>
                </a:r>
                <a:r>
                  <a:rPr lang="en-CA" altLang="en-US" dirty="0" smtClean="0"/>
                  <a:t>algorithm</a:t>
                </a:r>
                <a:endParaRPr lang="en-CA" altLang="en-US" dirty="0"/>
              </a:p>
              <a:p>
                <a:r>
                  <a:rPr lang="en-CA" altLang="en-US" dirty="0"/>
                  <a:t>Their knowledge allows us to predict how much will be the error in a coming iteration based on the current one:</a:t>
                </a:r>
                <a:br>
                  <a:rPr lang="en-CA" altLang="en-US" dirty="0"/>
                </a:br>
                <a:r>
                  <a:rPr lang="en-CA" altLang="en-US" dirty="0"/>
                  <a:t/>
                </a:r>
                <a:br>
                  <a:rPr lang="en-CA" alt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𝑖</m:t>
                        </m:r>
                      </m:sub>
                      <m:sup>
                        <m:r>
                          <a:rPr lang="en-US" i="1" smtClean="0">
                            <a:latin typeface="Cambria Math" panose="02040503050406030204" pitchFamily="18" charset="0"/>
                            <a:ea typeface="Cambria Math" panose="02040503050406030204" pitchFamily="18" charset="0"/>
                          </a:rPr>
                          <m:t>𝛼</m:t>
                        </m:r>
                      </m:sup>
                    </m:sSubSup>
                  </m:oMath>
                </a14:m>
                <a:r>
                  <a:rPr lang="en-US" altLang="en-US" dirty="0"/>
                  <a:t/>
                </a:r>
                <a:br>
                  <a:rPr lang="en-US" altLang="en-US" dirty="0"/>
                </a:br>
                <a:endParaRPr lang="en-CA" altLang="en-US" dirty="0"/>
              </a:p>
              <a:p>
                <a:endParaRPr lang="en-CA" altLang="en-US" dirty="0"/>
              </a:p>
              <a:p>
                <a:r>
                  <a:rPr lang="en-CA" altLang="en-US" dirty="0"/>
                  <a:t>As errors are numbers much smaller than one, only the order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CA" altLang="en-US" dirty="0"/>
                  <a:t> </a:t>
                </a:r>
                <a:r>
                  <a:rPr lang="en-CA" altLang="en-US" dirty="0" smtClean="0"/>
                  <a:t>matters</a:t>
                </a:r>
                <a:endParaRPr lang="en-CA" altLang="en-US" dirty="0"/>
              </a:p>
            </p:txBody>
          </p:sp>
        </mc:Choice>
        <mc:Fallback xmlns="">
          <p:sp>
            <p:nvSpPr>
              <p:cNvPr id="2052" name="Rectangle 1027"/>
              <p:cNvSpPr>
                <a:spLocks noGrp="1" noRot="1" noChangeAspect="1" noMove="1" noResize="1" noEditPoints="1" noAdjustHandles="1" noChangeArrowheads="1" noChangeShapeType="1" noTextEdit="1"/>
              </p:cNvSpPr>
              <p:nvPr>
                <p:ph type="body" idx="1"/>
              </p:nvPr>
            </p:nvSpPr>
            <p:spPr>
              <a:blipFill>
                <a:blip r:embed="rId3"/>
                <a:stretch>
                  <a:fillRect l="-1043" t="-2241"/>
                </a:stretch>
              </a:blipFill>
            </p:spPr>
            <p:txBody>
              <a:bodyPr/>
              <a:lstStyle/>
              <a:p>
                <a:r>
                  <a:rPr lang="en-CA">
                    <a:noFill/>
                  </a:rPr>
                  <a:t> </a:t>
                </a:r>
              </a:p>
            </p:txBody>
          </p:sp>
        </mc:Fallback>
      </mc:AlternateContent>
      <p:sp>
        <p:nvSpPr>
          <p:cNvPr id="2" name="Rectangle 1"/>
          <p:cNvSpPr/>
          <p:nvPr/>
        </p:nvSpPr>
        <p:spPr>
          <a:xfrm>
            <a:off x="4882718" y="3746376"/>
            <a:ext cx="2130641" cy="79899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986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uiExpand="1"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convergence of some algorithms</a:t>
            </a:r>
            <a:endParaRPr lang="en-CA"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415481364"/>
                  </p:ext>
                </p:extLst>
              </p:nvPr>
            </p:nvGraphicFramePr>
            <p:xfrm>
              <a:off x="991489" y="2070589"/>
              <a:ext cx="7838981" cy="3826955"/>
            </p:xfrm>
            <a:graphic>
              <a:graphicData uri="http://schemas.openxmlformats.org/drawingml/2006/table">
                <a:tbl>
                  <a:tblPr firstRow="1" bandRow="1">
                    <a:tableStyleId>{5C22544A-7EE6-4342-B048-85BDC9FD1C3A}</a:tableStyleId>
                  </a:tblPr>
                  <a:tblGrid>
                    <a:gridCol w="2765384">
                      <a:extLst>
                        <a:ext uri="{9D8B030D-6E8A-4147-A177-3AD203B41FA5}">
                          <a16:colId xmlns:a16="http://schemas.microsoft.com/office/drawing/2014/main" val="20000"/>
                        </a:ext>
                      </a:extLst>
                    </a:gridCol>
                    <a:gridCol w="1790591">
                      <a:extLst>
                        <a:ext uri="{9D8B030D-6E8A-4147-A177-3AD203B41FA5}">
                          <a16:colId xmlns:a16="http://schemas.microsoft.com/office/drawing/2014/main" val="20001"/>
                        </a:ext>
                      </a:extLst>
                    </a:gridCol>
                    <a:gridCol w="3283006">
                      <a:extLst>
                        <a:ext uri="{9D8B030D-6E8A-4147-A177-3AD203B41FA5}">
                          <a16:colId xmlns:a16="http://schemas.microsoft.com/office/drawing/2014/main" val="20002"/>
                        </a:ext>
                      </a:extLst>
                    </a:gridCol>
                  </a:tblGrid>
                  <a:tr h="624552">
                    <a:tc>
                      <a:txBody>
                        <a:bodyPr/>
                        <a:lstStyle/>
                        <a:p>
                          <a:r>
                            <a:rPr lang="en-US" sz="3200" dirty="0"/>
                            <a:t>Algorithm</a:t>
                          </a:r>
                        </a:p>
                      </a:txBody>
                      <a:tcPr/>
                    </a:tc>
                    <a:tc>
                      <a:txBody>
                        <a:bodyPr/>
                        <a:lstStyle/>
                        <a:p>
                          <a:r>
                            <a:rPr lang="en-US" sz="3200" dirty="0"/>
                            <a:t>Order</a:t>
                          </a:r>
                          <a:r>
                            <a:rPr lang="en-US" sz="3200" baseline="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𝛼</m:t>
                              </m:r>
                            </m:oMath>
                          </a14:m>
                          <a:endParaRPr lang="en-US" sz="3200" dirty="0"/>
                        </a:p>
                      </a:txBody>
                      <a:tcPr/>
                    </a:tc>
                    <a:tc>
                      <a:txBody>
                        <a:bodyPr/>
                        <a:lstStyle/>
                        <a:p>
                          <a:r>
                            <a:rPr lang="en-CA" sz="3200" dirty="0"/>
                            <a:t>Asymptotic error constant </a:t>
                          </a:r>
                          <a14:m>
                            <m:oMath xmlns:m="http://schemas.openxmlformats.org/officeDocument/2006/math">
                              <m:r>
                                <a:rPr lang="en-US" sz="3200" i="1">
                                  <a:latin typeface="Cambria Math" panose="02040503050406030204" pitchFamily="18" charset="0"/>
                                  <a:ea typeface="Cambria Math" panose="02040503050406030204" pitchFamily="18" charset="0"/>
                                </a:rPr>
                                <m:t>𝜆</m:t>
                              </m:r>
                            </m:oMath>
                          </a14:m>
                          <a:r>
                            <a:rPr lang="en-CA" altLang="en-US" sz="3200" dirty="0"/>
                            <a:t> </a:t>
                          </a:r>
                          <a:endParaRPr lang="en-US" sz="3200" dirty="0"/>
                        </a:p>
                      </a:txBody>
                      <a:tcPr/>
                    </a:tc>
                    <a:extLst>
                      <a:ext uri="{0D108BD9-81ED-4DB2-BD59-A6C34878D82A}">
                        <a16:rowId xmlns:a16="http://schemas.microsoft.com/office/drawing/2014/main" val="10000"/>
                      </a:ext>
                    </a:extLst>
                  </a:tr>
                  <a:tr h="370840">
                    <a:tc>
                      <a:txBody>
                        <a:bodyPr/>
                        <a:lstStyle/>
                        <a:p>
                          <a:r>
                            <a:rPr lang="en-US" sz="3200" dirty="0"/>
                            <a:t>Bisection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oMath>
                            </m:oMathPara>
                          </a14:m>
                          <a:endParaRPr lang="en-US" sz="32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i="1">
                                        <a:latin typeface="Cambria Math" panose="02040503050406030204" pitchFamily="18" charset="0"/>
                                        <a:ea typeface="Cambria Math" panose="02040503050406030204" pitchFamily="18" charset="0"/>
                                      </a:rPr>
                                      <m:t>2</m:t>
                                    </m:r>
                                  </m:den>
                                </m:f>
                              </m:oMath>
                            </m:oMathPara>
                          </a14:m>
                          <a:endParaRPr lang="en-US" sz="3200" dirty="0"/>
                        </a:p>
                      </a:txBody>
                      <a:tcPr anchor="ctr"/>
                    </a:tc>
                    <a:extLst>
                      <a:ext uri="{0D108BD9-81ED-4DB2-BD59-A6C34878D82A}">
                        <a16:rowId xmlns:a16="http://schemas.microsoft.com/office/drawing/2014/main" val="10001"/>
                      </a:ext>
                    </a:extLst>
                  </a:tr>
                  <a:tr h="370840">
                    <a:tc>
                      <a:txBody>
                        <a:bodyPr/>
                        <a:lstStyle/>
                        <a:p>
                          <a:r>
                            <a:rPr lang="en-US" sz="3200" dirty="0"/>
                            <a:t>Fixed Point</a:t>
                          </a:r>
                        </a:p>
                      </a:txBody>
                      <a:tcPr anchor="ctr"/>
                    </a:tc>
                    <a:tc>
                      <a:txBody>
                        <a:bodyPr/>
                        <a:lstStyle/>
                        <a:p>
                          <a:pPr algn="ctr"/>
                          <a:r>
                            <a:rPr lang="en-US" sz="3200" dirty="0"/>
                            <a:t>1</a:t>
                          </a:r>
                        </a:p>
                      </a:txBody>
                      <a:tcPr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𝑔</m:t>
                                    </m:r>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𝑟</m:t>
                                        </m:r>
                                      </m:e>
                                    </m:d>
                                  </m:e>
                                </m:d>
                              </m:oMath>
                            </m:oMathPara>
                          </a14:m>
                          <a:endParaRPr lang="en-US" sz="3200" dirty="0"/>
                        </a:p>
                      </a:txBody>
                      <a:tcPr anchor="ct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Newton</a:t>
                          </a:r>
                        </a:p>
                      </a:txBody>
                      <a:tcPr anchor="ctr"/>
                    </a:tc>
                    <a:tc>
                      <a:txBody>
                        <a:bodyPr/>
                        <a:lstStyle/>
                        <a:p>
                          <a:pPr algn="ctr"/>
                          <a:r>
                            <a:rPr lang="en-US" sz="3200" dirty="0"/>
                            <a:t>2</a:t>
                          </a:r>
                        </a:p>
                      </a:txBody>
                      <a:tcPr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ea typeface="Cambria Math" panose="02040503050406030204" pitchFamily="18" charset="0"/>
                                      </a:rPr>
                                    </m:ctrlPr>
                                  </m:dPr>
                                  <m:e>
                                    <m:f>
                                      <m:fPr>
                                        <m:ctrlPr>
                                          <a:rPr lang="en-US" sz="320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𝑓</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𝑓</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m:t>
                                        </m:r>
                                      </m:den>
                                    </m:f>
                                  </m:e>
                                </m:d>
                              </m:oMath>
                            </m:oMathPara>
                          </a14:m>
                          <a:endParaRPr lang="en-US" sz="32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415481364"/>
                  </p:ext>
                </p:extLst>
              </p:nvPr>
            </p:nvGraphicFramePr>
            <p:xfrm>
              <a:off x="991489" y="2070589"/>
              <a:ext cx="7838981" cy="3826955"/>
            </p:xfrm>
            <a:graphic>
              <a:graphicData uri="http://schemas.openxmlformats.org/drawingml/2006/table">
                <a:tbl>
                  <a:tblPr firstRow="1" bandRow="1">
                    <a:tableStyleId>{5C22544A-7EE6-4342-B048-85BDC9FD1C3A}</a:tableStyleId>
                  </a:tblPr>
                  <a:tblGrid>
                    <a:gridCol w="2765384">
                      <a:extLst>
                        <a:ext uri="{9D8B030D-6E8A-4147-A177-3AD203B41FA5}">
                          <a16:colId xmlns:a16="http://schemas.microsoft.com/office/drawing/2014/main" xmlns:a14="http://schemas.microsoft.com/office/drawing/2010/main" xmlns="" val="20000"/>
                        </a:ext>
                      </a:extLst>
                    </a:gridCol>
                    <a:gridCol w="1790591">
                      <a:extLst>
                        <a:ext uri="{9D8B030D-6E8A-4147-A177-3AD203B41FA5}">
                          <a16:colId xmlns:a16="http://schemas.microsoft.com/office/drawing/2014/main" xmlns:a14="http://schemas.microsoft.com/office/drawing/2010/main" xmlns="" val="20001"/>
                        </a:ext>
                      </a:extLst>
                    </a:gridCol>
                    <a:gridCol w="3283006">
                      <a:extLst>
                        <a:ext uri="{9D8B030D-6E8A-4147-A177-3AD203B41FA5}">
                          <a16:colId xmlns:a16="http://schemas.microsoft.com/office/drawing/2014/main" xmlns:a14="http://schemas.microsoft.com/office/drawing/2010/main" xmlns="" val="20002"/>
                        </a:ext>
                      </a:extLst>
                    </a:gridCol>
                  </a:tblGrid>
                  <a:tr h="1066800">
                    <a:tc>
                      <a:txBody>
                        <a:bodyPr/>
                        <a:lstStyle/>
                        <a:p>
                          <a:r>
                            <a:rPr lang="en-US" sz="3200" dirty="0"/>
                            <a:t>Algorithm</a:t>
                          </a:r>
                        </a:p>
                      </a:txBody>
                      <a:tcPr/>
                    </a:tc>
                    <a:tc>
                      <a:txBody>
                        <a:bodyPr/>
                        <a:lstStyle/>
                        <a:p>
                          <a:endParaRPr lang="en-US"/>
                        </a:p>
                      </a:txBody>
                      <a:tcPr>
                        <a:blipFill rotWithShape="0">
                          <a:blip r:embed="rId3"/>
                          <a:stretch>
                            <a:fillRect l="-154762" t="-6857" r="-184694" b="-260571"/>
                          </a:stretch>
                        </a:blipFill>
                      </a:tcPr>
                    </a:tc>
                    <a:tc>
                      <a:txBody>
                        <a:bodyPr/>
                        <a:lstStyle/>
                        <a:p>
                          <a:endParaRPr lang="en-US"/>
                        </a:p>
                      </a:txBody>
                      <a:tcPr>
                        <a:blipFill rotWithShape="0">
                          <a:blip r:embed="rId3"/>
                          <a:stretch>
                            <a:fillRect l="-138961" t="-6857" r="-742" b="-260571"/>
                          </a:stretch>
                        </a:blipFill>
                      </a:tcPr>
                    </a:tc>
                    <a:extLst>
                      <a:ext uri="{0D108BD9-81ED-4DB2-BD59-A6C34878D82A}">
                        <a16:rowId xmlns:a16="http://schemas.microsoft.com/office/drawing/2014/main" xmlns:a14="http://schemas.microsoft.com/office/drawing/2010/main" xmlns="" val="10000"/>
                      </a:ext>
                    </a:extLst>
                  </a:tr>
                  <a:tr h="1004507">
                    <a:tc>
                      <a:txBody>
                        <a:bodyPr/>
                        <a:lstStyle/>
                        <a:p>
                          <a:r>
                            <a:rPr lang="en-US" sz="3200" dirty="0"/>
                            <a:t>Bisection</a:t>
                          </a:r>
                        </a:p>
                      </a:txBody>
                      <a:tcPr anchor="ctr"/>
                    </a:tc>
                    <a:tc>
                      <a:txBody>
                        <a:bodyPr/>
                        <a:lstStyle/>
                        <a:p>
                          <a:endParaRPr lang="en-US"/>
                        </a:p>
                      </a:txBody>
                      <a:tcPr anchor="ctr">
                        <a:blipFill rotWithShape="0">
                          <a:blip r:embed="rId3"/>
                          <a:stretch>
                            <a:fillRect l="-154762" t="-113333" r="-184694" b="-176364"/>
                          </a:stretch>
                        </a:blipFill>
                      </a:tcPr>
                    </a:tc>
                    <a:tc>
                      <a:txBody>
                        <a:bodyPr/>
                        <a:lstStyle/>
                        <a:p>
                          <a:endParaRPr lang="en-US"/>
                        </a:p>
                      </a:txBody>
                      <a:tcPr anchor="ctr">
                        <a:blipFill rotWithShape="0">
                          <a:blip r:embed="rId3"/>
                          <a:stretch>
                            <a:fillRect l="-138961" t="-113333" r="-742" b="-176364"/>
                          </a:stretch>
                        </a:blipFill>
                      </a:tcPr>
                    </a:tc>
                    <a:extLst>
                      <a:ext uri="{0D108BD9-81ED-4DB2-BD59-A6C34878D82A}">
                        <a16:rowId xmlns:a16="http://schemas.microsoft.com/office/drawing/2014/main" xmlns:a14="http://schemas.microsoft.com/office/drawing/2010/main" xmlns="" val="10001"/>
                      </a:ext>
                    </a:extLst>
                  </a:tr>
                  <a:tr h="579120">
                    <a:tc>
                      <a:txBody>
                        <a:bodyPr/>
                        <a:lstStyle/>
                        <a:p>
                          <a:r>
                            <a:rPr lang="en-US" sz="3200" dirty="0"/>
                            <a:t>Fixed Point</a:t>
                          </a:r>
                        </a:p>
                      </a:txBody>
                      <a:tcPr anchor="ctr"/>
                    </a:tc>
                    <a:tc>
                      <a:txBody>
                        <a:bodyPr/>
                        <a:lstStyle/>
                        <a:p>
                          <a:pPr algn="ctr"/>
                          <a:r>
                            <a:rPr lang="en-US" sz="3200" dirty="0"/>
                            <a:t>1</a:t>
                          </a:r>
                        </a:p>
                      </a:txBody>
                      <a:tcPr anchor="ctr"/>
                    </a:tc>
                    <a:tc>
                      <a:txBody>
                        <a:bodyPr/>
                        <a:lstStyle/>
                        <a:p>
                          <a:endParaRPr lang="en-US"/>
                        </a:p>
                      </a:txBody>
                      <a:tcPr anchor="ctr">
                        <a:blipFill rotWithShape="0">
                          <a:blip r:embed="rId3"/>
                          <a:stretch>
                            <a:fillRect l="-138961" t="-366667" r="-742" b="-203125"/>
                          </a:stretch>
                        </a:blipFill>
                      </a:tcPr>
                    </a:tc>
                    <a:extLst>
                      <a:ext uri="{0D108BD9-81ED-4DB2-BD59-A6C34878D82A}">
                        <a16:rowId xmlns:a16="http://schemas.microsoft.com/office/drawing/2014/main" xmlns:a14="http://schemas.microsoft.com/office/drawing/2010/main" xmlns="" val="10003"/>
                      </a:ext>
                    </a:extLst>
                  </a:tr>
                  <a:tr h="1176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Newton</a:t>
                          </a:r>
                        </a:p>
                      </a:txBody>
                      <a:tcPr anchor="ctr"/>
                    </a:tc>
                    <a:tc>
                      <a:txBody>
                        <a:bodyPr/>
                        <a:lstStyle/>
                        <a:p>
                          <a:pPr algn="ctr"/>
                          <a:r>
                            <a:rPr lang="en-US" sz="3200" dirty="0"/>
                            <a:t>2</a:t>
                          </a:r>
                        </a:p>
                      </a:txBody>
                      <a:tcPr anchor="ctr"/>
                    </a:tc>
                    <a:tc>
                      <a:txBody>
                        <a:bodyPr/>
                        <a:lstStyle/>
                        <a:p>
                          <a:endParaRPr lang="en-US"/>
                        </a:p>
                      </a:txBody>
                      <a:tcPr anchor="ctr">
                        <a:blipFill rotWithShape="0">
                          <a:blip r:embed="rId3"/>
                          <a:stretch>
                            <a:fillRect l="-138961" t="-232124" r="-742" b="-1036"/>
                          </a:stretch>
                        </a:blipFill>
                      </a:tcPr>
                    </a:tc>
                    <a:extLst>
                      <a:ext uri="{0D108BD9-81ED-4DB2-BD59-A6C34878D82A}">
                        <a16:rowId xmlns:a16="http://schemas.microsoft.com/office/drawing/2014/main" xmlns:a14="http://schemas.microsoft.com/office/drawing/2010/main" xmlns="" val="10004"/>
                      </a:ext>
                    </a:extLst>
                  </a:tr>
                </a:tbl>
              </a:graphicData>
            </a:graphic>
          </p:graphicFrame>
        </mc:Fallback>
      </mc:AlternateContent>
      <p:sp>
        <p:nvSpPr>
          <p:cNvPr id="6" name="TextBox 5"/>
          <p:cNvSpPr txBox="1"/>
          <p:nvPr/>
        </p:nvSpPr>
        <p:spPr>
          <a:xfrm>
            <a:off x="8773320" y="2706818"/>
            <a:ext cx="818077" cy="2215991"/>
          </a:xfrm>
          <a:prstGeom prst="rect">
            <a:avLst/>
          </a:prstGeom>
          <a:noFill/>
        </p:spPr>
        <p:txBody>
          <a:bodyPr wrap="square" rtlCol="0">
            <a:spAutoFit/>
          </a:bodyPr>
          <a:lstStyle/>
          <a:p>
            <a:r>
              <a:rPr lang="en-US" sz="13800" dirty="0">
                <a:solidFill>
                  <a:srgbClr val="48A6AD"/>
                </a:solidFill>
                <a:latin typeface="+mj-lt"/>
              </a:rPr>
              <a:t>}</a:t>
            </a:r>
            <a:endParaRPr lang="en-CA" sz="13800" dirty="0">
              <a:solidFill>
                <a:srgbClr val="48A6AD"/>
              </a:solidFill>
              <a:latin typeface="+mj-lt"/>
            </a:endParaRPr>
          </a:p>
        </p:txBody>
      </p:sp>
      <p:sp>
        <p:nvSpPr>
          <p:cNvPr id="7" name="TextBox 6"/>
          <p:cNvSpPr txBox="1"/>
          <p:nvPr/>
        </p:nvSpPr>
        <p:spPr>
          <a:xfrm>
            <a:off x="9471658" y="3376877"/>
            <a:ext cx="2493297" cy="1077218"/>
          </a:xfrm>
          <a:prstGeom prst="rect">
            <a:avLst/>
          </a:prstGeom>
          <a:noFill/>
        </p:spPr>
        <p:txBody>
          <a:bodyPr wrap="square" rtlCol="0">
            <a:spAutoFit/>
          </a:bodyPr>
          <a:lstStyle/>
          <a:p>
            <a:r>
              <a:rPr lang="en-US" sz="3200" dirty="0">
                <a:solidFill>
                  <a:srgbClr val="48A6AD"/>
                </a:solidFill>
              </a:rPr>
              <a:t>Linear</a:t>
            </a:r>
          </a:p>
          <a:p>
            <a:r>
              <a:rPr lang="en-US" sz="3200" dirty="0">
                <a:solidFill>
                  <a:srgbClr val="48A6AD"/>
                </a:solidFill>
              </a:rPr>
              <a:t>convergence</a:t>
            </a:r>
            <a:endParaRPr lang="en-CA" sz="3200" dirty="0">
              <a:solidFill>
                <a:srgbClr val="48A6AD"/>
              </a:solidFill>
            </a:endParaRPr>
          </a:p>
        </p:txBody>
      </p:sp>
      <p:sp>
        <p:nvSpPr>
          <p:cNvPr id="8" name="Rectangle 7"/>
          <p:cNvSpPr/>
          <p:nvPr/>
        </p:nvSpPr>
        <p:spPr>
          <a:xfrm>
            <a:off x="9457678" y="4820326"/>
            <a:ext cx="2521258" cy="1077218"/>
          </a:xfrm>
          <a:prstGeom prst="rect">
            <a:avLst/>
          </a:prstGeom>
        </p:spPr>
        <p:txBody>
          <a:bodyPr wrap="square">
            <a:spAutoFit/>
          </a:bodyPr>
          <a:lstStyle/>
          <a:p>
            <a:r>
              <a:rPr lang="en-US" sz="3200" dirty="0">
                <a:solidFill>
                  <a:srgbClr val="48A6AD"/>
                </a:solidFill>
              </a:rPr>
              <a:t>Quadratic</a:t>
            </a:r>
          </a:p>
          <a:p>
            <a:r>
              <a:rPr lang="en-US" sz="3200" dirty="0">
                <a:solidFill>
                  <a:srgbClr val="48A6AD"/>
                </a:solidFill>
              </a:rPr>
              <a:t>convergence</a:t>
            </a:r>
            <a:endParaRPr lang="en-CA" sz="3200" dirty="0">
              <a:solidFill>
                <a:srgbClr val="48A6AD"/>
              </a:solidFill>
            </a:endParaRPr>
          </a:p>
        </p:txBody>
      </p:sp>
      <p:sp>
        <p:nvSpPr>
          <p:cNvPr id="10" name="TextBox 9"/>
          <p:cNvSpPr txBox="1"/>
          <p:nvPr/>
        </p:nvSpPr>
        <p:spPr>
          <a:xfrm>
            <a:off x="8830470" y="4467122"/>
            <a:ext cx="818077" cy="1569660"/>
          </a:xfrm>
          <a:prstGeom prst="rect">
            <a:avLst/>
          </a:prstGeom>
          <a:noFill/>
        </p:spPr>
        <p:txBody>
          <a:bodyPr wrap="square" rtlCol="0">
            <a:spAutoFit/>
          </a:bodyPr>
          <a:lstStyle/>
          <a:p>
            <a:r>
              <a:rPr lang="en-US" sz="9600" dirty="0">
                <a:solidFill>
                  <a:srgbClr val="48A6AD"/>
                </a:solidFill>
              </a:rPr>
              <a:t>}</a:t>
            </a:r>
            <a:endParaRPr lang="en-CA" sz="9600" dirty="0">
              <a:solidFill>
                <a:srgbClr val="48A6AD"/>
              </a:solidFill>
            </a:endParaRPr>
          </a:p>
        </p:txBody>
      </p:sp>
    </p:spTree>
    <p:extLst>
      <p:ext uri="{BB962C8B-B14F-4D97-AF65-F5344CB8AC3E}">
        <p14:creationId xmlns:p14="http://schemas.microsoft.com/office/powerpoint/2010/main" val="37331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given algorithm will converge at a certain speed towards the solution</a:t>
                </a:r>
              </a:p>
              <a:p>
                <a:r>
                  <a:rPr lang="en-US" dirty="0"/>
                  <a:t>The speed of convergence is measured quantitatively by the order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and the </a:t>
                </a:r>
                <a:r>
                  <a:rPr lang="en-CA" dirty="0"/>
                  <a:t>asymptotic error constant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CA" altLang="en-US" dirty="0"/>
                  <a:t> </a:t>
                </a:r>
              </a:p>
              <a:p>
                <a:r>
                  <a:rPr lang="en-US" dirty="0"/>
                  <a:t>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smtClean="0"/>
                  <a:t> of </a:t>
                </a:r>
                <a:r>
                  <a:rPr lang="en-US" dirty="0"/>
                  <a:t>a next iteration can be predicted as</a:t>
                </a:r>
                <a:r>
                  <a:rPr lang="en-US" i="1" dirty="0">
                    <a:latin typeface="Cambria Math" panose="02040503050406030204" pitchFamily="18" charset="0"/>
                  </a:rPr>
                  <a:t/>
                </a:r>
                <a:br>
                  <a:rPr lang="en-US" i="1" dirty="0">
                    <a:latin typeface="Cambria Math" panose="02040503050406030204" pitchFamily="18" charset="0"/>
                  </a:rPr>
                </a:br>
                <a:r>
                  <a:rPr lang="en-US" i="1" dirty="0">
                    <a:latin typeface="Cambria Math" panose="02040503050406030204" pitchFamily="18" charset="0"/>
                  </a:rPr>
                  <a:t/>
                </a:r>
                <a:br>
                  <a:rPr lang="en-US" i="1" dirty="0">
                    <a:latin typeface="Cambria Math" panose="02040503050406030204" pitchFamily="18" charset="0"/>
                  </a:rPr>
                </a:b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𝛼</m:t>
                        </m:r>
                      </m:sup>
                    </m:sSubSup>
                  </m:oMath>
                </a14:m>
                <a:endParaRPr lang="en-CA" dirty="0" smtClean="0"/>
              </a:p>
              <a:p>
                <a:pPr marL="0" indent="0">
                  <a:buNone/>
                </a:pPr>
                <a:endParaRPr lang="en-CA" sz="1200" dirty="0"/>
              </a:p>
              <a:p>
                <a:r>
                  <a:rPr lang="en-US" dirty="0"/>
                  <a:t>The order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is a characteristic number for a given algorithm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
        <p:nvSpPr>
          <p:cNvPr id="2" name="Title 1"/>
          <p:cNvSpPr>
            <a:spLocks noGrp="1"/>
          </p:cNvSpPr>
          <p:nvPr>
            <p:ph type="title"/>
          </p:nvPr>
        </p:nvSpPr>
        <p:spPr/>
        <p:txBody>
          <a:bodyPr/>
          <a:lstStyle/>
          <a:p>
            <a:r>
              <a:rPr lang="en-US" dirty="0"/>
              <a:t>Summary</a:t>
            </a:r>
            <a:endParaRPr lang="en-CA" dirty="0"/>
          </a:p>
        </p:txBody>
      </p:sp>
      <p:sp>
        <p:nvSpPr>
          <p:cNvPr id="4" name="Rectangle 3"/>
          <p:cNvSpPr/>
          <p:nvPr/>
        </p:nvSpPr>
        <p:spPr>
          <a:xfrm>
            <a:off x="4974158" y="4278086"/>
            <a:ext cx="2079785" cy="627017"/>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326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fast is an algorithm?</a:t>
            </a:r>
          </a:p>
        </p:txBody>
      </p:sp>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3914731381"/>
                  </p:ext>
                </p:extLst>
              </p:nvPr>
            </p:nvGraphicFramePr>
            <p:xfrm>
              <a:off x="5328670" y="3989802"/>
              <a:ext cx="6667170"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1248504">
                      <a:extLst>
                        <a:ext uri="{9D8B030D-6E8A-4147-A177-3AD203B41FA5}">
                          <a16:colId xmlns:a16="http://schemas.microsoft.com/office/drawing/2014/main" val="2683679373"/>
                        </a:ext>
                      </a:extLst>
                    </a:gridCol>
                  </a:tblGrid>
                  <a:tr h="386707">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b="1" i="1" smtClean="0">
                                        <a:latin typeface="Cambria Math" panose="02040503050406030204" pitchFamily="18" charset="0"/>
                                      </a:rPr>
                                      <m:t>+</m:t>
                                    </m:r>
                                    <m:r>
                                      <a:rPr lang="en-US" sz="1800" b="1" i="1" smtClean="0">
                                        <a:latin typeface="Cambria Math" panose="02040503050406030204" pitchFamily="18" charset="0"/>
                                      </a:rPr>
                                      <m:t>𝟏</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Estimated Error</a:t>
                          </a:r>
                        </a:p>
                      </a:txBody>
                      <a:tcPr/>
                    </a:tc>
                    <a:extLst>
                      <a:ext uri="{0D108BD9-81ED-4DB2-BD59-A6C34878D82A}">
                        <a16:rowId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a:t> = 0.7</a:t>
                          </a:r>
                        </a:p>
                      </a:txBody>
                      <a:tcPr/>
                    </a:tc>
                    <a:tc>
                      <a:txBody>
                        <a:bodyPr/>
                        <a:lstStyle/>
                        <a:p>
                          <a:r>
                            <a:rPr lang="en-US" dirty="0"/>
                            <a:t>0.7394364978480582</a:t>
                          </a:r>
                        </a:p>
                      </a:txBody>
                      <a:tcPr/>
                    </a:tc>
                    <a:tc>
                      <a:txBody>
                        <a:bodyPr/>
                        <a:lstStyle/>
                        <a:p>
                          <a:r>
                            <a:rPr lang="en-US" dirty="0"/>
                            <a:t>N.A.</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a:t> = 0.7394364978480582</a:t>
                          </a:r>
                        </a:p>
                      </a:txBody>
                      <a:tcPr/>
                    </a:tc>
                    <a:tc>
                      <a:txBody>
                        <a:bodyPr/>
                        <a:lstStyle/>
                        <a:p>
                          <a:r>
                            <a:rPr lang="en-US" dirty="0"/>
                            <a:t>0.7390851604651074</a:t>
                          </a:r>
                        </a:p>
                      </a:txBody>
                      <a:tcPr/>
                    </a:tc>
                    <a:tc>
                      <a:txBody>
                        <a:bodyPr/>
                        <a:lstStyle/>
                        <a:p>
                          <a:r>
                            <a:rPr lang="en-US" dirty="0" smtClean="0"/>
                            <a:t>0.04</a:t>
                          </a:r>
                          <a:endParaRPr lang="en-US" dirty="0"/>
                        </a:p>
                      </a:txBody>
                      <a:tcPr/>
                    </a:tc>
                    <a:extLst>
                      <a:ext uri="{0D108BD9-81ED-4DB2-BD59-A6C34878D82A}">
                        <a16:rowId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a:t> = 0.7390851604651074</a:t>
                          </a:r>
                        </a:p>
                      </a:txBody>
                      <a:tcPr/>
                    </a:tc>
                    <a:tc>
                      <a:txBody>
                        <a:bodyPr/>
                        <a:lstStyle/>
                        <a:p>
                          <a:r>
                            <a:rPr lang="en-US" dirty="0"/>
                            <a:t>0.7390851332151608</a:t>
                          </a:r>
                        </a:p>
                      </a:txBody>
                      <a:tcPr/>
                    </a:tc>
                    <a:tc>
                      <a:txBody>
                        <a:bodyPr/>
                        <a:lstStyle/>
                        <a:p>
                          <a:r>
                            <a:rPr lang="en-US" dirty="0"/>
                            <a:t>0.0004</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a:t> = 0.7390851332151608</a:t>
                          </a:r>
                        </a:p>
                      </a:txBody>
                      <a:tcPr/>
                    </a:tc>
                    <a:tc>
                      <a:txBody>
                        <a:bodyPr/>
                        <a:lstStyle/>
                        <a:p>
                          <a:r>
                            <a:rPr lang="en-US" dirty="0"/>
                            <a:t>0.7390851332151607</a:t>
                          </a:r>
                        </a:p>
                      </a:txBody>
                      <a:tcPr/>
                    </a:tc>
                    <a:tc>
                      <a:txBody>
                        <a:bodyPr/>
                        <a:lstStyle/>
                        <a:p>
                          <a:r>
                            <a:rPr lang="en-US" dirty="0"/>
                            <a:t>2</a:t>
                          </a:r>
                          <a:r>
                            <a:rPr lang="en-US" baseline="0" dirty="0"/>
                            <a:t> 10</a:t>
                          </a:r>
                          <a:r>
                            <a:rPr lang="en-US" baseline="30000" dirty="0"/>
                            <a:t>-8</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a:t> = 0.7390851332151607</a:t>
                          </a:r>
                        </a:p>
                      </a:txBody>
                      <a:tcPr/>
                    </a:tc>
                    <a:tc>
                      <a:txBody>
                        <a:bodyPr/>
                        <a:lstStyle/>
                        <a:p>
                          <a:r>
                            <a:rPr lang="en-US" dirty="0"/>
                            <a:t>….</a:t>
                          </a:r>
                        </a:p>
                      </a:txBody>
                      <a:tcPr/>
                    </a:tc>
                    <a:tc>
                      <a:txBody>
                        <a:bodyPr/>
                        <a:lstStyle/>
                        <a:p>
                          <a:r>
                            <a:rPr lang="en-US" dirty="0"/>
                            <a:t>1</a:t>
                          </a:r>
                          <a:r>
                            <a:rPr lang="en-US" baseline="0" dirty="0"/>
                            <a:t> 10</a:t>
                          </a:r>
                          <a:r>
                            <a:rPr lang="en-US" baseline="30000" dirty="0"/>
                            <a:t>-16</a:t>
                          </a:r>
                        </a:p>
                      </a:txBody>
                      <a:tcPr/>
                    </a:tc>
                    <a:extLst>
                      <a:ext uri="{0D108BD9-81ED-4DB2-BD59-A6C34878D82A}">
                        <a16:rowId xmlns:a16="http://schemas.microsoft.com/office/drawing/2014/main" val="10005"/>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3914731381"/>
                  </p:ext>
                </p:extLst>
              </p:nvPr>
            </p:nvGraphicFramePr>
            <p:xfrm>
              <a:off x="5328670" y="3989802"/>
              <a:ext cx="6667170"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1248504">
                      <a:extLst>
                        <a:ext uri="{9D8B030D-6E8A-4147-A177-3AD203B41FA5}">
                          <a16:colId xmlns:a16="http://schemas.microsoft.com/office/drawing/2014/main" val="2683679373"/>
                        </a:ext>
                      </a:extLst>
                    </a:gridCol>
                  </a:tblGrid>
                  <a:tr h="640080">
                    <a:tc>
                      <a:txBody>
                        <a:bodyPr/>
                        <a:lstStyle/>
                        <a:p>
                          <a:endParaRPr lang="en-US"/>
                        </a:p>
                      </a:txBody>
                      <a:tcPr>
                        <a:blipFill>
                          <a:blip r:embed="rId3"/>
                          <a:stretch>
                            <a:fillRect l="-225" t="-4762" r="-146742" b="-304762"/>
                          </a:stretch>
                        </a:blipFill>
                      </a:tcPr>
                    </a:tc>
                    <a:tc>
                      <a:txBody>
                        <a:bodyPr/>
                        <a:lstStyle/>
                        <a:p>
                          <a:endParaRPr lang="en-US"/>
                        </a:p>
                      </a:txBody>
                      <a:tcPr>
                        <a:blipFill>
                          <a:blip r:embed="rId3"/>
                          <a:stretch>
                            <a:fillRect l="-100450" t="-4762" r="-47072" b="-304762"/>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Estimated Error</a:t>
                          </a:r>
                        </a:p>
                      </a:txBody>
                      <a:tcPr/>
                    </a:tc>
                    <a:extLst>
                      <a:ext uri="{0D108BD9-81ED-4DB2-BD59-A6C34878D82A}">
                        <a16:rowId xmlns:a16="http://schemas.microsoft.com/office/drawing/2014/main" val="10000"/>
                      </a:ext>
                    </a:extLst>
                  </a:tr>
                  <a:tr h="370840">
                    <a:tc>
                      <a:txBody>
                        <a:bodyPr/>
                        <a:lstStyle/>
                        <a:p>
                          <a:endParaRPr lang="en-US"/>
                        </a:p>
                      </a:txBody>
                      <a:tcPr>
                        <a:blipFill>
                          <a:blip r:embed="rId3"/>
                          <a:stretch>
                            <a:fillRect l="-225" t="-180328" r="-146742" b="-424590"/>
                          </a:stretch>
                        </a:blipFill>
                      </a:tcPr>
                    </a:tc>
                    <a:tc>
                      <a:txBody>
                        <a:bodyPr/>
                        <a:lstStyle/>
                        <a:p>
                          <a:r>
                            <a:rPr lang="en-US" dirty="0"/>
                            <a:t>0.7394364978480582</a:t>
                          </a:r>
                        </a:p>
                      </a:txBody>
                      <a:tcPr/>
                    </a:tc>
                    <a:tc>
                      <a:txBody>
                        <a:bodyPr/>
                        <a:lstStyle/>
                        <a:p>
                          <a:r>
                            <a:rPr lang="en-US" dirty="0"/>
                            <a:t>N.A.</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l="-225" t="-280328" r="-146742" b="-324590"/>
                          </a:stretch>
                        </a:blipFill>
                      </a:tcPr>
                    </a:tc>
                    <a:tc>
                      <a:txBody>
                        <a:bodyPr/>
                        <a:lstStyle/>
                        <a:p>
                          <a:r>
                            <a:rPr lang="en-US" dirty="0"/>
                            <a:t>0.7390851604651074</a:t>
                          </a:r>
                        </a:p>
                      </a:txBody>
                      <a:tcPr/>
                    </a:tc>
                    <a:tc>
                      <a:txBody>
                        <a:bodyPr/>
                        <a:lstStyle/>
                        <a:p>
                          <a:r>
                            <a:rPr lang="en-US" dirty="0" smtClean="0"/>
                            <a:t>0.04</a:t>
                          </a:r>
                          <a:endParaRPr lang="en-US" dirty="0"/>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l="-225" t="-380328" r="-146742" b="-224590"/>
                          </a:stretch>
                        </a:blipFill>
                      </a:tcPr>
                    </a:tc>
                    <a:tc>
                      <a:txBody>
                        <a:bodyPr/>
                        <a:lstStyle/>
                        <a:p>
                          <a:r>
                            <a:rPr lang="en-US" dirty="0"/>
                            <a:t>0.7390851332151608</a:t>
                          </a:r>
                        </a:p>
                      </a:txBody>
                      <a:tcPr/>
                    </a:tc>
                    <a:tc>
                      <a:txBody>
                        <a:bodyPr/>
                        <a:lstStyle/>
                        <a:p>
                          <a:r>
                            <a:rPr lang="en-US" dirty="0"/>
                            <a:t>0.0004</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l="-225" t="-480328" r="-146742" b="-124590"/>
                          </a:stretch>
                        </a:blipFill>
                      </a:tcPr>
                    </a:tc>
                    <a:tc>
                      <a:txBody>
                        <a:bodyPr/>
                        <a:lstStyle/>
                        <a:p>
                          <a:r>
                            <a:rPr lang="en-US" dirty="0"/>
                            <a:t>0.7390851332151607</a:t>
                          </a:r>
                        </a:p>
                      </a:txBody>
                      <a:tcPr/>
                    </a:tc>
                    <a:tc>
                      <a:txBody>
                        <a:bodyPr/>
                        <a:lstStyle/>
                        <a:p>
                          <a:r>
                            <a:rPr lang="en-US" dirty="0"/>
                            <a:t>2</a:t>
                          </a:r>
                          <a:r>
                            <a:rPr lang="en-US" baseline="0" dirty="0"/>
                            <a:t> 10</a:t>
                          </a:r>
                          <a:r>
                            <a:rPr lang="en-US" baseline="30000" dirty="0"/>
                            <a:t>-8</a:t>
                          </a:r>
                        </a:p>
                      </a:txBody>
                      <a:tcPr/>
                    </a:tc>
                    <a:extLst>
                      <a:ext uri="{0D108BD9-81ED-4DB2-BD59-A6C34878D82A}">
                        <a16:rowId xmlns:a16="http://schemas.microsoft.com/office/drawing/2014/main" val="10004"/>
                      </a:ext>
                    </a:extLst>
                  </a:tr>
                  <a:tr h="370840">
                    <a:tc>
                      <a:txBody>
                        <a:bodyPr/>
                        <a:lstStyle/>
                        <a:p>
                          <a:endParaRPr lang="en-US"/>
                        </a:p>
                      </a:txBody>
                      <a:tcPr>
                        <a:blipFill>
                          <a:blip r:embed="rId3"/>
                          <a:stretch>
                            <a:fillRect l="-225" t="-580328" r="-146742" b="-24590"/>
                          </a:stretch>
                        </a:blipFill>
                      </a:tcPr>
                    </a:tc>
                    <a:tc>
                      <a:txBody>
                        <a:bodyPr/>
                        <a:lstStyle/>
                        <a:p>
                          <a:r>
                            <a:rPr lang="en-US" dirty="0"/>
                            <a:t>….</a:t>
                          </a:r>
                        </a:p>
                      </a:txBody>
                      <a:tcPr/>
                    </a:tc>
                    <a:tc>
                      <a:txBody>
                        <a:bodyPr/>
                        <a:lstStyle/>
                        <a:p>
                          <a:r>
                            <a:rPr lang="en-US" dirty="0"/>
                            <a:t>1</a:t>
                          </a:r>
                          <a:r>
                            <a:rPr lang="en-US" baseline="0" dirty="0"/>
                            <a:t> 10</a:t>
                          </a:r>
                          <a:r>
                            <a:rPr lang="en-US" baseline="30000" dirty="0"/>
                            <a:t>-16</a:t>
                          </a:r>
                        </a:p>
                      </a:txBody>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11" name="Rectangle 10"/>
              <p:cNvSpPr/>
              <p:nvPr/>
            </p:nvSpPr>
            <p:spPr>
              <a:xfrm>
                <a:off x="6959513" y="2961950"/>
                <a:ext cx="3405483"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num>
                        <m:den>
                          <m:r>
                            <a:rPr lang="en-US" sz="2400" i="1">
                              <a:latin typeface="Cambria Math" panose="02040503050406030204" pitchFamily="18" charset="0"/>
                            </a:rPr>
                            <m:t>1+</m:t>
                          </m:r>
                          <m:r>
                            <m:rPr>
                              <m:sty m:val="p"/>
                            </m:rPr>
                            <a:rPr lang="en-US" sz="2400">
                              <a:latin typeface="Cambria Math" panose="02040503050406030204" pitchFamily="18" charset="0"/>
                            </a:rPr>
                            <m:t>sin</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den>
                      </m:f>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6959513" y="2961950"/>
                <a:ext cx="3405483" cy="8715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251667" y="1590283"/>
                <a:ext cx="1688667" cy="461665"/>
              </a:xfrm>
              <a:prstGeom prst="rect">
                <a:avLst/>
              </a:prstGeom>
              <a:ln w="25400">
                <a:solidFill>
                  <a:srgbClr val="48A6AD"/>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251667" y="1590283"/>
                <a:ext cx="1688667" cy="461665"/>
              </a:xfrm>
              <a:prstGeom prst="rect">
                <a:avLst/>
              </a:prstGeom>
              <a:blipFill rotWithShape="0">
                <a:blip r:embed="rId5"/>
                <a:stretch>
                  <a:fillRect b="-13750"/>
                </a:stretch>
              </a:blipFill>
              <a:ln w="25400">
                <a:solidFill>
                  <a:srgbClr val="48A6A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94519" y="3166877"/>
                <a:ext cx="21543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1594519" y="3166877"/>
                <a:ext cx="2154372" cy="461665"/>
              </a:xfrm>
              <a:prstGeom prst="rect">
                <a:avLst/>
              </a:prstGeom>
              <a:blipFill rotWithShape="0">
                <a:blip r:embed="rId6"/>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3888694540"/>
                  </p:ext>
                </p:extLst>
              </p:nvPr>
            </p:nvGraphicFramePr>
            <p:xfrm>
              <a:off x="219151" y="3989802"/>
              <a:ext cx="4905110" cy="2494280"/>
            </p:xfrm>
            <a:graphic>
              <a:graphicData uri="http://schemas.openxmlformats.org/drawingml/2006/table">
                <a:tbl>
                  <a:tblPr firstRow="1" bandRow="1">
                    <a:tableStyleId>{5C22544A-7EE6-4342-B048-85BDC9FD1C3A}</a:tableStyleId>
                  </a:tblPr>
                  <a:tblGrid>
                    <a:gridCol w="1682076">
                      <a:extLst>
                        <a:ext uri="{9D8B030D-6E8A-4147-A177-3AD203B41FA5}">
                          <a16:colId xmlns:a16="http://schemas.microsoft.com/office/drawing/2014/main" val="20000"/>
                        </a:ext>
                      </a:extLst>
                    </a:gridCol>
                    <a:gridCol w="1855961">
                      <a:extLst>
                        <a:ext uri="{9D8B030D-6E8A-4147-A177-3AD203B41FA5}">
                          <a16:colId xmlns:a16="http://schemas.microsoft.com/office/drawing/2014/main" val="20001"/>
                        </a:ext>
                      </a:extLst>
                    </a:gridCol>
                    <a:gridCol w="1367073">
                      <a:extLst>
                        <a:ext uri="{9D8B030D-6E8A-4147-A177-3AD203B41FA5}">
                          <a16:colId xmlns:a16="http://schemas.microsoft.com/office/drawing/2014/main" val="2000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b="1" i="1" smtClean="0">
                                        <a:latin typeface="Cambria Math" panose="02040503050406030204" pitchFamily="18" charset="0"/>
                                      </a:rPr>
                                      <m:t>+</m:t>
                                    </m:r>
                                    <m:r>
                                      <a:rPr lang="en-US" sz="1800" b="1" i="1" smtClean="0">
                                        <a:latin typeface="Cambria Math" panose="02040503050406030204" pitchFamily="18" charset="0"/>
                                      </a:rPr>
                                      <m:t>𝟏</m:t>
                                    </m:r>
                                  </m:sub>
                                </m:sSub>
                              </m:oMath>
                            </m:oMathPara>
                          </a14:m>
                          <a:endParaRPr lang="en-US" dirty="0"/>
                        </a:p>
                      </a:txBody>
                      <a:tcPr/>
                    </a:tc>
                    <a:tc>
                      <a:txBody>
                        <a:bodyPr/>
                        <a:lstStyle/>
                        <a:p>
                          <a:r>
                            <a:rPr lang="en-US" dirty="0"/>
                            <a:t>Estimated Error</a:t>
                          </a:r>
                        </a:p>
                      </a:txBody>
                      <a:tcPr/>
                    </a:tc>
                    <a:extLst>
                      <a:ext uri="{0D108BD9-81ED-4DB2-BD59-A6C34878D82A}">
                        <a16:rowId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a:t> = 0.7</a:t>
                          </a:r>
                        </a:p>
                      </a:txBody>
                      <a:tcPr/>
                    </a:tc>
                    <a:tc>
                      <a:txBody>
                        <a:bodyPr/>
                        <a:lstStyle/>
                        <a:p>
                          <a:r>
                            <a:rPr lang="en-US" dirty="0"/>
                            <a:t>0.76484</a:t>
                          </a:r>
                        </a:p>
                      </a:txBody>
                      <a:tcPr/>
                    </a:tc>
                    <a:tc>
                      <a:txBody>
                        <a:bodyPr/>
                        <a:lstStyle/>
                        <a:p>
                          <a:r>
                            <a:rPr lang="en-US" dirty="0"/>
                            <a:t>N.A.</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a:t> = 0.76484</a:t>
                          </a:r>
                        </a:p>
                      </a:txBody>
                      <a:tcPr/>
                    </a:tc>
                    <a:tc>
                      <a:txBody>
                        <a:bodyPr/>
                        <a:lstStyle/>
                        <a:p>
                          <a:r>
                            <a:rPr lang="en-US" dirty="0"/>
                            <a:t>0.72149</a:t>
                          </a:r>
                        </a:p>
                      </a:txBody>
                      <a:tcPr/>
                    </a:tc>
                    <a:tc>
                      <a:txBody>
                        <a:bodyPr/>
                        <a:lstStyle/>
                        <a:p>
                          <a:r>
                            <a:rPr lang="en-US" dirty="0"/>
                            <a:t>0.06</a:t>
                          </a:r>
                        </a:p>
                      </a:txBody>
                      <a:tcPr/>
                    </a:tc>
                    <a:extLst>
                      <a:ext uri="{0D108BD9-81ED-4DB2-BD59-A6C34878D82A}">
                        <a16:rowId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a:t> = 0.72149</a:t>
                          </a:r>
                        </a:p>
                      </a:txBody>
                      <a:tcPr/>
                    </a:tc>
                    <a:tc>
                      <a:txBody>
                        <a:bodyPr/>
                        <a:lstStyle/>
                        <a:p>
                          <a:r>
                            <a:rPr lang="en-US" dirty="0"/>
                            <a:t>0.75082</a:t>
                          </a:r>
                        </a:p>
                      </a:txBody>
                      <a:tcPr/>
                    </a:tc>
                    <a:tc>
                      <a:txBody>
                        <a:bodyPr/>
                        <a:lstStyle/>
                        <a:p>
                          <a:r>
                            <a:rPr lang="en-US" dirty="0"/>
                            <a:t>0.04</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a:t> = 0.75082</a:t>
                          </a:r>
                        </a:p>
                      </a:txBody>
                      <a:tcPr/>
                    </a:tc>
                    <a:tc>
                      <a:txBody>
                        <a:bodyPr/>
                        <a:lstStyle/>
                        <a:p>
                          <a:r>
                            <a:rPr lang="en-US" dirty="0"/>
                            <a:t>0.73112</a:t>
                          </a:r>
                        </a:p>
                      </a:txBody>
                      <a:tcPr/>
                    </a:tc>
                    <a:tc>
                      <a:txBody>
                        <a:bodyPr/>
                        <a:lstStyle/>
                        <a:p>
                          <a:r>
                            <a:rPr lang="en-US" dirty="0"/>
                            <a:t>0.03</a:t>
                          </a:r>
                        </a:p>
                      </a:txBody>
                      <a:tcPr/>
                    </a:tc>
                    <a:extLst>
                      <a:ext uri="{0D108BD9-81ED-4DB2-BD59-A6C34878D82A}">
                        <a16:rowId xmlns:a16="http://schemas.microsoft.com/office/drawing/2014/main" val="10004"/>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a:t> = 0.73112</a:t>
                          </a:r>
                        </a:p>
                      </a:txBody>
                      <a:tcPr/>
                    </a:tc>
                    <a:tc>
                      <a:txBody>
                        <a:bodyPr/>
                        <a:lstStyle/>
                        <a:p>
                          <a:r>
                            <a:rPr lang="en-US" dirty="0"/>
                            <a:t>….</a:t>
                          </a:r>
                        </a:p>
                      </a:txBody>
                      <a:tcPr/>
                    </a:tc>
                    <a:tc>
                      <a:txBody>
                        <a:bodyPr/>
                        <a:lstStyle/>
                        <a:p>
                          <a:r>
                            <a:rPr lang="en-US" dirty="0"/>
                            <a:t>0.02</a:t>
                          </a:r>
                        </a:p>
                      </a:txBody>
                      <a:tcPr/>
                    </a:tc>
                    <a:extLst>
                      <a:ext uri="{0D108BD9-81ED-4DB2-BD59-A6C34878D82A}">
                        <a16:rowId xmlns:a16="http://schemas.microsoft.com/office/drawing/2014/main" val="10005"/>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3888694540"/>
                  </p:ext>
                </p:extLst>
              </p:nvPr>
            </p:nvGraphicFramePr>
            <p:xfrm>
              <a:off x="219151" y="3989802"/>
              <a:ext cx="4905110" cy="2494280"/>
            </p:xfrm>
            <a:graphic>
              <a:graphicData uri="http://schemas.openxmlformats.org/drawingml/2006/table">
                <a:tbl>
                  <a:tblPr firstRow="1" bandRow="1">
                    <a:tableStyleId>{5C22544A-7EE6-4342-B048-85BDC9FD1C3A}</a:tableStyleId>
                  </a:tblPr>
                  <a:tblGrid>
                    <a:gridCol w="1682076">
                      <a:extLst>
                        <a:ext uri="{9D8B030D-6E8A-4147-A177-3AD203B41FA5}">
                          <a16:colId xmlns:a16="http://schemas.microsoft.com/office/drawing/2014/main" val="20000"/>
                        </a:ext>
                      </a:extLst>
                    </a:gridCol>
                    <a:gridCol w="1855961">
                      <a:extLst>
                        <a:ext uri="{9D8B030D-6E8A-4147-A177-3AD203B41FA5}">
                          <a16:colId xmlns:a16="http://schemas.microsoft.com/office/drawing/2014/main" val="20001"/>
                        </a:ext>
                      </a:extLst>
                    </a:gridCol>
                    <a:gridCol w="1367073">
                      <a:extLst>
                        <a:ext uri="{9D8B030D-6E8A-4147-A177-3AD203B41FA5}">
                          <a16:colId xmlns:a16="http://schemas.microsoft.com/office/drawing/2014/main" val="20002"/>
                        </a:ext>
                      </a:extLst>
                    </a:gridCol>
                  </a:tblGrid>
                  <a:tr h="640080">
                    <a:tc>
                      <a:txBody>
                        <a:bodyPr/>
                        <a:lstStyle/>
                        <a:p>
                          <a:endParaRPr lang="en-US"/>
                        </a:p>
                      </a:txBody>
                      <a:tcPr>
                        <a:blipFill>
                          <a:blip r:embed="rId7"/>
                          <a:stretch>
                            <a:fillRect l="-362" t="-4762" r="-193478" b="-304762"/>
                          </a:stretch>
                        </a:blipFill>
                      </a:tcPr>
                    </a:tc>
                    <a:tc>
                      <a:txBody>
                        <a:bodyPr/>
                        <a:lstStyle/>
                        <a:p>
                          <a:endParaRPr lang="en-US"/>
                        </a:p>
                      </a:txBody>
                      <a:tcPr>
                        <a:blipFill>
                          <a:blip r:embed="rId7"/>
                          <a:stretch>
                            <a:fillRect l="-90820" t="-4762" r="-75082" b="-304762"/>
                          </a:stretch>
                        </a:blipFill>
                      </a:tcPr>
                    </a:tc>
                    <a:tc>
                      <a:txBody>
                        <a:bodyPr/>
                        <a:lstStyle/>
                        <a:p>
                          <a:r>
                            <a:rPr lang="en-US" dirty="0" smtClean="0"/>
                            <a:t>Estimated Error</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7"/>
                          <a:stretch>
                            <a:fillRect l="-362" t="-180328" r="-193478" b="-424590"/>
                          </a:stretch>
                        </a:blipFill>
                      </a:tcPr>
                    </a:tc>
                    <a:tc>
                      <a:txBody>
                        <a:bodyPr/>
                        <a:lstStyle/>
                        <a:p>
                          <a:r>
                            <a:rPr lang="en-US" dirty="0" smtClean="0"/>
                            <a:t>0.76484</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10001"/>
                      </a:ext>
                    </a:extLst>
                  </a:tr>
                  <a:tr h="370840">
                    <a:tc>
                      <a:txBody>
                        <a:bodyPr/>
                        <a:lstStyle/>
                        <a:p>
                          <a:endParaRPr lang="en-US"/>
                        </a:p>
                      </a:txBody>
                      <a:tcPr>
                        <a:blipFill>
                          <a:blip r:embed="rId7"/>
                          <a:stretch>
                            <a:fillRect l="-362" t="-280328" r="-193478" b="-324590"/>
                          </a:stretch>
                        </a:blipFill>
                      </a:tcPr>
                    </a:tc>
                    <a:tc>
                      <a:txBody>
                        <a:bodyPr/>
                        <a:lstStyle/>
                        <a:p>
                          <a:r>
                            <a:rPr lang="en-US" dirty="0" smtClean="0"/>
                            <a:t>0.72149</a:t>
                          </a:r>
                          <a:endParaRPr lang="en-US" dirty="0"/>
                        </a:p>
                      </a:txBody>
                      <a:tcPr/>
                    </a:tc>
                    <a:tc>
                      <a:txBody>
                        <a:bodyPr/>
                        <a:lstStyle/>
                        <a:p>
                          <a:r>
                            <a:rPr lang="en-US" dirty="0" smtClean="0"/>
                            <a:t>0.06</a:t>
                          </a:r>
                          <a:endParaRPr lang="en-US" dirty="0"/>
                        </a:p>
                      </a:txBody>
                      <a:tcPr/>
                    </a:tc>
                    <a:extLst>
                      <a:ext uri="{0D108BD9-81ED-4DB2-BD59-A6C34878D82A}">
                        <a16:rowId xmlns:a16="http://schemas.microsoft.com/office/drawing/2014/main" val="10002"/>
                      </a:ext>
                    </a:extLst>
                  </a:tr>
                  <a:tr h="370840">
                    <a:tc>
                      <a:txBody>
                        <a:bodyPr/>
                        <a:lstStyle/>
                        <a:p>
                          <a:endParaRPr lang="en-US"/>
                        </a:p>
                      </a:txBody>
                      <a:tcPr>
                        <a:blipFill>
                          <a:blip r:embed="rId7"/>
                          <a:stretch>
                            <a:fillRect l="-362" t="-380328" r="-193478" b="-224590"/>
                          </a:stretch>
                        </a:blipFill>
                      </a:tcPr>
                    </a:tc>
                    <a:tc>
                      <a:txBody>
                        <a:bodyPr/>
                        <a:lstStyle/>
                        <a:p>
                          <a:r>
                            <a:rPr lang="en-US" dirty="0" smtClean="0"/>
                            <a:t>0.75082</a:t>
                          </a:r>
                          <a:endParaRPr lang="en-US" dirty="0"/>
                        </a:p>
                      </a:txBody>
                      <a:tcPr/>
                    </a:tc>
                    <a:tc>
                      <a:txBody>
                        <a:bodyPr/>
                        <a:lstStyle/>
                        <a:p>
                          <a:r>
                            <a:rPr lang="en-US" dirty="0" smtClean="0"/>
                            <a:t>0.04</a:t>
                          </a:r>
                          <a:endParaRPr lang="en-US" dirty="0"/>
                        </a:p>
                      </a:txBody>
                      <a:tcPr/>
                    </a:tc>
                    <a:extLst>
                      <a:ext uri="{0D108BD9-81ED-4DB2-BD59-A6C34878D82A}">
                        <a16:rowId xmlns:a16="http://schemas.microsoft.com/office/drawing/2014/main" val="10003"/>
                      </a:ext>
                    </a:extLst>
                  </a:tr>
                  <a:tr h="370840">
                    <a:tc>
                      <a:txBody>
                        <a:bodyPr/>
                        <a:lstStyle/>
                        <a:p>
                          <a:endParaRPr lang="en-US"/>
                        </a:p>
                      </a:txBody>
                      <a:tcPr>
                        <a:blipFill>
                          <a:blip r:embed="rId7"/>
                          <a:stretch>
                            <a:fillRect l="-362" t="-480328" r="-193478" b="-124590"/>
                          </a:stretch>
                        </a:blipFill>
                      </a:tcPr>
                    </a:tc>
                    <a:tc>
                      <a:txBody>
                        <a:bodyPr/>
                        <a:lstStyle/>
                        <a:p>
                          <a:r>
                            <a:rPr lang="en-US" dirty="0" smtClean="0"/>
                            <a:t>0.73112</a:t>
                          </a:r>
                          <a:endParaRPr lang="en-US" dirty="0"/>
                        </a:p>
                      </a:txBody>
                      <a:tcPr/>
                    </a:tc>
                    <a:tc>
                      <a:txBody>
                        <a:bodyPr/>
                        <a:lstStyle/>
                        <a:p>
                          <a:r>
                            <a:rPr lang="en-US" dirty="0" smtClean="0"/>
                            <a:t>0.03</a:t>
                          </a:r>
                          <a:endParaRPr lang="en-US" dirty="0"/>
                        </a:p>
                      </a:txBody>
                      <a:tcPr/>
                    </a:tc>
                    <a:extLst>
                      <a:ext uri="{0D108BD9-81ED-4DB2-BD59-A6C34878D82A}">
                        <a16:rowId xmlns:a16="http://schemas.microsoft.com/office/drawing/2014/main" val="10004"/>
                      </a:ext>
                    </a:extLst>
                  </a:tr>
                  <a:tr h="370840">
                    <a:tc>
                      <a:txBody>
                        <a:bodyPr/>
                        <a:lstStyle/>
                        <a:p>
                          <a:endParaRPr lang="en-US"/>
                        </a:p>
                      </a:txBody>
                      <a:tcPr>
                        <a:blipFill>
                          <a:blip r:embed="rId7"/>
                          <a:stretch>
                            <a:fillRect l="-362" t="-580328" r="-193478" b="-24590"/>
                          </a:stretch>
                        </a:blipFill>
                      </a:tcPr>
                    </a:tc>
                    <a:tc>
                      <a:txBody>
                        <a:bodyPr/>
                        <a:lstStyle/>
                        <a:p>
                          <a:r>
                            <a:rPr lang="en-US" dirty="0" smtClean="0"/>
                            <a:t>….</a:t>
                          </a:r>
                          <a:endParaRPr lang="en-US" dirty="0"/>
                        </a:p>
                      </a:txBody>
                      <a:tcPr/>
                    </a:tc>
                    <a:tc>
                      <a:txBody>
                        <a:bodyPr/>
                        <a:lstStyle/>
                        <a:p>
                          <a:r>
                            <a:rPr lang="en-US" dirty="0" smtClean="0"/>
                            <a:t>0.02</a:t>
                          </a:r>
                          <a:endParaRPr lang="en-US" dirty="0"/>
                        </a:p>
                      </a:txBody>
                      <a:tcPr/>
                    </a:tc>
                    <a:extLst>
                      <a:ext uri="{0D108BD9-81ED-4DB2-BD59-A6C34878D82A}">
                        <a16:rowId xmlns:a16="http://schemas.microsoft.com/office/drawing/2014/main" val="10005"/>
                      </a:ext>
                    </a:extLst>
                  </a:tr>
                </a:tbl>
              </a:graphicData>
            </a:graphic>
          </p:graphicFrame>
        </mc:Fallback>
      </mc:AlternateContent>
      <p:sp>
        <p:nvSpPr>
          <p:cNvPr id="15" name="Rectangle 14"/>
          <p:cNvSpPr/>
          <p:nvPr/>
        </p:nvSpPr>
        <p:spPr>
          <a:xfrm>
            <a:off x="1154046" y="2320748"/>
            <a:ext cx="3035318" cy="523220"/>
          </a:xfrm>
          <a:prstGeom prst="rect">
            <a:avLst/>
          </a:prstGeom>
        </p:spPr>
        <p:txBody>
          <a:bodyPr wrap="none">
            <a:spAutoFit/>
          </a:bodyPr>
          <a:lstStyle/>
          <a:p>
            <a:r>
              <a:rPr lang="en-US" sz="2800" dirty="0"/>
              <a:t>Fixed Point Method</a:t>
            </a:r>
          </a:p>
        </p:txBody>
      </p:sp>
      <p:sp>
        <p:nvSpPr>
          <p:cNvPr id="16" name="Rectangle 15"/>
          <p:cNvSpPr/>
          <p:nvPr/>
        </p:nvSpPr>
        <p:spPr>
          <a:xfrm>
            <a:off x="7258440" y="2320748"/>
            <a:ext cx="2807628" cy="523220"/>
          </a:xfrm>
          <a:prstGeom prst="rect">
            <a:avLst/>
          </a:prstGeom>
        </p:spPr>
        <p:txBody>
          <a:bodyPr wrap="none">
            <a:spAutoFit/>
          </a:bodyPr>
          <a:lstStyle/>
          <a:p>
            <a:r>
              <a:rPr lang="en-US" sz="2800" dirty="0"/>
              <a:t>Newton’s Method</a:t>
            </a:r>
          </a:p>
        </p:txBody>
      </p:sp>
    </p:spTree>
    <p:extLst>
      <p:ext uri="{BB962C8B-B14F-4D97-AF65-F5344CB8AC3E}">
        <p14:creationId xmlns:p14="http://schemas.microsoft.com/office/powerpoint/2010/main" val="321516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5913824" y="2443937"/>
            <a:ext cx="46977" cy="301914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Comparing the speed of convergence of algorithms</a:t>
            </a:r>
          </a:p>
        </p:txBody>
      </p:sp>
      <p:cxnSp>
        <p:nvCxnSpPr>
          <p:cNvPr id="4" name="Straight Arrow Connector 3"/>
          <p:cNvCxnSpPr/>
          <p:nvPr/>
        </p:nvCxnSpPr>
        <p:spPr>
          <a:xfrm>
            <a:off x="3566786" y="5447101"/>
            <a:ext cx="4940399"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3719186" y="2113592"/>
            <a:ext cx="21220" cy="348590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5488741" y="5560537"/>
                <a:ext cx="2971134" cy="461665"/>
              </a:xfrm>
              <a:prstGeom prst="rect">
                <a:avLst/>
              </a:prstGeom>
            </p:spPr>
            <p:txBody>
              <a:bodyPr wrap="none">
                <a:spAutoFit/>
              </a:bodyPr>
              <a:lstStyle/>
              <a:p>
                <a:r>
                  <a:rPr lang="en-US" sz="2400" dirty="0">
                    <a:solidFill>
                      <a:srgbClr val="48A6AD"/>
                    </a:solidFill>
                  </a:rPr>
                  <a:t>Number of iterations </a:t>
                </a:r>
                <a14:m>
                  <m:oMath xmlns:m="http://schemas.openxmlformats.org/officeDocument/2006/math">
                    <m:r>
                      <a:rPr lang="en-US" sz="2400" b="0" i="1" smtClean="0">
                        <a:solidFill>
                          <a:srgbClr val="48A6AD"/>
                        </a:solidFill>
                        <a:latin typeface="Cambria Math" panose="02040503050406030204" pitchFamily="18" charset="0"/>
                      </a:rPr>
                      <m:t>𝑖</m:t>
                    </m:r>
                  </m:oMath>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488741" y="5560537"/>
                <a:ext cx="2971134" cy="461665"/>
              </a:xfrm>
              <a:prstGeom prst="rect">
                <a:avLst/>
              </a:prstGeom>
              <a:blipFill>
                <a:blip r:embed="rId3"/>
                <a:stretch>
                  <a:fillRect l="-3074" t="-10526" b="-2894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2459810" y="3319354"/>
                <a:ext cx="1319913" cy="523220"/>
              </a:xfrm>
              <a:prstGeom prst="rect">
                <a:avLst/>
              </a:prstGeom>
            </p:spPr>
            <p:txBody>
              <a:bodyPr wrap="none">
                <a:spAutoFit/>
              </a:bodyPr>
              <a:lstStyle/>
              <a:p>
                <a:r>
                  <a:rPr lang="en-US" sz="2800" dirty="0">
                    <a:solidFill>
                      <a:srgbClr val="48A6AD"/>
                    </a:solidFill>
                  </a:rPr>
                  <a:t>Error</a:t>
                </a:r>
                <a:r>
                  <a:rPr lang="en-US" sz="2800" dirty="0"/>
                  <a:t> </a:t>
                </a:r>
                <a14:m>
                  <m:oMath xmlns:m="http://schemas.openxmlformats.org/officeDocument/2006/math">
                    <m:sSub>
                      <m:sSubPr>
                        <m:ctrlPr>
                          <a:rPr lang="en-US" sz="2800" b="0" i="1" smtClean="0">
                            <a:solidFill>
                              <a:srgbClr val="48A6AD"/>
                            </a:solidFill>
                            <a:latin typeface="Cambria Math" panose="02040503050406030204" pitchFamily="18" charset="0"/>
                          </a:rPr>
                        </m:ctrlPr>
                      </m:sSubPr>
                      <m:e>
                        <m:r>
                          <a:rPr lang="en-US" sz="2800" b="0" i="1" smtClean="0">
                            <a:solidFill>
                              <a:srgbClr val="48A6AD"/>
                            </a:solidFill>
                            <a:latin typeface="Cambria Math" panose="02040503050406030204" pitchFamily="18" charset="0"/>
                          </a:rPr>
                          <m:t>𝐸</m:t>
                        </m:r>
                      </m:e>
                      <m:sub>
                        <m:r>
                          <a:rPr lang="en-US" sz="2800" b="0" i="1" smtClean="0">
                            <a:solidFill>
                              <a:srgbClr val="48A6AD"/>
                            </a:solidFill>
                            <a:latin typeface="Cambria Math" panose="02040503050406030204" pitchFamily="18" charset="0"/>
                          </a:rPr>
                          <m:t>𝑖</m:t>
                        </m:r>
                      </m:sub>
                    </m:sSub>
                  </m:oMath>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2459810" y="3319354"/>
                <a:ext cx="1319913" cy="523220"/>
              </a:xfrm>
              <a:prstGeom prst="rect">
                <a:avLst/>
              </a:prstGeom>
              <a:blipFill>
                <a:blip r:embed="rId4"/>
                <a:stretch>
                  <a:fillRect l="-11628" r="-32558" b="-9217"/>
                </a:stretch>
              </a:blipFill>
            </p:spPr>
            <p:txBody>
              <a:bodyPr/>
              <a:lstStyle/>
              <a:p>
                <a:r>
                  <a:rPr lang="en-CA">
                    <a:noFill/>
                  </a:rPr>
                  <a:t> </a:t>
                </a:r>
              </a:p>
            </p:txBody>
          </p:sp>
        </mc:Fallback>
      </mc:AlternateContent>
      <p:cxnSp>
        <p:nvCxnSpPr>
          <p:cNvPr id="11" name="Straight Connector 10"/>
          <p:cNvCxnSpPr/>
          <p:nvPr/>
        </p:nvCxnSpPr>
        <p:spPr>
          <a:xfrm>
            <a:off x="4327454" y="2786070"/>
            <a:ext cx="3003408" cy="128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22031" y="3028622"/>
            <a:ext cx="2831004" cy="22613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3288" y="283007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83287" y="3230511"/>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43477" y="302862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43477" y="3586598"/>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15743" y="3240985"/>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17287" y="399597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97154" y="3435017"/>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12049" y="437342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368056" y="3645366"/>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369413" y="4721536"/>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897035" y="387623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79897" y="514290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696817" y="3358449"/>
            <a:ext cx="1285929" cy="369332"/>
          </a:xfrm>
          <a:prstGeom prst="rect">
            <a:avLst/>
          </a:prstGeom>
        </p:spPr>
        <p:txBody>
          <a:bodyPr wrap="none">
            <a:spAutoFit/>
          </a:bodyPr>
          <a:lstStyle/>
          <a:p>
            <a:r>
              <a:rPr lang="en-US" dirty="0"/>
              <a:t>Algorithm 1</a:t>
            </a:r>
          </a:p>
        </p:txBody>
      </p:sp>
      <p:sp>
        <p:nvSpPr>
          <p:cNvPr id="31" name="Rectangle 30"/>
          <p:cNvSpPr/>
          <p:nvPr/>
        </p:nvSpPr>
        <p:spPr>
          <a:xfrm>
            <a:off x="6861256" y="4695022"/>
            <a:ext cx="1285929" cy="369332"/>
          </a:xfrm>
          <a:prstGeom prst="rect">
            <a:avLst/>
          </a:prstGeom>
        </p:spPr>
        <p:txBody>
          <a:bodyPr wrap="none">
            <a:spAutoFit/>
          </a:bodyPr>
          <a:lstStyle/>
          <a:p>
            <a:r>
              <a:rPr lang="en-US" dirty="0"/>
              <a:t>Algorithm 2</a:t>
            </a:r>
          </a:p>
        </p:txBody>
      </p:sp>
      <p:cxnSp>
        <p:nvCxnSpPr>
          <p:cNvPr id="10" name="Straight Arrow Connector 9"/>
          <p:cNvCxnSpPr>
            <a:stCxn id="12" idx="1"/>
          </p:cNvCxnSpPr>
          <p:nvPr/>
        </p:nvCxnSpPr>
        <p:spPr>
          <a:xfrm flipH="1">
            <a:off x="6036986" y="2761698"/>
            <a:ext cx="539671" cy="59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76657" y="2577032"/>
            <a:ext cx="1136337" cy="369332"/>
          </a:xfrm>
          <a:prstGeom prst="rect">
            <a:avLst/>
          </a:prstGeom>
        </p:spPr>
        <p:txBody>
          <a:bodyPr wrap="none">
            <a:spAutoFit/>
          </a:bodyPr>
          <a:lstStyle/>
          <a:p>
            <a:r>
              <a:rPr lang="en-US" dirty="0"/>
              <a:t>High Error</a:t>
            </a:r>
            <a:endParaRPr lang="en-CA" dirty="0"/>
          </a:p>
        </p:txBody>
      </p:sp>
      <p:cxnSp>
        <p:nvCxnSpPr>
          <p:cNvPr id="32" name="Straight Arrow Connector 31"/>
          <p:cNvCxnSpPr>
            <a:stCxn id="33" idx="3"/>
          </p:cNvCxnSpPr>
          <p:nvPr/>
        </p:nvCxnSpPr>
        <p:spPr>
          <a:xfrm flipV="1">
            <a:off x="5066153" y="4429477"/>
            <a:ext cx="682722" cy="1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973995" y="4352204"/>
            <a:ext cx="1092158" cy="369332"/>
          </a:xfrm>
          <a:prstGeom prst="rect">
            <a:avLst/>
          </a:prstGeom>
        </p:spPr>
        <p:txBody>
          <a:bodyPr wrap="none">
            <a:spAutoFit/>
          </a:bodyPr>
          <a:lstStyle/>
          <a:p>
            <a:r>
              <a:rPr lang="en-US" dirty="0"/>
              <a:t>Low Error</a:t>
            </a:r>
            <a:endParaRPr lang="en-CA" dirty="0"/>
          </a:p>
        </p:txBody>
      </p:sp>
    </p:spTree>
    <p:extLst>
      <p:ext uri="{BB962C8B-B14F-4D97-AF65-F5344CB8AC3E}">
        <p14:creationId xmlns:p14="http://schemas.microsoft.com/office/powerpoint/2010/main" val="405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Equation</a:t>
            </a:r>
          </a:p>
        </p:txBody>
      </p:sp>
      <p:grpSp>
        <p:nvGrpSpPr>
          <p:cNvPr id="7" name="Group 6"/>
          <p:cNvGrpSpPr/>
          <p:nvPr/>
        </p:nvGrpSpPr>
        <p:grpSpPr>
          <a:xfrm>
            <a:off x="3993845" y="1900534"/>
            <a:ext cx="3847122" cy="719941"/>
            <a:chOff x="4187550" y="2864940"/>
            <a:chExt cx="3847122" cy="719941"/>
          </a:xfrm>
        </p:grpSpPr>
        <mc:AlternateContent xmlns:mc="http://schemas.openxmlformats.org/markup-compatibility/2006" xmlns:a14="http://schemas.microsoft.com/office/drawing/2010/main">
          <mc:Choice Requires="a14">
            <p:sp>
              <p:nvSpPr>
                <p:cNvPr id="4" name="Rectangle 3"/>
                <p:cNvSpPr/>
                <p:nvPr/>
              </p:nvSpPr>
              <p:spPr>
                <a:xfrm>
                  <a:off x="4187550" y="2994078"/>
                  <a:ext cx="2334678" cy="461665"/>
                </a:xfrm>
                <a:prstGeom prst="rect">
                  <a:avLst/>
                </a:prstGeom>
                <a:ln>
                  <a:solidFill>
                    <a:srgbClr val="48A6AD"/>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187550" y="2994078"/>
                  <a:ext cx="2334678" cy="461665"/>
                </a:xfrm>
                <a:prstGeom prst="rect">
                  <a:avLst/>
                </a:prstGeom>
                <a:blipFill rotWithShape="0">
                  <a:blip r:embed="rId3"/>
                  <a:stretch>
                    <a:fillRect r="-260" b="-15385"/>
                  </a:stretch>
                </a:blipFill>
                <a:ln>
                  <a:solidFill>
                    <a:srgbClr val="48A6A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038950" y="2864940"/>
                  <a:ext cx="995722" cy="719941"/>
                </a:xfrm>
                <a:prstGeom prst="rect">
                  <a:avLst/>
                </a:prstGeom>
                <a:ln>
                  <a:solidFill>
                    <a:srgbClr val="48A6AD"/>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rPr>
                              <m:t>4</m:t>
                            </m:r>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7038950" y="2864940"/>
                  <a:ext cx="995722" cy="719941"/>
                </a:xfrm>
                <a:prstGeom prst="rect">
                  <a:avLst/>
                </a:prstGeom>
                <a:blipFill rotWithShape="0">
                  <a:blip r:embed="rId4"/>
                  <a:stretch>
                    <a:fillRect/>
                  </a:stretch>
                </a:blipFill>
                <a:ln>
                  <a:solidFill>
                    <a:srgbClr val="48A6AD"/>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657005398"/>
                  </p:ext>
                </p:extLst>
              </p:nvPr>
            </p:nvGraphicFramePr>
            <p:xfrm>
              <a:off x="3080632" y="3001104"/>
              <a:ext cx="5673549" cy="1737072"/>
            </p:xfrm>
            <a:graphic>
              <a:graphicData uri="http://schemas.openxmlformats.org/drawingml/2006/table">
                <a:tbl>
                  <a:tblPr firstRow="1" bandRow="1">
                    <a:tableStyleId>{5C22544A-7EE6-4342-B048-85BDC9FD1C3A}</a:tableStyleId>
                  </a:tblPr>
                  <a:tblGrid>
                    <a:gridCol w="1795432">
                      <a:extLst>
                        <a:ext uri="{9D8B030D-6E8A-4147-A177-3AD203B41FA5}">
                          <a16:colId xmlns:a16="http://schemas.microsoft.com/office/drawing/2014/main" val="20000"/>
                        </a:ext>
                      </a:extLst>
                    </a:gridCol>
                    <a:gridCol w="1981035">
                      <a:extLst>
                        <a:ext uri="{9D8B030D-6E8A-4147-A177-3AD203B41FA5}">
                          <a16:colId xmlns:a16="http://schemas.microsoft.com/office/drawing/2014/main" val="20001"/>
                        </a:ext>
                      </a:extLst>
                    </a:gridCol>
                    <a:gridCol w="1897082">
                      <a:extLst>
                        <a:ext uri="{9D8B030D-6E8A-4147-A177-3AD203B41FA5}">
                          <a16:colId xmlns:a16="http://schemas.microsoft.com/office/drawing/2014/main" val="20002"/>
                        </a:ext>
                      </a:extLst>
                    </a:gridCol>
                  </a:tblGrid>
                  <a:tr h="624552">
                    <a:tc>
                      <a:txBody>
                        <a:bodyPr/>
                        <a:lstStyle/>
                        <a:p>
                          <a:r>
                            <a:rPr lang="en-US" dirty="0"/>
                            <a:t>Algorithm</a:t>
                          </a:r>
                        </a:p>
                      </a:txBody>
                      <a:tcPr/>
                    </a:tc>
                    <a:tc>
                      <a:txBody>
                        <a:bodyPr/>
                        <a:lstStyle/>
                        <a:p>
                          <a:r>
                            <a:rPr lang="en-US" dirty="0"/>
                            <a:t>Initial</a:t>
                          </a:r>
                          <a:r>
                            <a:rPr lang="en-US" baseline="0" dirty="0"/>
                            <a:t> guess</a:t>
                          </a:r>
                          <a:endParaRPr lang="en-US" dirty="0"/>
                        </a:p>
                      </a:txBody>
                      <a:tcPr/>
                    </a:tc>
                    <a:tc>
                      <a:txBody>
                        <a:bodyPr/>
                        <a:lstStyle/>
                        <a:p>
                          <a:r>
                            <a:rPr lang="en-US" dirty="0"/>
                            <a:t>Initial True</a:t>
                          </a:r>
                          <a:r>
                            <a:rPr lang="en-US" baseline="0" dirty="0"/>
                            <a:t> Error</a:t>
                          </a:r>
                          <a:endParaRPr lang="en-US" dirty="0"/>
                        </a:p>
                      </a:txBody>
                      <a:tcPr/>
                    </a:tc>
                    <a:extLst>
                      <a:ext uri="{0D108BD9-81ED-4DB2-BD59-A6C34878D82A}">
                        <a16:rowId xmlns:a16="http://schemas.microsoft.com/office/drawing/2014/main" val="10000"/>
                      </a:ext>
                    </a:extLst>
                  </a:tr>
                  <a:tr h="370840">
                    <a:tc>
                      <a:txBody>
                        <a:bodyPr/>
                        <a:lstStyle/>
                        <a:p>
                          <a:r>
                            <a:rPr lang="en-US" dirty="0"/>
                            <a:t>Bisection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[0,1]</m:t>
                                </m:r>
                              </m:oMath>
                            </m:oMathPara>
                          </a14:m>
                          <a:endParaRPr lang="en-US" sz="1800" dirty="0"/>
                        </a:p>
                      </a:txBody>
                      <a:tcPr/>
                    </a:tc>
                    <a:tc>
                      <a:txBody>
                        <a:bodyPr/>
                        <a:lstStyle/>
                        <a:p>
                          <a:r>
                            <a:rPr lang="en-US" dirty="0"/>
                            <a:t>0.3</a:t>
                          </a:r>
                        </a:p>
                      </a:txBody>
                      <a:tcPr/>
                    </a:tc>
                    <a:extLst>
                      <a:ext uri="{0D108BD9-81ED-4DB2-BD59-A6C34878D82A}">
                        <a16:rowId xmlns:a16="http://schemas.microsoft.com/office/drawing/2014/main" val="10001"/>
                      </a:ext>
                    </a:extLst>
                  </a:tr>
                  <a:tr h="370840">
                    <a:tc>
                      <a:txBody>
                        <a:bodyPr/>
                        <a:lstStyle/>
                        <a:p>
                          <a:r>
                            <a:rPr lang="en-US" dirty="0"/>
                            <a:t>Fixed Point</a:t>
                          </a:r>
                        </a:p>
                      </a:txBody>
                      <a:tcPr/>
                    </a:tc>
                    <a:tc>
                      <a:txBody>
                        <a:bodyPr/>
                        <a:lstStyle/>
                        <a:p>
                          <a:pPr algn="ctr"/>
                          <a:r>
                            <a:rPr lang="en-US" dirty="0"/>
                            <a:t>0.5</a:t>
                          </a:r>
                        </a:p>
                      </a:txBody>
                      <a:tcPr/>
                    </a:tc>
                    <a:tc>
                      <a:txBody>
                        <a:bodyPr/>
                        <a:lstStyle/>
                        <a:p>
                          <a:r>
                            <a:rPr lang="en-US" dirty="0"/>
                            <a:t>0.3</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Newton</a:t>
                          </a:r>
                        </a:p>
                      </a:txBody>
                      <a:tcPr/>
                    </a:tc>
                    <a:tc>
                      <a:txBody>
                        <a:bodyPr/>
                        <a:lstStyle/>
                        <a:p>
                          <a:pPr algn="ctr"/>
                          <a:r>
                            <a:rPr lang="en-US" dirty="0"/>
                            <a:t>0.5</a:t>
                          </a:r>
                        </a:p>
                      </a:txBody>
                      <a:tcPr/>
                    </a:tc>
                    <a:tc>
                      <a:txBody>
                        <a:bodyPr/>
                        <a:lstStyle/>
                        <a:p>
                          <a:r>
                            <a:rPr lang="en-US" dirty="0"/>
                            <a:t>0.3</a:t>
                          </a:r>
                        </a:p>
                      </a:txBody>
                      <a:tcPr/>
                    </a:tc>
                    <a:extLst>
                      <a:ext uri="{0D108BD9-81ED-4DB2-BD59-A6C34878D82A}">
                        <a16:rowId xmlns:a16="http://schemas.microsoft.com/office/drawing/2014/main"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657005398"/>
                  </p:ext>
                </p:extLst>
              </p:nvPr>
            </p:nvGraphicFramePr>
            <p:xfrm>
              <a:off x="3080632" y="3001104"/>
              <a:ext cx="5673549" cy="1737072"/>
            </p:xfrm>
            <a:graphic>
              <a:graphicData uri="http://schemas.openxmlformats.org/drawingml/2006/table">
                <a:tbl>
                  <a:tblPr firstRow="1" bandRow="1">
                    <a:tableStyleId>{5C22544A-7EE6-4342-B048-85BDC9FD1C3A}</a:tableStyleId>
                  </a:tblPr>
                  <a:tblGrid>
                    <a:gridCol w="1795432">
                      <a:extLst>
                        <a:ext uri="{9D8B030D-6E8A-4147-A177-3AD203B41FA5}">
                          <a16:colId xmlns:a16="http://schemas.microsoft.com/office/drawing/2014/main" val="20000"/>
                        </a:ext>
                      </a:extLst>
                    </a:gridCol>
                    <a:gridCol w="1981035">
                      <a:extLst>
                        <a:ext uri="{9D8B030D-6E8A-4147-A177-3AD203B41FA5}">
                          <a16:colId xmlns:a16="http://schemas.microsoft.com/office/drawing/2014/main" val="20001"/>
                        </a:ext>
                      </a:extLst>
                    </a:gridCol>
                    <a:gridCol w="1897082">
                      <a:extLst>
                        <a:ext uri="{9D8B030D-6E8A-4147-A177-3AD203B41FA5}">
                          <a16:colId xmlns:a16="http://schemas.microsoft.com/office/drawing/2014/main" val="20002"/>
                        </a:ext>
                      </a:extLst>
                    </a:gridCol>
                  </a:tblGrid>
                  <a:tr h="624552">
                    <a:tc>
                      <a:txBody>
                        <a:bodyPr/>
                        <a:lstStyle/>
                        <a:p>
                          <a:r>
                            <a:rPr lang="en-US" dirty="0" smtClean="0"/>
                            <a:t>Algorithm</a:t>
                          </a:r>
                          <a:endParaRPr lang="en-US" dirty="0"/>
                        </a:p>
                      </a:txBody>
                      <a:tcPr/>
                    </a:tc>
                    <a:tc>
                      <a:txBody>
                        <a:bodyPr/>
                        <a:lstStyle/>
                        <a:p>
                          <a:r>
                            <a:rPr lang="en-US" dirty="0" smtClean="0"/>
                            <a:t>Initial</a:t>
                          </a:r>
                          <a:r>
                            <a:rPr lang="en-US" baseline="0" dirty="0" smtClean="0"/>
                            <a:t> guess</a:t>
                          </a:r>
                          <a:endParaRPr lang="en-US" dirty="0"/>
                        </a:p>
                      </a:txBody>
                      <a:tcPr/>
                    </a:tc>
                    <a:tc>
                      <a:txBody>
                        <a:bodyPr/>
                        <a:lstStyle/>
                        <a:p>
                          <a:r>
                            <a:rPr lang="en-US" dirty="0" smtClean="0"/>
                            <a:t>Initial True</a:t>
                          </a:r>
                          <a:r>
                            <a:rPr lang="en-US" baseline="0" dirty="0" smtClean="0"/>
                            <a:t> Error</a:t>
                          </a:r>
                          <a:endParaRPr lang="en-US" dirty="0"/>
                        </a:p>
                      </a:txBody>
                      <a:tcPr/>
                    </a:tc>
                    <a:extLst>
                      <a:ext uri="{0D108BD9-81ED-4DB2-BD59-A6C34878D82A}">
                        <a16:rowId xmlns:a16="http://schemas.microsoft.com/office/drawing/2014/main" val="10000"/>
                      </a:ext>
                    </a:extLst>
                  </a:tr>
                  <a:tr h="370840">
                    <a:tc>
                      <a:txBody>
                        <a:bodyPr/>
                        <a:lstStyle/>
                        <a:p>
                          <a:r>
                            <a:rPr lang="en-US" dirty="0" smtClean="0"/>
                            <a:t>Bisection</a:t>
                          </a:r>
                          <a:endParaRPr lang="en-US" dirty="0"/>
                        </a:p>
                      </a:txBody>
                      <a:tcPr/>
                    </a:tc>
                    <a:tc>
                      <a:txBody>
                        <a:bodyPr/>
                        <a:lstStyle/>
                        <a:p>
                          <a:endParaRPr lang="en-US"/>
                        </a:p>
                      </a:txBody>
                      <a:tcPr>
                        <a:blipFill>
                          <a:blip r:embed="rId5"/>
                          <a:stretch>
                            <a:fillRect l="-91077" t="-177049" r="-97231" b="-222951"/>
                          </a:stretch>
                        </a:blipFill>
                      </a:tcPr>
                    </a:tc>
                    <a:tc>
                      <a:txBody>
                        <a:bodyPr/>
                        <a:lstStyle/>
                        <a:p>
                          <a:r>
                            <a:rPr lang="en-US" dirty="0" smtClean="0"/>
                            <a:t>0.3</a:t>
                          </a:r>
                          <a:endParaRPr lang="en-US" dirty="0"/>
                        </a:p>
                      </a:txBody>
                      <a:tcPr/>
                    </a:tc>
                    <a:extLst>
                      <a:ext uri="{0D108BD9-81ED-4DB2-BD59-A6C34878D82A}">
                        <a16:rowId xmlns:a16="http://schemas.microsoft.com/office/drawing/2014/main" val="10001"/>
                      </a:ext>
                    </a:extLst>
                  </a:tr>
                  <a:tr h="370840">
                    <a:tc>
                      <a:txBody>
                        <a:bodyPr/>
                        <a:lstStyle/>
                        <a:p>
                          <a:r>
                            <a:rPr lang="en-US" dirty="0" smtClean="0"/>
                            <a:t>Fixed Point</a:t>
                          </a:r>
                          <a:endParaRPr lang="en-US" dirty="0"/>
                        </a:p>
                      </a:txBody>
                      <a:tcPr/>
                    </a:tc>
                    <a:tc>
                      <a:txBody>
                        <a:bodyPr/>
                        <a:lstStyle/>
                        <a:p>
                          <a:pPr algn="ctr"/>
                          <a:r>
                            <a:rPr lang="en-US" dirty="0" smtClean="0"/>
                            <a:t>0.5</a:t>
                          </a:r>
                          <a:endParaRPr lang="en-US" dirty="0"/>
                        </a:p>
                      </a:txBody>
                      <a:tcPr/>
                    </a:tc>
                    <a:tc>
                      <a:txBody>
                        <a:bodyPr/>
                        <a:lstStyle/>
                        <a:p>
                          <a:r>
                            <a:rPr lang="en-US" dirty="0" smtClean="0"/>
                            <a:t>0.3</a:t>
                          </a:r>
                          <a:endParaRPr 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Newton</a:t>
                          </a:r>
                        </a:p>
                      </a:txBody>
                      <a:tcPr/>
                    </a:tc>
                    <a:tc>
                      <a:txBody>
                        <a:bodyPr/>
                        <a:lstStyle/>
                        <a:p>
                          <a:pPr algn="ctr"/>
                          <a:r>
                            <a:rPr lang="en-US" dirty="0" smtClean="0"/>
                            <a:t>0.5</a:t>
                          </a:r>
                          <a:endParaRPr lang="en-US" dirty="0"/>
                        </a:p>
                      </a:txBody>
                      <a:tcPr/>
                    </a:tc>
                    <a:tc>
                      <a:txBody>
                        <a:bodyPr/>
                        <a:lstStyle/>
                        <a:p>
                          <a:r>
                            <a:rPr lang="en-US" dirty="0" smtClean="0"/>
                            <a:t>0.3</a:t>
                          </a:r>
                          <a:endParaRPr lang="en-US" dirty="0"/>
                        </a:p>
                      </a:txBody>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165412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26628" y="340633"/>
            <a:ext cx="10447063" cy="6012698"/>
          </a:xfrm>
          <a:prstGeom prst="rect">
            <a:avLst/>
          </a:prstGeom>
        </p:spPr>
      </p:pic>
      <p:cxnSp>
        <p:nvCxnSpPr>
          <p:cNvPr id="7" name="Straight Connector 6"/>
          <p:cNvCxnSpPr/>
          <p:nvPr/>
        </p:nvCxnSpPr>
        <p:spPr>
          <a:xfrm>
            <a:off x="2316177" y="921327"/>
            <a:ext cx="8171714" cy="1974273"/>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2403764" y="921327"/>
            <a:ext cx="8153400" cy="1704109"/>
          </a:xfrm>
          <a:prstGeom prst="line">
            <a:avLst/>
          </a:prstGeom>
          <a:ln w="12700">
            <a:solidFill>
              <a:srgbClr val="4F94D2"/>
            </a:solidFill>
          </a:ln>
        </p:spPr>
        <p:style>
          <a:lnRef idx="1">
            <a:schemeClr val="accent2"/>
          </a:lnRef>
          <a:fillRef idx="0">
            <a:schemeClr val="accent2"/>
          </a:fillRef>
          <a:effectRef idx="0">
            <a:schemeClr val="accent2"/>
          </a:effectRef>
          <a:fontRef idx="minor">
            <a:schemeClr val="tx1"/>
          </a:fontRef>
        </p:style>
      </p:cxnSp>
      <p:sp>
        <p:nvSpPr>
          <p:cNvPr id="12" name="Freeform 11"/>
          <p:cNvSpPr/>
          <p:nvPr/>
        </p:nvSpPr>
        <p:spPr>
          <a:xfrm>
            <a:off x="2316177" y="1007981"/>
            <a:ext cx="1302327" cy="4170218"/>
          </a:xfrm>
          <a:custGeom>
            <a:avLst/>
            <a:gdLst>
              <a:gd name="connsiteX0" fmla="*/ 0 w 1129145"/>
              <a:gd name="connsiteY0" fmla="*/ 0 h 4336473"/>
              <a:gd name="connsiteX1" fmla="*/ 318654 w 1129145"/>
              <a:gd name="connsiteY1" fmla="*/ 457200 h 4336473"/>
              <a:gd name="connsiteX2" fmla="*/ 651163 w 1129145"/>
              <a:gd name="connsiteY2" fmla="*/ 1759528 h 4336473"/>
              <a:gd name="connsiteX3" fmla="*/ 1129145 w 1129145"/>
              <a:gd name="connsiteY3" fmla="*/ 4336473 h 4336473"/>
              <a:gd name="connsiteX0" fmla="*/ 0 w 1129145"/>
              <a:gd name="connsiteY0" fmla="*/ 0 h 4336473"/>
              <a:gd name="connsiteX1" fmla="*/ 381000 w 1129145"/>
              <a:gd name="connsiteY1" fmla="*/ 408709 h 4336473"/>
              <a:gd name="connsiteX2" fmla="*/ 651163 w 1129145"/>
              <a:gd name="connsiteY2" fmla="*/ 1759528 h 4336473"/>
              <a:gd name="connsiteX3" fmla="*/ 1129145 w 1129145"/>
              <a:gd name="connsiteY3" fmla="*/ 4336473 h 4336473"/>
              <a:gd name="connsiteX0" fmla="*/ 0 w 1129145"/>
              <a:gd name="connsiteY0" fmla="*/ 0 h 4336473"/>
              <a:gd name="connsiteX1" fmla="*/ 381000 w 1129145"/>
              <a:gd name="connsiteY1" fmla="*/ 408709 h 4336473"/>
              <a:gd name="connsiteX2" fmla="*/ 775854 w 1129145"/>
              <a:gd name="connsiteY2" fmla="*/ 1586347 h 4336473"/>
              <a:gd name="connsiteX3" fmla="*/ 1129145 w 1129145"/>
              <a:gd name="connsiteY3" fmla="*/ 4336473 h 4336473"/>
              <a:gd name="connsiteX0" fmla="*/ 0 w 1302327"/>
              <a:gd name="connsiteY0" fmla="*/ 0 h 4170218"/>
              <a:gd name="connsiteX1" fmla="*/ 381000 w 1302327"/>
              <a:gd name="connsiteY1" fmla="*/ 408709 h 4170218"/>
              <a:gd name="connsiteX2" fmla="*/ 775854 w 1302327"/>
              <a:gd name="connsiteY2" fmla="*/ 1586347 h 4170218"/>
              <a:gd name="connsiteX3" fmla="*/ 1302327 w 1302327"/>
              <a:gd name="connsiteY3" fmla="*/ 4170218 h 4170218"/>
            </a:gdLst>
            <a:ahLst/>
            <a:cxnLst>
              <a:cxn ang="0">
                <a:pos x="connsiteX0" y="connsiteY0"/>
              </a:cxn>
              <a:cxn ang="0">
                <a:pos x="connsiteX1" y="connsiteY1"/>
              </a:cxn>
              <a:cxn ang="0">
                <a:pos x="connsiteX2" y="connsiteY2"/>
              </a:cxn>
              <a:cxn ang="0">
                <a:pos x="connsiteX3" y="connsiteY3"/>
              </a:cxn>
            </a:cxnLst>
            <a:rect l="l" t="t" r="r" b="b"/>
            <a:pathLst>
              <a:path w="1302327" h="4170218">
                <a:moveTo>
                  <a:pt x="0" y="0"/>
                </a:moveTo>
                <a:cubicBezTo>
                  <a:pt x="105063" y="81972"/>
                  <a:pt x="251691" y="144318"/>
                  <a:pt x="381000" y="408709"/>
                </a:cubicBezTo>
                <a:cubicBezTo>
                  <a:pt x="510309" y="673100"/>
                  <a:pt x="622300" y="959429"/>
                  <a:pt x="775854" y="1586347"/>
                </a:cubicBezTo>
                <a:cubicBezTo>
                  <a:pt x="929409" y="2213265"/>
                  <a:pt x="1130877" y="3205018"/>
                  <a:pt x="1302327" y="4170218"/>
                </a:cubicBezTo>
              </a:path>
            </a:pathLst>
          </a:custGeom>
          <a:noFill/>
          <a:ln>
            <a:solidFill>
              <a:srgbClr val="29B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Oval 21"/>
          <p:cNvSpPr/>
          <p:nvPr/>
        </p:nvSpPr>
        <p:spPr>
          <a:xfrm>
            <a:off x="3165764" y="4495800"/>
            <a:ext cx="2202872" cy="581891"/>
          </a:xfrm>
          <a:prstGeom prst="ellipse">
            <a:avLst/>
          </a:prstGeom>
          <a:noFill/>
          <a:ln w="28575">
            <a:solidFill>
              <a:srgbClr val="48A6A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p:nvPr/>
        </p:nvSpPr>
        <p:spPr>
          <a:xfrm flipH="1">
            <a:off x="3618504" y="4025960"/>
            <a:ext cx="2241969" cy="369332"/>
          </a:xfrm>
          <a:prstGeom prst="rect">
            <a:avLst/>
          </a:prstGeom>
          <a:noFill/>
        </p:spPr>
        <p:txBody>
          <a:bodyPr wrap="square" rtlCol="0">
            <a:spAutoFit/>
          </a:bodyPr>
          <a:lstStyle/>
          <a:p>
            <a:r>
              <a:rPr lang="en-US" dirty="0">
                <a:solidFill>
                  <a:srgbClr val="48A6AD"/>
                </a:solidFill>
              </a:rPr>
              <a:t>Error no longer drops</a:t>
            </a:r>
            <a:endParaRPr lang="en-CA" dirty="0">
              <a:solidFill>
                <a:srgbClr val="48A6AD"/>
              </a:solidFill>
            </a:endParaRPr>
          </a:p>
        </p:txBody>
      </p:sp>
    </p:spTree>
    <p:extLst>
      <p:ext uri="{BB962C8B-B14F-4D97-AF65-F5344CB8AC3E}">
        <p14:creationId xmlns:p14="http://schemas.microsoft.com/office/powerpoint/2010/main" val="57897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Quantification of the speed of convergence</a:t>
            </a:r>
            <a:endParaRPr lang="en-CA" dirty="0"/>
          </a:p>
        </p:txBody>
      </p:sp>
      <p:sp>
        <p:nvSpPr>
          <p:cNvPr id="3" name="Content Placeholder 2"/>
          <p:cNvSpPr>
            <a:spLocks noGrp="1"/>
          </p:cNvSpPr>
          <p:nvPr>
            <p:ph idx="1"/>
          </p:nvPr>
        </p:nvSpPr>
        <p:spPr/>
        <p:txBody>
          <a:bodyPr/>
          <a:lstStyle/>
          <a:p>
            <a:r>
              <a:rPr lang="en-US" dirty="0"/>
              <a:t>Plotting the error versus the number of iteration allows us to compare two algorithms in term of speed of convergence</a:t>
            </a:r>
          </a:p>
          <a:p>
            <a:r>
              <a:rPr lang="en-US" dirty="0"/>
              <a:t>The following definition gives a quantitative measure</a:t>
            </a:r>
            <a:endParaRPr lang="en-CA" dirty="0"/>
          </a:p>
        </p:txBody>
      </p:sp>
    </p:spTree>
    <p:extLst>
      <p:ext uri="{BB962C8B-B14F-4D97-AF65-F5344CB8AC3E}">
        <p14:creationId xmlns:p14="http://schemas.microsoft.com/office/powerpoint/2010/main" val="230472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34" name="Rectangle 1035"/>
              <p:cNvSpPr>
                <a:spLocks noChangeArrowheads="1"/>
              </p:cNvSpPr>
              <p:nvPr/>
            </p:nvSpPr>
            <p:spPr bwMode="auto">
              <a:xfrm>
                <a:off x="931589" y="1612587"/>
                <a:ext cx="9729484" cy="33280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sz="2000" b="0" i="1" u="sng" dirty="0" smtClean="0">
                    <a:latin typeface="Arial" panose="020B0604020202020204" pitchFamily="34" charset="0"/>
                    <a:cs typeface="Times New Roman" panose="02020603050405020304" pitchFamily="18" charset="0"/>
                  </a:rPr>
                  <a:t>Definition</a:t>
                </a:r>
                <a:endParaRPr lang="en-US" altLang="en-US" sz="2000" b="0" dirty="0">
                  <a:latin typeface="Arial" panose="020B0604020202020204" pitchFamily="34" charset="0"/>
                  <a:cs typeface="Times New Roman" panose="02020603050405020304" pitchFamily="18" charset="0"/>
                </a:endParaRPr>
              </a:p>
              <a:p>
                <a:r>
                  <a:rPr lang="en-US" altLang="en-US" sz="2000" b="0" i="1" dirty="0">
                    <a:latin typeface="Arial" panose="020B0604020202020204" pitchFamily="34" charset="0"/>
                    <a:cs typeface="Times New Roman" panose="02020603050405020304" pitchFamily="18" charset="0"/>
                  </a:rPr>
                  <a:t> </a:t>
                </a:r>
                <a:endParaRPr lang="en-US" altLang="en-US" sz="2000" b="0" dirty="0">
                  <a:latin typeface="Arial" panose="020B0604020202020204" pitchFamily="34" charset="0"/>
                  <a:cs typeface="Times New Roman" panose="02020603050405020304" pitchFamily="18" charset="0"/>
                </a:endParaRPr>
              </a:p>
              <a:p>
                <a:r>
                  <a:rPr lang="en-US" altLang="en-US" sz="2000" b="0" dirty="0">
                    <a:latin typeface="Arial" panose="020B0604020202020204" pitchFamily="34" charset="0"/>
                    <a:cs typeface="Times New Roman" panose="02020603050405020304" pitchFamily="18" charset="0"/>
                  </a:rPr>
                  <a:t>Let</a:t>
                </a:r>
                <a14:m>
                  <m:oMath xmlns:m="http://schemas.openxmlformats.org/officeDocument/2006/math">
                    <m:r>
                      <a:rPr lang="en-US" sz="2000" b="0" i="0" smtClean="0">
                        <a:latin typeface="Cambria Math" panose="02040503050406030204" pitchFamily="18" charset="0"/>
                      </a:rPr>
                      <m:t> </m:t>
                    </m:r>
                    <m:d>
                      <m:dPr>
                        <m:begChr m:val="{"/>
                        <m:endChr m:val="}"/>
                        <m:ctrlPr>
                          <a:rPr lang="en-US"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𝑥</m:t>
                            </m:r>
                          </m:e>
                          <m:sub>
                            <m:r>
                              <a:rPr lang="en-US" sz="2000" b="0" i="1">
                                <a:latin typeface="Cambria Math" panose="02040503050406030204" pitchFamily="18" charset="0"/>
                              </a:rPr>
                              <m:t>𝑛</m:t>
                            </m:r>
                          </m:sub>
                        </m:sSub>
                      </m:e>
                    </m:d>
                  </m:oMath>
                </a14:m>
                <a:r>
                  <a:rPr lang="en-US" altLang="en-US" sz="2000" b="0" dirty="0">
                    <a:latin typeface="Arial" panose="020B0604020202020204" pitchFamily="34" charset="0"/>
                    <a:cs typeface="Times New Roman" panose="02020603050405020304" pitchFamily="18" charset="0"/>
                  </a:rPr>
                  <a:t> be a series converging to the number </a:t>
                </a:r>
                <a14:m>
                  <m:oMath xmlns:m="http://schemas.openxmlformats.org/officeDocument/2006/math">
                    <m:r>
                      <a:rPr lang="en-US" sz="2000" b="0" i="1" smtClean="0">
                        <a:latin typeface="Cambria Math" panose="02040503050406030204" pitchFamily="18" charset="0"/>
                      </a:rPr>
                      <m:t>𝑟</m:t>
                    </m:r>
                  </m:oMath>
                </a14:m>
                <a:r>
                  <a:rPr lang="en-US" altLang="en-US" sz="2000" b="0" dirty="0">
                    <a:latin typeface="Arial" panose="020B0604020202020204" pitchFamily="34" charset="0"/>
                    <a:cs typeface="Times New Roman" panose="02020603050405020304" pitchFamily="18" charset="0"/>
                  </a:rPr>
                  <a:t>. Define </a:t>
                </a:r>
                <a14:m>
                  <m:oMath xmlns:m="http://schemas.openxmlformats.org/officeDocument/2006/math">
                    <m:sSub>
                      <m:sSubPr>
                        <m:ctrlPr>
                          <a:rPr lang="en-US" sz="2000" b="0" i="1">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𝑟</m:t>
                        </m:r>
                      </m:e>
                    </m:d>
                  </m:oMath>
                </a14:m>
                <a:r>
                  <a:rPr lang="en-US" altLang="en-US" sz="2000" b="0" dirty="0">
                    <a:latin typeface="Arial" panose="020B0604020202020204" pitchFamily="34" charset="0"/>
                    <a:cs typeface="Times New Roman" panose="02020603050405020304" pitchFamily="18" charset="0"/>
                  </a:rPr>
                  <a:t>.</a:t>
                </a:r>
              </a:p>
              <a:p>
                <a:endParaRPr lang="en-US" altLang="en-US" sz="2000" b="0" dirty="0">
                  <a:latin typeface="Arial" panose="020B0604020202020204" pitchFamily="34" charset="0"/>
                  <a:cs typeface="Times New Roman" panose="02020603050405020304" pitchFamily="18" charset="0"/>
                </a:endParaRPr>
              </a:p>
              <a:p>
                <a:r>
                  <a:rPr lang="en-US" altLang="en-US" sz="2000" b="0" dirty="0">
                    <a:latin typeface="Arial" panose="020B0604020202020204" pitchFamily="34" charset="0"/>
                    <a:cs typeface="Times New Roman" panose="02020603050405020304" pitchFamily="18" charset="0"/>
                  </a:rPr>
                  <a:t>If there exist positive constants </a:t>
                </a:r>
                <a:r>
                  <a:rPr lang="en-US" altLang="en-US" sz="2000" b="0" dirty="0">
                    <a:latin typeface="Symbol" panose="05050102010706020507" pitchFamily="18" charset="2"/>
                    <a:cs typeface="Times New Roman" panose="02020603050405020304" pitchFamily="18" charset="0"/>
                  </a:rPr>
                  <a:t>l</a:t>
                </a:r>
                <a:r>
                  <a:rPr lang="en-US" altLang="en-US" sz="2000" b="0" dirty="0">
                    <a:latin typeface="Arial" panose="020B0604020202020204" pitchFamily="34" charset="0"/>
                    <a:cs typeface="Times New Roman" panose="02020603050405020304" pitchFamily="18" charset="0"/>
                  </a:rPr>
                  <a:t> and </a:t>
                </a:r>
                <a:r>
                  <a:rPr lang="en-US" altLang="en-US" sz="2000" b="0" dirty="0">
                    <a:latin typeface="Symbol" panose="05050102010706020507" pitchFamily="18" charset="2"/>
                    <a:cs typeface="Times New Roman" panose="02020603050405020304" pitchFamily="18" charset="0"/>
                  </a:rPr>
                  <a:t>a</a:t>
                </a:r>
                <a:r>
                  <a:rPr lang="en-US" altLang="en-US" sz="2000" b="0" dirty="0">
                    <a:latin typeface="Arial" panose="020B0604020202020204" pitchFamily="34" charset="0"/>
                    <a:cs typeface="Times New Roman" panose="02020603050405020304" pitchFamily="18" charset="0"/>
                  </a:rPr>
                  <a:t> such that</a:t>
                </a:r>
              </a:p>
              <a:p>
                <a:endParaRPr lang="en-US" altLang="en-US" sz="2000" b="0" dirty="0">
                  <a:latin typeface="Arial" panose="020B0604020202020204" pitchFamily="34" charset="0"/>
                  <a:cs typeface="Times New Roman" panose="02020603050405020304" pitchFamily="18" charset="0"/>
                </a:endParaRPr>
              </a:p>
              <a:p>
                <a:endParaRPr lang="en-US" altLang="en-US" sz="2000" b="0" dirty="0">
                  <a:latin typeface="Arial" panose="020B0604020202020204" pitchFamily="34" charset="0"/>
                  <a:cs typeface="Times New Roman" panose="02020603050405020304" pitchFamily="18" charset="0"/>
                </a:endParaRPr>
              </a:p>
              <a:p>
                <a:endParaRPr lang="en-US" altLang="en-US" sz="2000" b="0" dirty="0">
                  <a:latin typeface="Arial" panose="020B0604020202020204" pitchFamily="34" charset="0"/>
                  <a:cs typeface="Times New Roman" panose="02020603050405020304" pitchFamily="18" charset="0"/>
                </a:endParaRPr>
              </a:p>
              <a:p>
                <a:r>
                  <a:rPr lang="en-US" altLang="en-US" sz="2000" b="0" dirty="0">
                    <a:latin typeface="Arial" panose="020B0604020202020204" pitchFamily="34" charset="0"/>
                    <a:cs typeface="Times New Roman" panose="02020603050405020304" pitchFamily="18" charset="0"/>
                  </a:rPr>
                  <a:t>then </a:t>
                </a:r>
                <a14:m>
                  <m:oMath xmlns:m="http://schemas.openxmlformats.org/officeDocument/2006/math">
                    <m:d>
                      <m:dPr>
                        <m:begChr m:val="{"/>
                        <m:endChr m:val="}"/>
                        <m:ctrlPr>
                          <a:rPr lang="en-US"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𝑥</m:t>
                            </m:r>
                          </m:e>
                          <m:sub>
                            <m:r>
                              <a:rPr lang="en-US" sz="2000" b="0" i="1">
                                <a:latin typeface="Cambria Math" panose="02040503050406030204" pitchFamily="18" charset="0"/>
                              </a:rPr>
                              <m:t>𝑛</m:t>
                            </m:r>
                          </m:sub>
                        </m:sSub>
                      </m:e>
                    </m:d>
                  </m:oMath>
                </a14:m>
                <a:r>
                  <a:rPr lang="en-US" altLang="en-US" sz="2000" b="0" dirty="0">
                    <a:latin typeface="Arial" panose="020B0604020202020204" pitchFamily="34" charset="0"/>
                    <a:cs typeface="Times New Roman" panose="02020603050405020304" pitchFamily="18" charset="0"/>
                  </a:rPr>
                  <a:t> is said to converge to </a:t>
                </a:r>
                <a14:m>
                  <m:oMath xmlns:m="http://schemas.openxmlformats.org/officeDocument/2006/math">
                    <m:r>
                      <a:rPr lang="en-US" sz="2000" b="0" i="1" smtClean="0">
                        <a:latin typeface="Cambria Math" panose="02040503050406030204" pitchFamily="18" charset="0"/>
                      </a:rPr>
                      <m:t>𝑟</m:t>
                    </m:r>
                  </m:oMath>
                </a14:m>
                <a:r>
                  <a:rPr lang="en-US" altLang="en-US" sz="2000" b="0" dirty="0">
                    <a:latin typeface="Arial" panose="020B0604020202020204" pitchFamily="34" charset="0"/>
                    <a:cs typeface="Times New Roman" panose="02020603050405020304" pitchFamily="18" charset="0"/>
                  </a:rPr>
                  <a:t> with </a:t>
                </a:r>
                <a:r>
                  <a:rPr lang="en-US" altLang="en-US" sz="2000" dirty="0">
                    <a:latin typeface="Arial" panose="020B0604020202020204" pitchFamily="34" charset="0"/>
                    <a:cs typeface="Times New Roman" panose="02020603050405020304" pitchFamily="18" charset="0"/>
                  </a:rPr>
                  <a:t>order </a:t>
                </a:r>
                <a:r>
                  <a:rPr lang="en-US" altLang="en-US" sz="2000" dirty="0">
                    <a:latin typeface="Symbol" panose="05050102010706020507" pitchFamily="18" charset="2"/>
                    <a:cs typeface="Times New Roman" panose="02020603050405020304" pitchFamily="18" charset="0"/>
                  </a:rPr>
                  <a:t>a</a:t>
                </a:r>
                <a:r>
                  <a:rPr lang="en-US" altLang="en-US" sz="2000" b="0" dirty="0">
                    <a:latin typeface="Arial" panose="020B0604020202020204" pitchFamily="34" charset="0"/>
                    <a:cs typeface="Times New Roman" panose="02020603050405020304" pitchFamily="18" charset="0"/>
                  </a:rPr>
                  <a:t> and </a:t>
                </a:r>
                <a:r>
                  <a:rPr lang="en-US" altLang="en-US" sz="2000" dirty="0">
                    <a:latin typeface="Arial" panose="020B0604020202020204" pitchFamily="34" charset="0"/>
                    <a:cs typeface="Times New Roman" panose="02020603050405020304" pitchFamily="18" charset="0"/>
                  </a:rPr>
                  <a:t>asymptotic error constant </a:t>
                </a:r>
                <a:r>
                  <a:rPr lang="en-US" altLang="en-US" sz="2000" dirty="0">
                    <a:latin typeface="Symbol" panose="05050102010706020507" pitchFamily="18" charset="2"/>
                    <a:cs typeface="Times New Roman" panose="02020603050405020304" pitchFamily="18" charset="0"/>
                  </a:rPr>
                  <a:t>l</a:t>
                </a:r>
                <a:r>
                  <a:rPr lang="en-US" altLang="en-US" sz="2000" b="0" dirty="0">
                    <a:latin typeface="Arial" panose="020B0604020202020204" pitchFamily="34" charset="0"/>
                    <a:cs typeface="Times New Roman" panose="02020603050405020304" pitchFamily="18" charset="0"/>
                  </a:rPr>
                  <a:t>.</a:t>
                </a:r>
              </a:p>
              <a:p>
                <a:endParaRPr lang="en-US" altLang="en-US" sz="3200" b="0" dirty="0">
                  <a:latin typeface="Arial" panose="020B0604020202020204" pitchFamily="34" charset="0"/>
                </a:endParaRPr>
              </a:p>
            </p:txBody>
          </p:sp>
        </mc:Choice>
        <mc:Fallback xmlns="">
          <p:sp>
            <p:nvSpPr>
              <p:cNvPr id="1034" name="Rectangle 1035"/>
              <p:cNvSpPr>
                <a:spLocks noRot="1" noChangeAspect="1" noMove="1" noResize="1" noEditPoints="1" noAdjustHandles="1" noChangeArrowheads="1" noChangeShapeType="1" noTextEdit="1"/>
              </p:cNvSpPr>
              <p:nvPr/>
            </p:nvSpPr>
            <p:spPr bwMode="auto">
              <a:xfrm>
                <a:off x="931589" y="1612587"/>
                <a:ext cx="9729484" cy="3328026"/>
              </a:xfrm>
              <a:prstGeom prst="rect">
                <a:avLst/>
              </a:prstGeom>
              <a:blipFill>
                <a:blip r:embed="rId4"/>
                <a:stretch>
                  <a:fillRect l="-689" t="-9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noFill/>
                  </a:rPr>
                  <a:t> </a:t>
                </a:r>
              </a:p>
            </p:txBody>
          </p:sp>
        </mc:Fallback>
      </mc:AlternateContent>
      <p:sp>
        <p:nvSpPr>
          <p:cNvPr id="1033" name="Rectangle 1038"/>
          <p:cNvSpPr>
            <a:spLocks noChangeArrowheads="1"/>
          </p:cNvSpPr>
          <p:nvPr/>
        </p:nvSpPr>
        <p:spPr bwMode="auto">
          <a:xfrm>
            <a:off x="838199" y="1600200"/>
            <a:ext cx="9670473" cy="3352800"/>
          </a:xfrm>
          <a:prstGeom prst="rect">
            <a:avLst/>
          </a:prstGeom>
          <a:noFill/>
          <a:ln w="25400">
            <a:solidFill>
              <a:srgbClr val="48A6AD"/>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031" name="Rectangle 1026"/>
          <p:cNvSpPr>
            <a:spLocks noGrp="1" noChangeArrowheads="1"/>
          </p:cNvSpPr>
          <p:nvPr>
            <p:ph type="title"/>
          </p:nvPr>
        </p:nvSpPr>
        <p:spPr/>
        <p:txBody>
          <a:bodyPr/>
          <a:lstStyle/>
          <a:p>
            <a:pPr eaLnBrk="1" hangingPunct="1"/>
            <a:r>
              <a:rPr lang="en-CA" altLang="en-US" dirty="0"/>
              <a:t>Order of convergence</a:t>
            </a:r>
          </a:p>
        </p:txBody>
      </p:sp>
      <p:graphicFrame>
        <p:nvGraphicFramePr>
          <p:cNvPr id="1028" name="Object 1030"/>
          <p:cNvGraphicFramePr>
            <a:graphicFrameLocks noChangeAspect="1"/>
          </p:cNvGraphicFramePr>
          <p:nvPr>
            <p:extLst>
              <p:ext uri="{D42A27DB-BD31-4B8C-83A1-F6EECF244321}">
                <p14:modId xmlns:p14="http://schemas.microsoft.com/office/powerpoint/2010/main" val="3111085524"/>
              </p:ext>
            </p:extLst>
          </p:nvPr>
        </p:nvGraphicFramePr>
        <p:xfrm>
          <a:off x="4100513" y="3230563"/>
          <a:ext cx="1457325" cy="811212"/>
        </p:xfrm>
        <a:graphic>
          <a:graphicData uri="http://schemas.openxmlformats.org/presentationml/2006/ole">
            <mc:AlternateContent xmlns:mc="http://schemas.openxmlformats.org/markup-compatibility/2006">
              <mc:Choice xmlns:v="urn:schemas-microsoft-com:vml" Requires="v">
                <p:oleObj spid="_x0000_s2240" name="Equation" r:id="rId5" imgW="774360" imgH="431640" progId="Equation.3">
                  <p:embed/>
                </p:oleObj>
              </mc:Choice>
              <mc:Fallback>
                <p:oleObj name="Equation" r:id="rId5" imgW="774360" imgH="431640" progId="Equation.3">
                  <p:embed/>
                  <p:pic>
                    <p:nvPicPr>
                      <p:cNvPr id="1028" name="Object 1030"/>
                      <p:cNvPicPr>
                        <a:picLocks noChangeAspect="1" noChangeArrowheads="1"/>
                      </p:cNvPicPr>
                      <p:nvPr/>
                    </p:nvPicPr>
                    <p:blipFill>
                      <a:blip r:embed="rId6"/>
                      <a:srcRect/>
                      <a:stretch>
                        <a:fillRect/>
                      </a:stretch>
                    </p:blipFill>
                    <p:spPr bwMode="auto">
                      <a:xfrm>
                        <a:off x="4100513" y="3230563"/>
                        <a:ext cx="1457325" cy="811212"/>
                      </a:xfrm>
                      <a:prstGeom prst="rect">
                        <a:avLst/>
                      </a:prstGeom>
                      <a:noFill/>
                    </p:spPr>
                  </p:pic>
                </p:oleObj>
              </mc:Fallback>
            </mc:AlternateContent>
          </a:graphicData>
        </a:graphic>
      </p:graphicFrame>
    </p:spTree>
    <p:extLst>
      <p:ext uri="{BB962C8B-B14F-4D97-AF65-F5344CB8AC3E}">
        <p14:creationId xmlns:p14="http://schemas.microsoft.com/office/powerpoint/2010/main" val="101737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26"/>
          <p:cNvSpPr>
            <a:spLocks noGrp="1" noChangeArrowheads="1"/>
          </p:cNvSpPr>
          <p:nvPr>
            <p:ph type="title"/>
          </p:nvPr>
        </p:nvSpPr>
        <p:spPr/>
        <p:txBody>
          <a:bodyPr/>
          <a:lstStyle/>
          <a:p>
            <a:pPr eaLnBrk="1" hangingPunct="1"/>
            <a:r>
              <a:rPr lang="en-CA" altLang="en-US" dirty="0"/>
              <a:t>What does this mean?</a:t>
            </a:r>
          </a:p>
        </p:txBody>
      </p:sp>
      <mc:AlternateContent xmlns:mc="http://schemas.openxmlformats.org/markup-compatibility/2006" xmlns:a14="http://schemas.microsoft.com/office/drawing/2010/main">
        <mc:Choice Requires="a14">
          <p:sp>
            <p:nvSpPr>
              <p:cNvPr id="2052" name="Rectangle 1027"/>
              <p:cNvSpPr>
                <a:spLocks noGrp="1" noChangeArrowheads="1"/>
              </p:cNvSpPr>
              <p:nvPr>
                <p:ph type="body" idx="1"/>
              </p:nvPr>
            </p:nvSpPr>
            <p:spPr/>
            <p:txBody>
              <a:bodyPr/>
              <a:lstStyle/>
              <a:p>
                <a:r>
                  <a:rPr lang="en-CA" altLang="en-US" dirty="0" smtClean="0"/>
                  <a:t>If a sequence converge with order </a:t>
                </a:r>
                <a:r>
                  <a:rPr lang="en-CA" altLang="en-US" dirty="0">
                    <a:latin typeface="Symbol" panose="05050102010706020507" pitchFamily="18" charset="2"/>
                  </a:rPr>
                  <a:t>a</a:t>
                </a:r>
                <a:r>
                  <a:rPr lang="en-CA" altLang="en-US" dirty="0"/>
                  <a:t> then</a:t>
                </a:r>
              </a:p>
              <a:p>
                <a:endParaRPr lang="en-CA" altLang="en-US" dirty="0"/>
              </a:p>
              <a:p>
                <a:r>
                  <a:rPr lang="en-CA" altLang="en-US" dirty="0"/>
                  <a:t>In a little less rigorous way we can write:</a:t>
                </a:r>
                <a:br>
                  <a:rPr lang="en-CA" altLang="en-US" dirty="0"/>
                </a:br>
                <a:r>
                  <a:rPr lang="en-CA" altLang="en-US" dirty="0"/>
                  <a:t/>
                </a:r>
                <a:br>
                  <a:rPr lang="en-CA" alt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𝑖</m:t>
                        </m:r>
                      </m:sub>
                      <m:sup>
                        <m:r>
                          <a:rPr lang="en-US" i="1" smtClean="0">
                            <a:latin typeface="Cambria Math" panose="02040503050406030204" pitchFamily="18" charset="0"/>
                            <a:ea typeface="Cambria Math" panose="02040503050406030204" pitchFamily="18" charset="0"/>
                          </a:rPr>
                          <m:t>𝛼</m:t>
                        </m:r>
                      </m:sup>
                    </m:sSubSup>
                  </m:oMath>
                </a14:m>
                <a:r>
                  <a:rPr lang="en-US" altLang="en-US" dirty="0"/>
                  <a:t/>
                </a:r>
                <a:br>
                  <a:rPr lang="en-US" altLang="en-US" dirty="0"/>
                </a:br>
                <a:endParaRPr lang="en-CA" altLang="en-US" dirty="0"/>
              </a:p>
              <a:p>
                <a:endParaRPr lang="en-CA" altLang="en-US" dirty="0"/>
              </a:p>
              <a:p>
                <a:r>
                  <a:rPr lang="en-CA" altLang="en-US" dirty="0"/>
                  <a:t>This equation tells us how fast the error is reduced at each step compared to the previous one.</a:t>
                </a:r>
              </a:p>
            </p:txBody>
          </p:sp>
        </mc:Choice>
        <mc:Fallback xmlns="">
          <p:sp>
            <p:nvSpPr>
              <p:cNvPr id="2052" name="Rectangle 1027"/>
              <p:cNvSpPr>
                <a:spLocks noGrp="1" noRot="1" noChangeAspect="1" noMove="1" noResize="1" noEditPoints="1" noAdjustHandles="1" noChangeArrowheads="1" noChangeShapeType="1" noTextEdit="1"/>
              </p:cNvSpPr>
              <p:nvPr>
                <p:ph type="body" idx="1"/>
              </p:nvPr>
            </p:nvSpPr>
            <p:spPr>
              <a:blipFill>
                <a:blip r:embed="rId4"/>
                <a:stretch>
                  <a:fillRect l="-1043" t="-2661"/>
                </a:stretch>
              </a:blipFill>
            </p:spPr>
            <p:txBody>
              <a:bodyPr/>
              <a:lstStyle/>
              <a:p>
                <a:r>
                  <a:rPr lang="en-CA">
                    <a:noFill/>
                  </a:rPr>
                  <a:t> </a:t>
                </a:r>
              </a:p>
            </p:txBody>
          </p:sp>
        </mc:Fallback>
      </mc:AlternateContent>
      <p:sp>
        <p:nvSpPr>
          <p:cNvPr id="2" name="Rectangle 1"/>
          <p:cNvSpPr/>
          <p:nvPr/>
        </p:nvSpPr>
        <p:spPr>
          <a:xfrm>
            <a:off x="4966501" y="3395154"/>
            <a:ext cx="2130641" cy="79899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Object 1030"/>
          <p:cNvGraphicFramePr>
            <a:graphicFrameLocks noChangeAspect="1"/>
          </p:cNvGraphicFramePr>
          <p:nvPr>
            <p:extLst>
              <p:ext uri="{D42A27DB-BD31-4B8C-83A1-F6EECF244321}">
                <p14:modId xmlns:p14="http://schemas.microsoft.com/office/powerpoint/2010/main" val="1740277684"/>
              </p:ext>
            </p:extLst>
          </p:nvPr>
        </p:nvGraphicFramePr>
        <p:xfrm>
          <a:off x="7215188" y="1690688"/>
          <a:ext cx="1457325" cy="809625"/>
        </p:xfrm>
        <a:graphic>
          <a:graphicData uri="http://schemas.openxmlformats.org/presentationml/2006/ole">
            <mc:AlternateContent xmlns:mc="http://schemas.openxmlformats.org/markup-compatibility/2006">
              <mc:Choice xmlns:v="urn:schemas-microsoft-com:vml" Requires="v">
                <p:oleObj spid="_x0000_s3144" name="Equation" r:id="rId5" imgW="774360" imgH="431640" progId="Equation.3">
                  <p:embed/>
                </p:oleObj>
              </mc:Choice>
              <mc:Fallback>
                <p:oleObj name="Equation" r:id="rId5" imgW="774360" imgH="431640" progId="Equation.3">
                  <p:embed/>
                  <p:pic>
                    <p:nvPicPr>
                      <p:cNvPr id="1028" name="Object 1030"/>
                      <p:cNvPicPr>
                        <a:picLocks noChangeAspect="1" noChangeArrowheads="1"/>
                      </p:cNvPicPr>
                      <p:nvPr/>
                    </p:nvPicPr>
                    <p:blipFill>
                      <a:blip r:embed="rId6"/>
                      <a:srcRect/>
                      <a:stretch>
                        <a:fillRect/>
                      </a:stretch>
                    </p:blipFill>
                    <p:spPr bwMode="auto">
                      <a:xfrm>
                        <a:off x="7215188" y="1690688"/>
                        <a:ext cx="1457325" cy="809625"/>
                      </a:xfrm>
                      <a:prstGeom prst="rect">
                        <a:avLst/>
                      </a:prstGeom>
                      <a:noFill/>
                    </p:spPr>
                  </p:pic>
                </p:oleObj>
              </mc:Fallback>
            </mc:AlternateContent>
          </a:graphicData>
        </a:graphic>
      </p:graphicFrame>
    </p:spTree>
    <p:extLst>
      <p:ext uri="{BB962C8B-B14F-4D97-AF65-F5344CB8AC3E}">
        <p14:creationId xmlns:p14="http://schemas.microsoft.com/office/powerpoint/2010/main" val="218904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uiExpand="1"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D87F-CBE4-4F0F-BBC4-342155ED0C9E}"/>
              </a:ext>
            </a:extLst>
          </p:cNvPr>
          <p:cNvSpPr>
            <a:spLocks noGrp="1"/>
          </p:cNvSpPr>
          <p:nvPr>
            <p:ph type="title"/>
          </p:nvPr>
        </p:nvSpPr>
        <p:spPr/>
        <p:txBody>
          <a:bodyPr/>
          <a:lstStyle/>
          <a:p>
            <a:r>
              <a:rPr lang="en-CA"/>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253998-9F85-4881-98E3-80CD22B7A51C}"/>
                  </a:ext>
                </a:extLst>
              </p:cNvPr>
              <p:cNvSpPr>
                <a:spLocks noGrp="1"/>
              </p:cNvSpPr>
              <p:nvPr>
                <p:ph idx="1"/>
              </p:nvPr>
            </p:nvSpPr>
            <p:spPr/>
            <p:txBody>
              <a:bodyPr>
                <a:normAutofit lnSpcReduction="10000"/>
              </a:bodyPr>
              <a:lstStyle/>
              <a:p>
                <a:r>
                  <a:rPr lang="en-CA" dirty="0" smtClean="0"/>
                  <a:t>Consider an algorithm of order </a:t>
                </a:r>
                <a:r>
                  <a:rPr lang="en-CA" altLang="en-US" dirty="0">
                    <a:latin typeface="Symbol" panose="05050102010706020507" pitchFamily="18" charset="2"/>
                  </a:rPr>
                  <a:t>a</a:t>
                </a:r>
                <a:r>
                  <a:rPr lang="en-CA" dirty="0"/>
                  <a:t>. Then</a:t>
                </a:r>
                <a:br>
                  <a:rPr lang="en-CA" dirty="0"/>
                </a:br>
                <a:r>
                  <a:rPr lang="en-CA" dirty="0"/>
                  <a:t/>
                </a:r>
                <a:br>
                  <a:rPr lang="en-CA" dirty="0"/>
                </a:b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𝛼</m:t>
                        </m:r>
                      </m:sup>
                    </m:sSubSup>
                  </m:oMath>
                </a14:m>
                <a:r>
                  <a:rPr lang="fr-FR" dirty="0">
                    <a:ea typeface="Cambria Math" panose="02040503050406030204" pitchFamily="18" charset="0"/>
                  </a:rPr>
                  <a:t/>
                </a:r>
                <a:br>
                  <a:rPr lang="fr-FR" dirty="0">
                    <a:ea typeface="Cambria Math" panose="02040503050406030204" pitchFamily="18" charset="0"/>
                  </a:rPr>
                </a:br>
                <a:endParaRPr lang="fr-FR" dirty="0">
                  <a:ea typeface="Cambria Math" panose="02040503050406030204" pitchFamily="18" charset="0"/>
                </a:endParaRPr>
              </a:p>
              <a:p>
                <a:endParaRPr lang="en-CA" dirty="0"/>
              </a:p>
              <a:p>
                <a:r>
                  <a:rPr lang="en-CA" dirty="0"/>
                  <a:t>As example let us consider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CA" dirty="0"/>
                  <a:t>=1 and </a:t>
                </a:r>
                <a:r>
                  <a:rPr lang="en-CA" altLang="en-US" dirty="0">
                    <a:latin typeface="Symbol" panose="05050102010706020507" pitchFamily="18" charset="2"/>
                  </a:rPr>
                  <a:t>a </a:t>
                </a:r>
                <a:r>
                  <a:rPr lang="en-CA" dirty="0"/>
                  <a:t>=2. Then</a:t>
                </a:r>
                <a:br>
                  <a:rPr lang="en-CA" dirty="0"/>
                </a:br>
                <a:r>
                  <a:rPr lang="en-CA" dirty="0"/>
                  <a:t/>
                </a:r>
                <a:br>
                  <a:rPr lang="en-CA" dirty="0"/>
                </a:b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up>
                        <m:r>
                          <a:rPr lang="fr-FR" b="0" i="1" smtClean="0">
                            <a:latin typeface="Cambria Math" panose="02040503050406030204" pitchFamily="18" charset="0"/>
                            <a:ea typeface="Cambria Math" panose="02040503050406030204" pitchFamily="18" charset="0"/>
                          </a:rPr>
                          <m:t>2</m:t>
                        </m:r>
                      </m:sup>
                    </m:sSubSup>
                  </m:oMath>
                </a14:m>
                <a:endParaRPr lang="en-CA" dirty="0"/>
              </a:p>
              <a:p>
                <a:pPr marL="0" indent="0">
                  <a:buNone/>
                </a:pPr>
                <a:endParaRPr lang="en-CA" dirty="0"/>
              </a:p>
              <a:p>
                <a:r>
                  <a:rPr lang="en-CA" dirty="0"/>
                  <a:t>If in iteration </a:t>
                </a:r>
                <a:r>
                  <a:rPr lang="en-CA" i="1" dirty="0" err="1"/>
                  <a:t>i</a:t>
                </a:r>
                <a:r>
                  <a:rPr lang="en-CA" i="1" dirty="0"/>
                  <a:t> </a:t>
                </a:r>
                <a:r>
                  <a:rPr lang="en-CA" dirty="0"/>
                  <a:t>we have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r>
                  <a:rPr lang="en-CA" dirty="0"/>
                  <a:t>, then in the next iteration we will have an error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0.1</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=0.01</m:t>
                    </m:r>
                  </m:oMath>
                </a14:m>
                <a:endParaRPr lang="en-CA" dirty="0"/>
              </a:p>
            </p:txBody>
          </p:sp>
        </mc:Choice>
        <mc:Fallback xmlns="">
          <p:sp>
            <p:nvSpPr>
              <p:cNvPr id="3" name="Content Placeholder 2">
                <a:extLst>
                  <a:ext uri="{FF2B5EF4-FFF2-40B4-BE49-F238E27FC236}">
                    <a16:creationId xmlns:a16="http://schemas.microsoft.com/office/drawing/2014/main" id="{87253998-9F85-4881-98E3-80CD22B7A51C}"/>
                  </a:ext>
                </a:extLst>
              </p:cNvPr>
              <p:cNvSpPr>
                <a:spLocks noGrp="1" noRot="1" noChangeAspect="1" noMove="1" noResize="1" noEditPoints="1" noAdjustHandles="1" noChangeArrowheads="1" noChangeShapeType="1" noTextEdit="1"/>
              </p:cNvSpPr>
              <p:nvPr>
                <p:ph idx="1"/>
              </p:nvPr>
            </p:nvSpPr>
            <p:spPr>
              <a:blipFill>
                <a:blip r:embed="rId3"/>
                <a:stretch>
                  <a:fillRect l="-1043" t="-3501"/>
                </a:stretch>
              </a:blipFill>
            </p:spPr>
            <p:txBody>
              <a:bodyPr/>
              <a:lstStyle/>
              <a:p>
                <a:r>
                  <a:rPr lang="en-CA">
                    <a:noFill/>
                  </a:rPr>
                  <a:t> </a:t>
                </a:r>
              </a:p>
            </p:txBody>
          </p:sp>
        </mc:Fallback>
      </mc:AlternateContent>
      <p:sp>
        <p:nvSpPr>
          <p:cNvPr id="5" name="Rectangle 4">
            <a:extLst>
              <a:ext uri="{FF2B5EF4-FFF2-40B4-BE49-F238E27FC236}">
                <a16:creationId xmlns:a16="http://schemas.microsoft.com/office/drawing/2014/main" id="{A0512194-E463-4C21-AC68-91DC19985D5C}"/>
              </a:ext>
            </a:extLst>
          </p:cNvPr>
          <p:cNvSpPr/>
          <p:nvPr/>
        </p:nvSpPr>
        <p:spPr>
          <a:xfrm>
            <a:off x="4932635" y="2356576"/>
            <a:ext cx="2130641" cy="79899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67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2055</Words>
  <Application>Microsoft Office PowerPoint</Application>
  <PresentationFormat>Widescreen</PresentationFormat>
  <Paragraphs>297</Paragraphs>
  <Slides>13</Slides>
  <Notes>13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6" baseType="lpstr">
      <vt:lpstr>ＭＳ Ｐゴシック</vt:lpstr>
      <vt:lpstr>Arial</vt:lpstr>
      <vt:lpstr>Arial Bold</vt:lpstr>
      <vt:lpstr>Calibri</vt:lpstr>
      <vt:lpstr>Calibri Light</vt:lpstr>
      <vt:lpstr>Cambria Math</vt:lpstr>
      <vt:lpstr>GillSans Bold</vt:lpstr>
      <vt:lpstr>Symbol</vt:lpstr>
      <vt:lpstr>Times New Roman</vt:lpstr>
      <vt:lpstr>Wingdings</vt:lpstr>
      <vt:lpstr>Office Theme</vt:lpstr>
      <vt:lpstr>Concordia-Powerpoint-template-2016-16x9</vt:lpstr>
      <vt:lpstr>Equation</vt:lpstr>
      <vt:lpstr>Order of convergence - Basics</vt:lpstr>
      <vt:lpstr>How fast is an algorithm?</vt:lpstr>
      <vt:lpstr>Comparing the speed of convergence of algorithms</vt:lpstr>
      <vt:lpstr>Test Equation</vt:lpstr>
      <vt:lpstr>PowerPoint Presentation</vt:lpstr>
      <vt:lpstr>Quantification of the speed of convergence</vt:lpstr>
      <vt:lpstr>Order of convergence</vt:lpstr>
      <vt:lpstr>What does this mean?</vt:lpstr>
      <vt:lpstr>Example</vt:lpstr>
      <vt:lpstr>Application : Bisection method</vt:lpstr>
      <vt:lpstr>Order of convergence – A characteristics of the Algorithm</vt:lpstr>
      <vt:lpstr>Order of convergence of some algorithms</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Rolf Wuthrich</dc:creator>
  <cp:lastModifiedBy>Rolf Wuthrich</cp:lastModifiedBy>
  <cp:revision>156</cp:revision>
  <dcterms:created xsi:type="dcterms:W3CDTF">2019-12-04T18:11:07Z</dcterms:created>
  <dcterms:modified xsi:type="dcterms:W3CDTF">2020-05-10T19:50:37Z</dcterms:modified>
</cp:coreProperties>
</file>