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90" autoAdjust="0"/>
  </p:normalViewPr>
  <p:slideViewPr>
    <p:cSldViewPr>
      <p:cViewPr varScale="1">
        <p:scale>
          <a:sx n="69" d="100"/>
          <a:sy n="69" d="100"/>
        </p:scale>
        <p:origin x="765" y="3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3ECBA-5574-4DE4-9185-7444C3307E7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71E39-DE4B-4645-B450-7A88A6DA5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5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go back to our initial problem and consider a general vector x.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Of course we can always write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</m:d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where</a:t>
                </a:r>
                <a:r>
                  <a:rPr lang="en-US" baseline="0" dirty="0" smtClean="0"/>
                  <a:t> we write x for the norm of the vector x.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now compute the norm of Ax.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We can write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ba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ba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we now use the definition of the matrix norm we can further write: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ba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because the matrix norm of A is the</a:t>
                </a:r>
                <a:r>
                  <a:rPr lang="en-US" baseline="0" dirty="0" smtClean="0"/>
                  <a:t> longest vector Au.</a:t>
                </a:r>
              </a:p>
              <a:p>
                <a:r>
                  <a:rPr lang="en-US" baseline="0" dirty="0" smtClean="0"/>
                  <a:t>Consequently the matrix norm of A is always larger or equal than the norm of Au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go back to our initial problem and consider a general vector x.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Of course we can always write</a:t>
                </a:r>
              </a:p>
              <a:p>
                <a:pPr/>
                <a:r>
                  <a:rPr lang="en-US" i="0" smtClean="0">
                    <a:latin typeface="Cambria Math" panose="02040503050406030204" pitchFamily="18" charset="0"/>
                  </a:rPr>
                  <a:t>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‖▁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𝑥‖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 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‖▁𝑥‖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=𝑥</a:t>
                </a:r>
                <a:r>
                  <a:rPr lang="en-US" i="0">
                    <a:latin typeface="Cambria Math" panose="02040503050406030204" pitchFamily="18" charset="0"/>
                  </a:rPr>
                  <a:t>‖▁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𝑢‖</a:t>
                </a:r>
                <a:endPara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where</a:t>
                </a:r>
                <a:r>
                  <a:rPr lang="en-US" baseline="0" dirty="0" smtClean="0"/>
                  <a:t> we write x for the norm of the vector x.</a:t>
                </a:r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Let us now compute the norm of Ax.</a:t>
                </a:r>
              </a:p>
              <a:p>
                <a:pPr/>
                <a:endParaRPr lang="en-US" baseline="0" dirty="0" smtClean="0"/>
              </a:p>
              <a:p>
                <a:pPr/>
                <a:r>
                  <a:rPr lang="en-US" dirty="0" smtClean="0"/>
                  <a:t>We can write </a:t>
                </a:r>
                <a:r>
                  <a:rPr lang="en-US" i="0" smtClean="0">
                    <a:latin typeface="Cambria Math" panose="02040503050406030204" pitchFamily="18" charset="0"/>
                  </a:rPr>
                  <a:t>‖</a:t>
                </a:r>
                <a:r>
                  <a:rPr lang="en-US" i="0">
                    <a:latin typeface="Cambria Math" panose="02040503050406030204" pitchFamily="18" charset="0"/>
                  </a:rPr>
                  <a:t>𝐴▁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‖𝐴</a:t>
                </a:r>
                <a:r>
                  <a:rPr lang="en-US" i="0" smtClean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𝑥▁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𝑢)‖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=|𝑥|</a:t>
                </a:r>
                <a:r>
                  <a:rPr lang="en-US" i="0">
                    <a:latin typeface="Cambria Math" panose="02040503050406030204" pitchFamily="18" charset="0"/>
                  </a:rPr>
                  <a:t>‖𝐴▁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𝑢‖</a:t>
                </a:r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If we now use the definition of the matrix norm we can further write:</a:t>
                </a:r>
              </a:p>
              <a:p>
                <a:pPr/>
                <a:endParaRPr lang="en-US" dirty="0" smtClean="0"/>
              </a:p>
              <a:p>
                <a:pPr/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|𝑥|</a:t>
                </a:r>
                <a:r>
                  <a:rPr lang="en-US" i="0">
                    <a:latin typeface="Cambria Math" panose="02040503050406030204" pitchFamily="18" charset="0"/>
                  </a:rPr>
                  <a:t>‖𝐴▁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𝑢‖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|𝑥|</a:t>
                </a:r>
                <a:r>
                  <a:rPr lang="en-US" i="0">
                    <a:latin typeface="Cambria Math" panose="02040503050406030204" pitchFamily="18" charset="0"/>
                  </a:rPr>
                  <a:t>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𝐴‖</a:t>
                </a:r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This because the matrix norm of A is the</a:t>
                </a:r>
                <a:r>
                  <a:rPr lang="en-US" baseline="0" dirty="0" smtClean="0"/>
                  <a:t> longest vector Au.</a:t>
                </a:r>
              </a:p>
              <a:p>
                <a:pPr/>
                <a:r>
                  <a:rPr lang="en-US" baseline="0" dirty="0" smtClean="0"/>
                  <a:t>Consequently the matrix norm of A is always larger or equal than the norm of Au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79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We just proved an important result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any vector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 smtClean="0"/>
                  <a:t> on has: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We just proved an important result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any vector 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en-US" dirty="0" smtClean="0"/>
                  <a:t> on has</a:t>
                </a:r>
                <a:r>
                  <a:rPr lang="en-US" dirty="0" smtClean="0"/>
                  <a:t>: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‖𝐴▁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𝑥‖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i="0">
                    <a:latin typeface="Cambria Math" panose="02040503050406030204" pitchFamily="18" charset="0"/>
                  </a:rPr>
                  <a:t>‖▁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𝑥‖</a:t>
                </a:r>
                <a:r>
                  <a:rPr lang="en-US" i="0">
                    <a:latin typeface="Cambria Math" panose="02040503050406030204" pitchFamily="18" charset="0"/>
                  </a:rPr>
                  <a:t>‖𝐴‖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50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 this result we can now evaluate the norm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we have: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ba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Dividing by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 leads us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ba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ba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ba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That is already an interesting result.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On</a:t>
                </a:r>
                <a:r>
                  <a:rPr lang="en-US" baseline="0" dirty="0" smtClean="0"/>
                  <a:t> the right of the in-equation we have the relative error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which is as we know the relative backward error of our system Ax=b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On the left side of the equation we have something that start to look like the relative error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, which is the relative forward error.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To find the relative error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we need somehow to replace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 in the numerator by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ba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 this result we can now evaluate the norm of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∆𝑟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As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∆𝑟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i="0" smtClean="0">
                    <a:latin typeface="Cambria Math" panose="02040503050406030204" pitchFamily="18" charset="0"/>
                  </a:rPr>
                  <a:t>^(</a:t>
                </a:r>
                <a:r>
                  <a:rPr lang="en-US" i="0">
                    <a:latin typeface="Cambria Math" panose="02040503050406030204" pitchFamily="18" charset="0"/>
                  </a:rPr>
                  <a:t>−1</a:t>
                </a:r>
                <a:r>
                  <a:rPr lang="en-US" i="0" smtClean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∆𝑏</a:t>
                </a:r>
                <a:r>
                  <a:rPr lang="en-US" dirty="0" smtClean="0"/>
                  <a:t> we have: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 smtClean="0">
                    <a:latin typeface="Cambria Math" panose="02040503050406030204" pitchFamily="18" charset="0"/>
                  </a:rPr>
                  <a:t>‖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∆𝑟‖</a:t>
                </a:r>
                <a:r>
                  <a:rPr lang="en-US" i="0">
                    <a:latin typeface="Cambria Math" panose="02040503050406030204" pitchFamily="18" charset="0"/>
                  </a:rPr>
                  <a:t>=‖𝐴^(−1) 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∆𝑏‖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i="0">
                    <a:latin typeface="Cambria Math" panose="02040503050406030204" pitchFamily="18" charset="0"/>
                  </a:rPr>
                  <a:t>‖𝐴^(−1) ‖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</a:t>
                </a:r>
                <a:r>
                  <a:rPr lang="en-US" i="0">
                    <a:latin typeface="Cambria Math" panose="02040503050406030204" pitchFamily="18" charset="0"/>
                  </a:rPr>
                  <a:t>‖▁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∆𝑏‖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Dividing </a:t>
                </a:r>
                <a:r>
                  <a:rPr lang="en-US" dirty="0" smtClean="0"/>
                  <a:t>by </a:t>
                </a:r>
                <a:r>
                  <a:rPr lang="en-US" i="0">
                    <a:latin typeface="Cambria Math" panose="02040503050406030204" pitchFamily="18" charset="0"/>
                  </a:rPr>
                  <a:t>‖▁𝑏‖</a:t>
                </a:r>
                <a:r>
                  <a:rPr lang="en-US" dirty="0" smtClean="0"/>
                  <a:t> leads us to </a:t>
                </a:r>
                <a:r>
                  <a:rPr lang="en-US" i="0">
                    <a:latin typeface="Cambria Math" panose="02040503050406030204" pitchFamily="18" charset="0"/>
                  </a:rPr>
                  <a:t>‖▁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∆𝑟‖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𝑏‖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i="0">
                    <a:latin typeface="Cambria Math" panose="02040503050406030204" pitchFamily="18" charset="0"/>
                  </a:rPr>
                  <a:t>‖𝐴^(−1) ‖</a:t>
                </a:r>
                <a:r>
                  <a:rPr lang="en-US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 ‖▁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∆𝑏‖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‖▁</a:t>
                </a:r>
                <a:r>
                  <a:rPr lang="en-US" i="0">
                    <a:latin typeface="Cambria Math" panose="02040503050406030204" pitchFamily="18" charset="0"/>
                  </a:rPr>
                  <a:t>𝑏‖ </a:t>
                </a:r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That is already an interesting result.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On</a:t>
                </a:r>
                <a:r>
                  <a:rPr lang="en-US" baseline="0" dirty="0" smtClean="0"/>
                  <a:t> the right of the in-equation we have the relative error of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∆𝑏</a:t>
                </a:r>
                <a:r>
                  <a:rPr lang="en-US" dirty="0" smtClean="0"/>
                  <a:t>, which is as we know the relative backward error of our system Ax=b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On the left side of the equation we have something that start to look like the relative error of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∆𝑟</a:t>
                </a:r>
                <a:r>
                  <a:rPr lang="en-US" dirty="0" smtClean="0"/>
                  <a:t>, which is the relative forward error.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To find the relative error of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∆𝑟</a:t>
                </a:r>
                <a:r>
                  <a:rPr lang="en-US" dirty="0" smtClean="0"/>
                  <a:t> we need somehow to replace </a:t>
                </a:r>
                <a:r>
                  <a:rPr lang="en-US" i="0" smtClean="0">
                    <a:latin typeface="Cambria Math" panose="02040503050406030204" pitchFamily="18" charset="0"/>
                  </a:rPr>
                  <a:t>‖▁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𝑏‖</a:t>
                </a:r>
                <a:r>
                  <a:rPr lang="en-US" dirty="0" smtClean="0"/>
                  <a:t> in the numerator by </a:t>
                </a:r>
                <a:r>
                  <a:rPr lang="en-US" i="0" smtClean="0">
                    <a:latin typeface="Cambria Math" panose="02040503050406030204" pitchFamily="18" charset="0"/>
                  </a:rPr>
                  <a:t>‖▁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𝑟‖</a:t>
                </a: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12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that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</m:oMath>
                </a14:m>
                <a:r>
                  <a:rPr lang="en-CA" dirty="0" smtClean="0"/>
                  <a:t> as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</m:oMath>
                </a14:m>
                <a:r>
                  <a:rPr lang="en-CA" dirty="0" smtClean="0"/>
                  <a:t> is the exact solution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Consequently we can write: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ba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Multiplying by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bar>
                      </m:e>
                    </m:d>
                  </m:oMath>
                </a14:m>
                <a:r>
                  <a:rPr lang="en-CA" dirty="0" smtClean="0"/>
                  <a:t> leads us to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ba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ba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ba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ba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that </a:t>
                </a:r>
                <a:r>
                  <a:rPr lang="en-US" i="0">
                    <a:latin typeface="Cambria Math" panose="02040503050406030204" pitchFamily="18" charset="0"/>
                  </a:rPr>
                  <a:t>▁𝑏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𝐴▁𝑟</a:t>
                </a:r>
                <a:r>
                  <a:rPr lang="en-CA" dirty="0" smtClean="0"/>
                  <a:t> as </a:t>
                </a:r>
                <a:r>
                  <a:rPr lang="en-US" i="0">
                    <a:latin typeface="Cambria Math" panose="02040503050406030204" pitchFamily="18" charset="0"/>
                  </a:rPr>
                  <a:t>▁𝑟</a:t>
                </a:r>
                <a:r>
                  <a:rPr lang="en-CA" dirty="0" smtClean="0"/>
                  <a:t> is the exact solution of </a:t>
                </a:r>
                <a:r>
                  <a:rPr lang="en-US" i="0">
                    <a:latin typeface="Cambria Math" panose="02040503050406030204" pitchFamily="18" charset="0"/>
                  </a:rPr>
                  <a:t>𝐴▁𝑥=▁𝑏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Consequently we can write: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 ‖▁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∆𝑟‖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‖▁</a:t>
                </a:r>
                <a:r>
                  <a:rPr lang="en-US" i="0">
                    <a:latin typeface="Cambria Math" panose="02040503050406030204" pitchFamily="18" charset="0"/>
                  </a:rPr>
                  <a:t>𝑏‖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‖▁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∆𝑟‖/‖</a:t>
                </a:r>
                <a:r>
                  <a:rPr lang="en-US" i="0">
                    <a:latin typeface="Cambria Math" panose="02040503050406030204" pitchFamily="18" charset="0"/>
                  </a:rPr>
                  <a:t>𝐴▁𝑟‖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Multiplying by </a:t>
                </a:r>
                <a:r>
                  <a:rPr lang="en-US" i="0">
                    <a:latin typeface="Cambria Math" panose="02040503050406030204" pitchFamily="18" charset="0"/>
                  </a:rPr>
                  <a:t>‖𝐴▁𝑟‖</a:t>
                </a:r>
                <a:r>
                  <a:rPr lang="en-CA" dirty="0" smtClean="0"/>
                  <a:t> leads us to </a:t>
                </a:r>
                <a:r>
                  <a:rPr lang="en-US" i="0">
                    <a:latin typeface="Cambria Math" panose="02040503050406030204" pitchFamily="18" charset="0"/>
                  </a:rPr>
                  <a:t>‖▁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∆𝑟‖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i="0">
                    <a:latin typeface="Cambria Math" panose="02040503050406030204" pitchFamily="18" charset="0"/>
                  </a:rPr>
                  <a:t>‖𝐴▁𝑟‖‖𝐴^(−1) ‖  ‖▁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∆𝑏‖/‖▁</a:t>
                </a:r>
                <a:r>
                  <a:rPr lang="en-US" i="0">
                    <a:latin typeface="Cambria Math" panose="02040503050406030204" pitchFamily="18" charset="0"/>
                  </a:rPr>
                  <a:t>𝑏‖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1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again our result on matrix norms allows us to continue</a:t>
                </a:r>
                <a:r>
                  <a:rPr lang="en-US" baseline="0" dirty="0" smtClean="0"/>
                  <a:t> and find that 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ba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ba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because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ba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ba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Dividing by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 gives us the result we look for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have now on the</a:t>
                </a:r>
                <a:r>
                  <a:rPr lang="en-US" baseline="0" dirty="0" smtClean="0"/>
                  <a:t> left side of the equation the relative error of Delta r, that is the relative forward error of our system Ax=b</a:t>
                </a:r>
              </a:p>
              <a:p>
                <a:r>
                  <a:rPr lang="en-US" baseline="0" dirty="0" smtClean="0"/>
                  <a:t>And on the right side the relative error of Delta ab, that is the relative backward error of our system Ax=b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again our result on matrix norms allows us to continue</a:t>
                </a:r>
                <a:r>
                  <a:rPr lang="en-US" baseline="0" dirty="0" smtClean="0"/>
                  <a:t> and find that </a:t>
                </a:r>
              </a:p>
              <a:p>
                <a:endParaRPr lang="en-US" dirty="0" smtClean="0"/>
              </a:p>
              <a:p>
                <a:pPr/>
                <a:r>
                  <a:rPr lang="en-US" i="0" smtClean="0">
                    <a:latin typeface="Cambria Math" panose="02040503050406030204" pitchFamily="18" charset="0"/>
                  </a:rPr>
                  <a:t>‖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∆𝑟‖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i="0">
                    <a:latin typeface="Cambria Math" panose="02040503050406030204" pitchFamily="18" charset="0"/>
                  </a:rPr>
                  <a:t>‖𝐴‖</a:t>
                </a:r>
                <a:r>
                  <a:rPr lang="en-US" i="0" smtClean="0">
                    <a:latin typeface="Cambria Math" panose="02040503050406030204" pitchFamily="18" charset="0"/>
                  </a:rPr>
                  <a:t>‖</a:t>
                </a:r>
                <a:r>
                  <a:rPr lang="en-US" i="0">
                    <a:latin typeface="Cambria Math" panose="02040503050406030204" pitchFamily="18" charset="0"/>
                  </a:rPr>
                  <a:t>▁𝑟‖‖𝐴^(−1) ‖  ‖▁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∆𝑏‖/‖▁</a:t>
                </a:r>
                <a:r>
                  <a:rPr lang="en-US" i="0">
                    <a:latin typeface="Cambria Math" panose="02040503050406030204" pitchFamily="18" charset="0"/>
                  </a:rPr>
                  <a:t>𝑏‖ </a:t>
                </a:r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This because </a:t>
                </a:r>
                <a:r>
                  <a:rPr lang="en-US" i="0" smtClean="0">
                    <a:latin typeface="Cambria Math" panose="02040503050406030204" pitchFamily="18" charset="0"/>
                  </a:rPr>
                  <a:t>‖</a:t>
                </a:r>
                <a:r>
                  <a:rPr lang="en-US" i="0">
                    <a:latin typeface="Cambria Math" panose="02040503050406030204" pitchFamily="18" charset="0"/>
                  </a:rPr>
                  <a:t>𝐴▁𝑟‖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i="0">
                    <a:latin typeface="Cambria Math" panose="02040503050406030204" pitchFamily="18" charset="0"/>
                  </a:rPr>
                  <a:t>‖𝐴‖</a:t>
                </a:r>
                <a:r>
                  <a:rPr lang="en-US" i="0" smtClean="0">
                    <a:latin typeface="Cambria Math" panose="02040503050406030204" pitchFamily="18" charset="0"/>
                  </a:rPr>
                  <a:t>‖</a:t>
                </a:r>
                <a:r>
                  <a:rPr lang="en-US" i="0">
                    <a:latin typeface="Cambria Math" panose="02040503050406030204" pitchFamily="18" charset="0"/>
                  </a:rPr>
                  <a:t>▁𝑟‖</a:t>
                </a:r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Dividing by </a:t>
                </a:r>
                <a:r>
                  <a:rPr lang="en-US" i="0">
                    <a:latin typeface="Cambria Math" panose="02040503050406030204" pitchFamily="18" charset="0"/>
                  </a:rPr>
                  <a:t>‖▁𝑟‖</a:t>
                </a:r>
                <a:r>
                  <a:rPr lang="en-US" dirty="0" smtClean="0"/>
                  <a:t> gives us the result </a:t>
                </a:r>
                <a:r>
                  <a:rPr lang="en-US" dirty="0" smtClean="0"/>
                  <a:t>we look for</a:t>
                </a:r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We have now on the</a:t>
                </a:r>
                <a:r>
                  <a:rPr lang="en-US" baseline="0" dirty="0" smtClean="0"/>
                  <a:t> left side of the equation the relative error of Delta r, that is the relative forward error of our system Ax=b</a:t>
                </a:r>
              </a:p>
              <a:p>
                <a:pPr/>
                <a:r>
                  <a:rPr lang="en-US" baseline="0" dirty="0" smtClean="0"/>
                  <a:t>And on the right side the relative error of Delta ab, that is the relative backward error of our system Ax=b</a:t>
                </a: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0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Rearranging leads</a:t>
            </a:r>
            <a:r>
              <a:rPr lang="en-US" baseline="0" dirty="0" smtClean="0"/>
              <a:t> us to the statement that the error magnification fact M is always smaller or equal to the product of the matrix norm of A and the matrix norm of the inverse of 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Defining the conditioning number of a matrix A as the product of the matrix norm of A and the matrix norm of the inverse of A concludes our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2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second part of the lecture we will show how from the definition of the matrix norm follows the way we have learned to calculate it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will show this for the particular case of 2x2 matrices and for the infinity norm</a:t>
            </a: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8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that the </a:t>
                </a:r>
                <a:r>
                  <a:rPr lang="en-US" dirty="0"/>
                  <a:t>norm of a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defined as the maximum </a:t>
                </a:r>
                <a:r>
                  <a:rPr lang="en-US" dirty="0" smtClean="0"/>
                  <a:t>of the</a:t>
                </a:r>
                <a:r>
                  <a:rPr lang="en-US" baseline="0" dirty="0" smtClean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𝐴𝑢</m:t>
                    </m:r>
                  </m:oMath>
                </a14:m>
                <a:r>
                  <a:rPr lang="en-US" dirty="0"/>
                  <a:t> over all unity vectors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 us study this a little more in details for the case of a 2x2 matrix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</a:t>
                </a:r>
                <a:r>
                  <a:rPr lang="en-US" baseline="0" dirty="0" smtClean="0"/>
                  <a:t> compute the product between a general matrix A and a general unity vector u.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try to understand how much would be the infinity norm of Au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Recall that the infinity norm of a vector is the largest entry in the vector in absolute value.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consider the first entry of the vector Au.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is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 that u is a unity vector. That means,</a:t>
                </a:r>
                <a:r>
                  <a:rPr lang="en-US" baseline="0" dirty="0" smtClean="0"/>
                  <a:t> because we use the infinity norm, that either u1 or u2 must be equal to one. </a:t>
                </a:r>
              </a:p>
              <a:p>
                <a:r>
                  <a:rPr lang="en-US" baseline="0" dirty="0" smtClean="0"/>
                  <a:t>Both could be equal one too. But none can be larger than one.</a:t>
                </a:r>
              </a:p>
              <a:p>
                <a:r>
                  <a:rPr lang="en-US" baseline="0" dirty="0" smtClean="0"/>
                  <a:t>Having this observation in mind, what will be the maximal value of this first entry of the vector Au?</a:t>
                </a:r>
              </a:p>
              <a:p>
                <a:r>
                  <a:rPr lang="en-US" baseline="0" dirty="0" smtClean="0"/>
                  <a:t>It is at maximum the sum of the absolute values of a11 and a12.</a:t>
                </a:r>
              </a:p>
              <a:p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In the same way the maximal value the second entry of the vector Au can have is the sum of the absolute values of a21 and a22.</a:t>
                </a:r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Consequently the largest</a:t>
                </a:r>
                <a:r>
                  <a:rPr lang="en-US" baseline="0" dirty="0" smtClean="0"/>
                  <a:t> possible value the infinity norm of the vector Au can take is the maximum between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 sum of the absolute values of a11 and a12 and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 sum of the absolute values of a21 and a22.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That is the largest absolute row sum of the matrix 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This is exactly how we have learned to compute the infinity norm of a matrix.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 result could </a:t>
                </a:r>
                <a:r>
                  <a:rPr lang="en-US" baseline="0" smtClean="0"/>
                  <a:t>be generalized </a:t>
                </a:r>
                <a:r>
                  <a:rPr lang="en-US" baseline="0" dirty="0" smtClean="0"/>
                  <a:t>to a n by n matrix.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that the </a:t>
                </a:r>
                <a:r>
                  <a:rPr lang="en-US" dirty="0"/>
                  <a:t>norm of a matrix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𝐴</a:t>
                </a:r>
                <a:r>
                  <a:rPr lang="en-US" dirty="0"/>
                  <a:t> is defined as the maximum </a:t>
                </a:r>
                <a:r>
                  <a:rPr lang="en-US" dirty="0" smtClean="0"/>
                  <a:t>of the</a:t>
                </a:r>
                <a:r>
                  <a:rPr lang="en-US" baseline="0" dirty="0" smtClean="0"/>
                  <a:t> norm of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𝐴𝑢</a:t>
                </a:r>
                <a:r>
                  <a:rPr lang="en-US" dirty="0"/>
                  <a:t> over all unity vectors </a:t>
                </a:r>
                <a:r>
                  <a:rPr lang="en-US" i="0">
                    <a:latin typeface="Cambria Math" panose="02040503050406030204" pitchFamily="18" charset="0"/>
                  </a:rPr>
                  <a:t>▁𝑢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 us study this a little more in detail for the case of a 2x2 matrix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</a:t>
                </a:r>
                <a:r>
                  <a:rPr lang="en-US" baseline="0" dirty="0" smtClean="0"/>
                  <a:t> compute the product between a general matrix A and a general unity vector u.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now try to understand how much would be the infinity norm of Au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Recall that the infinity norm is the largest entry in the vector in absolute value.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consider the first entry of the vector Au.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is equal to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𝑢_1 𝑎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11+𝑢_2 𝑎_12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endParaRPr lang="en-US" dirty="0" smtClean="0"/>
              </a:p>
              <a:p>
                <a:r>
                  <a:rPr lang="en-US" dirty="0" smtClean="0"/>
                  <a:t>Recall that u is a unity vector. That means,</a:t>
                </a:r>
                <a:r>
                  <a:rPr lang="en-US" baseline="0" dirty="0" smtClean="0"/>
                  <a:t> because we use the infinity norm, that either u1 or u2 must be equal one. Both could be equal one too. But none can be larger than one.</a:t>
                </a:r>
              </a:p>
              <a:p>
                <a:r>
                  <a:rPr lang="en-US" baseline="0" dirty="0" smtClean="0"/>
                  <a:t>So what can be the maximal value of this first entry of the vector Au?</a:t>
                </a:r>
              </a:p>
              <a:p>
                <a:r>
                  <a:rPr lang="en-US" baseline="0" dirty="0" smtClean="0"/>
                  <a:t>It is at maximum the sum of the absolute values of a11 and a12.</a:t>
                </a:r>
              </a:p>
              <a:p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In the same way the maximal value the second entry of the vector Au can have is </a:t>
                </a:r>
                <a:r>
                  <a:rPr lang="en-US" baseline="0" dirty="0" smtClean="0"/>
                  <a:t>sum of the absolute values of a21 and a22.</a:t>
                </a:r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Consequently the largest</a:t>
                </a:r>
                <a:r>
                  <a:rPr lang="en-US" baseline="0" dirty="0" smtClean="0"/>
                  <a:t> possible value the infinity norm of Au can take is the maximum between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 sum of the absolute values of a11 and a12 and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 sum of the absolute values of a21 and a22.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That is the largest absolute row sum of the matrix 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This is exactly how we have learned to compute the infinity norm of a matrix.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 result could be </a:t>
                </a:r>
                <a:r>
                  <a:rPr lang="en-US" baseline="0" dirty="0" err="1" smtClean="0"/>
                  <a:t>gnerlaized</a:t>
                </a:r>
                <a:r>
                  <a:rPr lang="en-US" baseline="0" dirty="0" smtClean="0"/>
                  <a:t> to a n by n matrix.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49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proved that the conditioning number of a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the maximal error magnification factor one can expect when solving the system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endParaRPr lang="en-CA" dirty="0" smtClean="0"/>
              </a:p>
              <a:p>
                <a:endParaRPr lang="en-CA" dirty="0" smtClean="0"/>
              </a:p>
              <a:p>
                <a:r>
                  <a:rPr lang="en-US" dirty="0" smtClean="0"/>
                  <a:t>We showed how the matrix norm has to be computed</a:t>
                </a:r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proved that the conditioning number of a matrix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dirty="0" smtClean="0"/>
                  <a:t> is the maximal error magnification factor one can expect when solving the system </a:t>
                </a:r>
                <a:r>
                  <a:rPr lang="en-US" i="0">
                    <a:latin typeface="Cambria Math" panose="02040503050406030204" pitchFamily="18" charset="0"/>
                  </a:rPr>
                  <a:t>𝐴▁𝑥=▁𝑏</a:t>
                </a:r>
                <a:endParaRPr lang="en-CA" dirty="0" smtClean="0"/>
              </a:p>
              <a:p>
                <a:endParaRPr lang="en-CA" dirty="0" smtClean="0"/>
              </a:p>
              <a:p>
                <a:r>
                  <a:rPr lang="en-US" dirty="0" smtClean="0"/>
                  <a:t>We showed how the matrix norm has to be computed</a:t>
                </a:r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objective of this lecture is to give a simplified proof of the central theorem on matrix conditioning number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</a:t>
                </a:r>
                <a:r>
                  <a:rPr lang="en-US" baseline="0" dirty="0" smtClean="0"/>
                  <a:t> mathematics in this lecture are a little more involved than in other ones.</a:t>
                </a:r>
              </a:p>
              <a:p>
                <a:r>
                  <a:rPr lang="en-CA" dirty="0" smtClean="0"/>
                  <a:t>If you have hard</a:t>
                </a:r>
                <a:r>
                  <a:rPr lang="en-CA" baseline="0" dirty="0" smtClean="0"/>
                  <a:t> time to follow some of the aspects, try to get the general idea and skip the details.</a:t>
                </a:r>
              </a:p>
              <a:p>
                <a:r>
                  <a:rPr lang="en-CA" baseline="0" dirty="0" smtClean="0"/>
                  <a:t>Having a general idea is enough for the reminder of the semester.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Contrary to nonlinear equations, for linear equations we can compute the error magnification factor.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There is an</a:t>
                </a:r>
                <a:r>
                  <a:rPr lang="en-US" baseline="0" dirty="0" smtClean="0"/>
                  <a:t> important theorem that reads as: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 largest to be expected error magnification factor when solving a linear system of equations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𝑥=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𝑏</a:t>
                </a:r>
                <a:r>
                  <a:rPr lang="en-US" dirty="0" smtClean="0"/>
                  <a:t> is given </a:t>
                </a:r>
                <a:r>
                  <a:rPr lang="en-US" dirty="0" smtClean="0"/>
                  <a:t>by the conditioning number</a:t>
                </a:r>
                <a:r>
                  <a:rPr lang="en-US" baseline="0" dirty="0" smtClean="0"/>
                  <a:t> of the coefficient matrix A.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conditioning number of the coefficient matrix can be calculated by multiplying the infinity norm of the A with the </a:t>
                </a:r>
                <a:r>
                  <a:rPr lang="en-US" baseline="0" dirty="0" smtClean="0"/>
                  <a:t>infinity norm of the inverse of A </a:t>
                </a:r>
              </a:p>
              <a:p>
                <a:r>
                  <a:rPr lang="en-US" baseline="0" dirty="0" smtClean="0"/>
                  <a:t>Luckily this is simple to do as we will see.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Of course, if you want to be able to use this theorem you need to know how to compute the infinity norm of a matrix.</a:t>
                </a:r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3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 by considering a system Ax=b with exact solution 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Further we consider a second system Ax=b’ with b’ obtained by adding some vector Delta b to b</a:t>
            </a:r>
          </a:p>
          <a:p>
            <a:r>
              <a:rPr lang="en-US" baseline="0" dirty="0" smtClean="0"/>
              <a:t>This system has the exact solution </a:t>
            </a:r>
            <a:r>
              <a:rPr lang="en-US" baseline="0" dirty="0" err="1" smtClean="0"/>
              <a:t>xr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3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step in the proof is to try to find</a:t>
            </a:r>
            <a:r>
              <a:rPr lang="en-US" baseline="0" dirty="0" smtClean="0"/>
              <a:t> a relation between Delta b and Delta 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Delta b is the amount we modified the initial system Ax=b</a:t>
            </a:r>
          </a:p>
          <a:p>
            <a:r>
              <a:rPr lang="en-US" baseline="0" dirty="0" smtClean="0"/>
              <a:t>Delta r is the difference between the exact solution of Ax=b and the exact solution of Ax=b’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other words we want to know by how much our solution will change if we modify our right hand side vector by Delta 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96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</a:t>
                </a:r>
                <a:r>
                  <a:rPr lang="en-US" baseline="0" dirty="0" smtClean="0"/>
                  <a:t> this we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ba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dirty="0" smtClean="0"/>
                  <a:t> is the solution of our modified system,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Further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And as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</m:oMath>
                </a14:m>
                <a:r>
                  <a:rPr lang="en-US" dirty="0" smtClean="0"/>
                  <a:t> is the solution of Ax=b, we can write that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Rearranging</a:t>
                </a:r>
                <a:r>
                  <a:rPr lang="en-US" baseline="0" dirty="0" smtClean="0"/>
                  <a:t> our relations we get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gives us the answer to our question: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</a:t>
                </a:r>
                <a:r>
                  <a:rPr lang="en-US" baseline="0" dirty="0" smtClean="0"/>
                  <a:t> this we calculate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</a:t>
                </a:r>
                <a:r>
                  <a:rPr lang="en-US" i="0">
                    <a:latin typeface="Cambria Math" panose="02040503050406030204" pitchFamily="18" charset="0"/>
                  </a:rPr>
                  <a:t>▁(𝑥_𝑟 )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As </a:t>
                </a:r>
                <a:r>
                  <a:rPr lang="en-US" i="0" smtClean="0">
                    <a:latin typeface="Cambria Math" panose="02040503050406030204" pitchFamily="18" charset="0"/>
                  </a:rPr>
                  <a:t>▁(</a:t>
                </a:r>
                <a:r>
                  <a:rPr lang="en-US" i="0">
                    <a:latin typeface="Cambria Math" panose="02040503050406030204" pitchFamily="18" charset="0"/>
                  </a:rPr>
                  <a:t>𝑥_𝑟 </a:t>
                </a:r>
                <a:r>
                  <a:rPr lang="en-US" i="0" smtClean="0">
                    <a:latin typeface="Cambria Math" panose="02040503050406030204" pitchFamily="18" charset="0"/>
                  </a:rPr>
                  <a:t>)</a:t>
                </a:r>
                <a:r>
                  <a:rPr lang="en-US" dirty="0" smtClean="0"/>
                  <a:t> is the solution of our modified system,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</a:t>
                </a:r>
                <a:r>
                  <a:rPr lang="en-US" i="0">
                    <a:latin typeface="Cambria Math" panose="02040503050406030204" pitchFamily="18" charset="0"/>
                  </a:rPr>
                  <a:t>▁(𝑥_𝑟 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▁𝑏^′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Further </a:t>
                </a:r>
                <a:r>
                  <a:rPr lang="en-US" i="0">
                    <a:latin typeface="Cambria Math" panose="02040503050406030204" pitchFamily="18" charset="0"/>
                  </a:rPr>
                  <a:t>▁𝑏</a:t>
                </a:r>
                <a:r>
                  <a:rPr lang="en-US" i="0" smtClean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′=▁𝑏+▁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i="0">
                    <a:latin typeface="Cambria Math" panose="02040503050406030204" pitchFamily="18" charset="0"/>
                  </a:rPr>
                  <a:t>𝑏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And as </a:t>
                </a:r>
                <a:r>
                  <a:rPr lang="en-US" i="0">
                    <a:latin typeface="Cambria Math" panose="02040503050406030204" pitchFamily="18" charset="0"/>
                  </a:rPr>
                  <a:t>▁𝑟</a:t>
                </a:r>
                <a:r>
                  <a:rPr lang="en-US" dirty="0" smtClean="0"/>
                  <a:t> is the solution of Ax=b, we can write that </a:t>
                </a:r>
                <a:r>
                  <a:rPr lang="en-US" i="0" smtClean="0">
                    <a:latin typeface="Cambria Math" panose="02040503050406030204" pitchFamily="18" charset="0"/>
                  </a:rPr>
                  <a:t>▁</a:t>
                </a:r>
                <a:r>
                  <a:rPr lang="en-US" i="0">
                    <a:latin typeface="Cambria Math" panose="02040503050406030204" pitchFamily="18" charset="0"/>
                  </a:rPr>
                  <a:t>𝑏+▁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i="0">
                    <a:latin typeface="Cambria Math" panose="02040503050406030204" pitchFamily="18" charset="0"/>
                  </a:rPr>
                  <a:t>𝑏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=𝐴</a:t>
                </a:r>
                <a:r>
                  <a:rPr lang="en-US" i="0">
                    <a:latin typeface="Cambria Math" panose="02040503050406030204" pitchFamily="18" charset="0"/>
                  </a:rPr>
                  <a:t>▁𝑟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i="0">
                    <a:latin typeface="Cambria Math" panose="02040503050406030204" pitchFamily="18" charset="0"/>
                  </a:rPr>
                  <a:t>𝑏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Rearranging a</a:t>
                </a:r>
                <a:r>
                  <a:rPr lang="en-US" baseline="0" dirty="0" smtClean="0"/>
                  <a:t> little our relations we get </a:t>
                </a:r>
                <a:r>
                  <a:rPr lang="en-US" i="0" smtClean="0">
                    <a:latin typeface="Cambria Math" panose="02040503050406030204" pitchFamily="18" charset="0"/>
                  </a:rPr>
                  <a:t>𝐴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∆𝑟</a:t>
                </a:r>
                <a:r>
                  <a:rPr lang="en-US" i="0">
                    <a:latin typeface="Cambria Math" panose="02040503050406030204" pitchFamily="18" charset="0"/>
                  </a:rPr>
                  <a:t>=▁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i="0">
                    <a:latin typeface="Cambria Math" panose="02040503050406030204" pitchFamily="18" charset="0"/>
                  </a:rPr>
                  <a:t>𝑏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gives us the answer to our question:</a:t>
                </a:r>
                <a:r>
                  <a:rPr lang="en-US" baseline="0" dirty="0" smtClean="0"/>
                  <a:t> </a:t>
                </a:r>
                <a:r>
                  <a:rPr lang="en-US" i="0" smtClean="0">
                    <a:latin typeface="Cambria Math" panose="02040503050406030204" pitchFamily="18" charset="0"/>
                  </a:rPr>
                  <a:t>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=𝐴^(−1)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5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want to quantify this error, we have</a:t>
                </a:r>
                <a:r>
                  <a:rPr lang="en-US" baseline="0" dirty="0" smtClean="0"/>
                  <a:t> to evaluate the norm of it.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want to compute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ba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dirty="0" smtClean="0"/>
                  <a:t>would be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 smtClean="0"/>
                  <a:t> then we could simply write: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ba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problem is that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dirty="0" smtClean="0"/>
                  <a:t> is not a number</a:t>
                </a:r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want to quantify this error, we have</a:t>
                </a:r>
                <a:r>
                  <a:rPr lang="en-US" baseline="0" dirty="0" smtClean="0"/>
                  <a:t> to evaluate the norm of it.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want to compute </a:t>
                </a:r>
                <a:r>
                  <a:rPr lang="en-US" i="0" smtClean="0">
                    <a:latin typeface="Cambria Math" panose="02040503050406030204" pitchFamily="18" charset="0"/>
                  </a:rPr>
                  <a:t>‖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∆𝑟‖</a:t>
                </a:r>
                <a:r>
                  <a:rPr lang="en-US" i="0">
                    <a:latin typeface="Cambria Math" panose="02040503050406030204" pitchFamily="18" charset="0"/>
                  </a:rPr>
                  <a:t>=</a:t>
                </a:r>
                <a:r>
                  <a:rPr lang="en-US" i="0" smtClean="0">
                    <a:latin typeface="Cambria Math" panose="02040503050406030204" pitchFamily="18" charset="0"/>
                  </a:rPr>
                  <a:t>‖</a:t>
                </a:r>
                <a:r>
                  <a:rPr lang="en-US" i="0">
                    <a:latin typeface="Cambria Math" panose="02040503050406030204" pitchFamily="18" charset="0"/>
                  </a:rPr>
                  <a:t>𝐴^(−1) 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∆𝑏‖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the matrix </a:t>
                </a:r>
                <a:r>
                  <a:rPr lang="en-US" i="0">
                    <a:latin typeface="Cambria Math" panose="02040503050406030204" pitchFamily="18" charset="0"/>
                  </a:rPr>
                  <a:t>𝐴^(−1)</a:t>
                </a:r>
                <a:r>
                  <a:rPr lang="en-CA" dirty="0" smtClean="0"/>
                  <a:t>would be a number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</a:t>
                </a:r>
                <a:r>
                  <a:rPr lang="en-CA" dirty="0" smtClean="0"/>
                  <a:t> then we could simply write</a:t>
                </a:r>
                <a:r>
                  <a:rPr lang="en-CA" dirty="0" smtClean="0"/>
                  <a:t>: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‖▁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∆𝑟‖</a:t>
                </a:r>
                <a:r>
                  <a:rPr lang="en-US" i="0">
                    <a:latin typeface="Cambria Math" panose="02040503050406030204" pitchFamily="18" charset="0"/>
                  </a:rPr>
                  <a:t>=‖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</a:t>
                </a:r>
                <a:r>
                  <a:rPr lang="en-US" b="0" i="0">
                    <a:latin typeface="Cambria Math" panose="02040503050406030204" pitchFamily="18" charset="0"/>
                  </a:rPr>
                  <a:t>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∆𝑏‖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=|𝑎|∙</a:t>
                </a:r>
                <a:r>
                  <a:rPr lang="en-US" i="0">
                    <a:latin typeface="Cambria Math" panose="02040503050406030204" pitchFamily="18" charset="0"/>
                  </a:rPr>
                  <a:t>‖𝑎▁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∆𝑏‖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problem is that the matrix </a:t>
                </a:r>
                <a:r>
                  <a:rPr lang="en-US" i="0">
                    <a:latin typeface="Cambria Math" panose="02040503050406030204" pitchFamily="18" charset="0"/>
                  </a:rPr>
                  <a:t>𝐴^(−1)</a:t>
                </a:r>
                <a:r>
                  <a:rPr lang="en-CA" dirty="0" smtClean="0"/>
                  <a:t> is not a number</a:t>
                </a:r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56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fact multiplying a vector by a matrix is</a:t>
            </a:r>
            <a:r>
              <a:rPr lang="en-US" baseline="0" dirty="0" smtClean="0"/>
              <a:t> very different than multiplying a vector by a number.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 multiply a vector by a number you simple scale it. For example doubling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when you multiply by a matrix you make a more complex operation.</a:t>
            </a:r>
          </a:p>
          <a:p>
            <a:endParaRPr lang="en-US" baseline="0" dirty="0" smtClean="0"/>
          </a:p>
          <a:p>
            <a:r>
              <a:rPr lang="en-US" dirty="0" smtClean="0"/>
              <a:t>As an example consider a 2x2</a:t>
            </a:r>
            <a:r>
              <a:rPr lang="en-US" baseline="0" dirty="0" smtClean="0"/>
              <a:t> matrix.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start with a vector x, you will end up with  a new vector Ax.</a:t>
            </a:r>
          </a:p>
          <a:p>
            <a:r>
              <a:rPr lang="en-US" baseline="0" dirty="0" smtClean="0"/>
              <a:t>This new vector can be any where in the plane.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want to compare the norm of Ax with the norm of x, it will require some more mathematics.</a:t>
            </a:r>
          </a:p>
          <a:p>
            <a:endParaRPr lang="en-US" baseline="0" dirty="0" smtClean="0"/>
          </a:p>
          <a:p>
            <a:r>
              <a:rPr lang="en-US" dirty="0" smtClean="0"/>
              <a:t>At first we will restrict our considerations not to general vectors x, but to unity vectors. That are vectors with a norm</a:t>
            </a:r>
            <a:r>
              <a:rPr lang="en-US" baseline="0" dirty="0" smtClean="0"/>
              <a:t> of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48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for a general vector x, multiplying unity vectors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</m:oMath>
                </a14:m>
                <a:r>
                  <a:rPr lang="en-US" dirty="0" smtClean="0"/>
                  <a:t> of norm 1 by a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 smtClean="0"/>
                  <a:t> will compute new 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These vectors will have a certain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ba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If the vector u is of norm one, the vector Au does not have to be of norm one.</a:t>
                </a:r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Some of them will be longer, some shorter</a:t>
                </a:r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But</a:t>
                </a:r>
                <a:r>
                  <a:rPr lang="en-US" baseline="0" dirty="0" smtClean="0"/>
                  <a:t> for sure </a:t>
                </a:r>
                <a:r>
                  <a:rPr lang="en-US" dirty="0" smtClean="0"/>
                  <a:t>one of them is the longest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norm of the longest vector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bar>
                      </m:e>
                    </m:d>
                  </m:oMath>
                </a14:m>
                <a:r>
                  <a:rPr lang="en-CA" dirty="0" smtClean="0"/>
                  <a:t> will be defined as the matrix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for a general vector x, </a:t>
                </a:r>
                <a:r>
                  <a:rPr lang="en-US" dirty="0" smtClean="0"/>
                  <a:t>multiplying unity vectors </a:t>
                </a:r>
                <a:r>
                  <a:rPr lang="en-US" i="0">
                    <a:latin typeface="Cambria Math" panose="02040503050406030204" pitchFamily="18" charset="0"/>
                  </a:rPr>
                  <a:t>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𝑢</a:t>
                </a:r>
                <a:r>
                  <a:rPr lang="en-US" dirty="0" smtClean="0"/>
                  <a:t> of norm 1 by a matrix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CA" dirty="0" smtClean="0"/>
                  <a:t> will compute new vectors </a:t>
                </a:r>
                <a:r>
                  <a:rPr lang="en-US" i="0">
                    <a:latin typeface="Cambria Math" panose="02040503050406030204" pitchFamily="18" charset="0"/>
                  </a:rPr>
                  <a:t>𝐴▁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𝑢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These vectors will have a certain norm </a:t>
                </a:r>
                <a:r>
                  <a:rPr lang="en-US" i="0">
                    <a:latin typeface="Cambria Math" panose="02040503050406030204" pitchFamily="18" charset="0"/>
                  </a:rPr>
                  <a:t>‖𝐴▁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𝑢‖</a:t>
                </a:r>
                <a:endParaRPr lang="en-US" dirty="0" smtClean="0"/>
              </a:p>
              <a:p>
                <a:r>
                  <a:rPr lang="en-US" dirty="0" smtClean="0"/>
                  <a:t>If the vector u is of norm one, the vector Au does not have to be of norm one.</a:t>
                </a:r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Some of them will be longer, some shorter</a:t>
                </a:r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But</a:t>
                </a:r>
                <a:r>
                  <a:rPr lang="en-US" baseline="0" dirty="0" smtClean="0"/>
                  <a:t> for sure </a:t>
                </a:r>
                <a:r>
                  <a:rPr lang="en-US" dirty="0" smtClean="0"/>
                  <a:t>one of them is the longest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norm of the longest vector </a:t>
                </a:r>
                <a:r>
                  <a:rPr lang="en-US" i="0">
                    <a:latin typeface="Cambria Math" panose="02040503050406030204" pitchFamily="18" charset="0"/>
                  </a:rPr>
                  <a:t>‖𝐴▁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𝑢‖</a:t>
                </a:r>
                <a:r>
                  <a:rPr lang="en-CA" dirty="0" smtClean="0"/>
                  <a:t> will be defined as the matrix norm </a:t>
                </a:r>
                <a:r>
                  <a:rPr lang="en-US" i="0">
                    <a:latin typeface="Cambria Math" panose="02040503050406030204" pitchFamily="18" charset="0"/>
                  </a:rPr>
                  <a:t>‖𝐴‖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6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Formally:</a:t>
                </a:r>
              </a:p>
              <a:p>
                <a:endParaRPr lang="en-CA" dirty="0" smtClean="0"/>
              </a:p>
              <a:p>
                <a:r>
                  <a:rPr lang="en-US" dirty="0" smtClean="0"/>
                  <a:t>The norm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defined as the maximum of  the norm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over all unity vectors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 smtClean="0"/>
                  <a:t>infinity norm of a matrix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𝐴</a:t>
                </a:r>
                <a:r>
                  <a:rPr lang="en-US" dirty="0" smtClean="0"/>
                  <a:t> is defined as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"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aximum absolute row sum</a:t>
                </a:r>
                <a:r>
                  <a:rPr lang="en-CA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For example for the matrix displayed one proceeds as follows</a:t>
                </a: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First we compute the sum in</a:t>
                </a:r>
                <a:r>
                  <a:rPr lang="en-US" b="0" baseline="0" dirty="0" smtClean="0">
                    <a:ea typeface="Cambria Math" panose="02040503050406030204" pitchFamily="18" charset="0"/>
                  </a:rPr>
                  <a:t> absolute value of the first row.</a:t>
                </a: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We obtain 7 in our example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Second we compute the sum in</a:t>
                </a:r>
                <a:r>
                  <a:rPr lang="en-US" b="0" baseline="0" dirty="0" smtClean="0">
                    <a:ea typeface="Cambria Math" panose="02040503050406030204" pitchFamily="18" charset="0"/>
                  </a:rPr>
                  <a:t> absolute value of the second row.</a:t>
                </a: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We obtain 13 in our example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And 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third we compute the sum in</a:t>
                </a:r>
                <a:r>
                  <a:rPr lang="en-US" b="0" baseline="0" dirty="0" smtClean="0">
                    <a:ea typeface="Cambria Math" panose="02040503050406030204" pitchFamily="18" charset="0"/>
                  </a:rPr>
                  <a:t> absolute value of the </a:t>
                </a:r>
                <a:r>
                  <a:rPr lang="en-US" b="0" baseline="0" dirty="0" err="1" smtClean="0">
                    <a:ea typeface="Cambria Math" panose="02040503050406030204" pitchFamily="18" charset="0"/>
                  </a:rPr>
                  <a:t>thrid</a:t>
                </a:r>
                <a:r>
                  <a:rPr lang="en-US" b="0" baseline="0" dirty="0" smtClean="0">
                    <a:ea typeface="Cambria Math" panose="02040503050406030204" pitchFamily="18" charset="0"/>
                  </a:rPr>
                  <a:t> row.</a:t>
                </a: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We obtain 8.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Now we look for the largest row sum</a:t>
                </a: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This is 13, the row sum of the second row.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baseline="0" dirty="0" smtClean="0">
                    <a:ea typeface="Cambria Math" panose="02040503050406030204" pitchFamily="18" charset="0"/>
                  </a:rPr>
                  <a:t>Consequently the infinity norm of our matrix is 13</a:t>
                </a: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baseline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1E39-DE4B-4645-B450-7A88A6DA5C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smtClean="0"/>
              <a:t>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Matrix condition number</a:t>
            </a:r>
            <a:br>
              <a:rPr lang="en-US" dirty="0" smtClean="0"/>
            </a:br>
            <a:r>
              <a:rPr lang="en-US" dirty="0" smtClean="0"/>
              <a:t>Proof of main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Consider now a general vector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 smtClean="0"/>
                  <a:t>. One can always write: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</m:d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Using this result we can write:</a:t>
                </a:r>
              </a:p>
              <a:p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300" dirty="0" smtClean="0"/>
              </a:p>
              <a:p>
                <a:r>
                  <a:rPr lang="en-US" dirty="0" smtClean="0"/>
                  <a:t>Using the definition of the matrix norm it follows further:</a:t>
                </a:r>
              </a:p>
              <a:p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ba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1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just proved the important result: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u="sng" dirty="0"/>
                  <a:t>Theorem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any vector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 smtClean="0"/>
                  <a:t> on has: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495300" y="2590800"/>
            <a:ext cx="11201400" cy="2209799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Recall that we found that: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ba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CA" sz="1200" dirty="0" smtClean="0"/>
              </a:p>
              <a:p>
                <a:r>
                  <a:rPr lang="en-US" dirty="0"/>
                  <a:t>Using </a:t>
                </a:r>
                <a:r>
                  <a:rPr lang="en-US" dirty="0" smtClean="0"/>
                  <a:t>our result on matrix norms we </a:t>
                </a:r>
                <a:r>
                  <a:rPr lang="en-US" dirty="0"/>
                  <a:t>can </a:t>
                </a:r>
                <a:r>
                  <a:rPr lang="en-US" dirty="0" smtClean="0"/>
                  <a:t>continue: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ba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ba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300" dirty="0" smtClean="0"/>
              </a:p>
              <a:p>
                <a:r>
                  <a:rPr lang="en-US" dirty="0" smtClean="0"/>
                  <a:t>Dividing by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ba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CA" dirty="0" smtClean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781800" y="4632327"/>
            <a:ext cx="1219200" cy="1676400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01000" y="5694226"/>
                <a:ext cx="3649717" cy="974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rgbClr val="48A6AD"/>
                    </a:solidFill>
                  </a:rPr>
                  <a:t>Relative backward error</a:t>
                </a:r>
              </a:p>
              <a:p>
                <a:r>
                  <a:rPr lang="en-US" sz="2800" dirty="0" smtClean="0">
                    <a:solidFill>
                      <a:srgbClr val="48A6AD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800" i="1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endParaRPr lang="en-CA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694226"/>
                <a:ext cx="3649717" cy="974369"/>
              </a:xfrm>
              <a:prstGeom prst="rect">
                <a:avLst/>
              </a:prstGeom>
              <a:blipFill rotWithShape="0">
                <a:blip r:embed="rId4"/>
                <a:stretch>
                  <a:fillRect l="-3512" t="-5625" r="-234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4347342" y="4632327"/>
            <a:ext cx="1219200" cy="1676400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3782" y="5247466"/>
                <a:ext cx="3403560" cy="1405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rgbClr val="48A6AD"/>
                    </a:solidFill>
                  </a:rPr>
                  <a:t>Not quite yet the</a:t>
                </a:r>
              </a:p>
              <a:p>
                <a:r>
                  <a:rPr lang="en-US" sz="2800" dirty="0" smtClean="0">
                    <a:solidFill>
                      <a:srgbClr val="48A6AD"/>
                    </a:solidFill>
                  </a:rPr>
                  <a:t>relative forward error</a:t>
                </a:r>
              </a:p>
              <a:p>
                <a:r>
                  <a:rPr lang="en-US" sz="2800" dirty="0" smtClean="0">
                    <a:solidFill>
                      <a:srgbClr val="48A6AD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800" i="1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endParaRPr lang="en-CA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2" y="5247466"/>
                <a:ext cx="3403560" cy="1405256"/>
              </a:xfrm>
              <a:prstGeom prst="rect">
                <a:avLst/>
              </a:prstGeom>
              <a:blipFill rotWithShape="0">
                <a:blip r:embed="rId5"/>
                <a:stretch>
                  <a:fillRect l="-3763" t="-4348" r="-179" b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7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Recall that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</m:oMath>
                </a14:m>
                <a:r>
                  <a:rPr lang="en-CA" dirty="0" smtClean="0"/>
                  <a:t> as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</m:oMath>
                </a14:m>
                <a:r>
                  <a:rPr lang="en-CA" dirty="0" smtClean="0"/>
                  <a:t> is the exact solution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CA" dirty="0" smtClean="0"/>
                  <a:t> </a:t>
                </a:r>
              </a:p>
              <a:p>
                <a:r>
                  <a:rPr lang="en-US" dirty="0" smtClean="0"/>
                  <a:t>Consequently: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ba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ba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bar>
                            </m:e>
                          </m:d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den>
                      </m:f>
                    </m:oMath>
                  </m:oMathPara>
                </a14:m>
                <a:endParaRPr lang="en-CA" dirty="0" smtClean="0"/>
              </a:p>
              <a:p>
                <a:endParaRPr lang="en-US" sz="1300" dirty="0" smtClean="0"/>
              </a:p>
              <a:p>
                <a:r>
                  <a:rPr lang="en-US" dirty="0" smtClean="0"/>
                  <a:t>Multiplying by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bar>
                      </m:e>
                    </m:d>
                  </m:oMath>
                </a14:m>
                <a:r>
                  <a:rPr lang="en-CA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ba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ba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2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ba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 one can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ba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ba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ba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Dividing by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 gives us the result we search for: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ba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bar>
                            </m:e>
                          </m:d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7141302" y="4038600"/>
            <a:ext cx="1219200" cy="1676400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60502" y="5100499"/>
                <a:ext cx="3649717" cy="974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rgbClr val="48A6AD"/>
                    </a:solidFill>
                  </a:rPr>
                  <a:t>Relative backward error</a:t>
                </a:r>
              </a:p>
              <a:p>
                <a:r>
                  <a:rPr lang="en-US" sz="2800" dirty="0" smtClean="0">
                    <a:solidFill>
                      <a:srgbClr val="48A6AD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800" i="1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endParaRPr lang="en-CA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502" y="5100499"/>
                <a:ext cx="3649717" cy="974369"/>
              </a:xfrm>
              <a:prstGeom prst="rect">
                <a:avLst/>
              </a:prstGeom>
              <a:blipFill rotWithShape="0">
                <a:blip r:embed="rId4"/>
                <a:stretch>
                  <a:fillRect l="-3339" t="-6250" r="-233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919404" y="4038600"/>
            <a:ext cx="1219200" cy="1676400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5844" y="4653739"/>
                <a:ext cx="3390800" cy="974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rgbClr val="48A6AD"/>
                    </a:solidFill>
                  </a:rPr>
                  <a:t>Relative forward error</a:t>
                </a:r>
              </a:p>
              <a:p>
                <a:r>
                  <a:rPr lang="en-US" sz="2800" dirty="0" smtClean="0">
                    <a:solidFill>
                      <a:srgbClr val="48A6AD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800" i="1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endParaRPr lang="en-CA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44" y="4653739"/>
                <a:ext cx="3390800" cy="974369"/>
              </a:xfrm>
              <a:prstGeom prst="rect">
                <a:avLst/>
              </a:prstGeom>
              <a:blipFill rotWithShape="0">
                <a:blip r:embed="rId5"/>
                <a:stretch>
                  <a:fillRect l="-3777" t="-5625" r="-251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8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just proved that: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ba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bar>
                                </m:e>
                              </m:d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US" sz="1200" dirty="0" smtClean="0"/>
              </a:p>
              <a:p>
                <a:r>
                  <a:rPr lang="en-US" dirty="0" smtClean="0"/>
                  <a:t>Defining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dirty="0" smtClean="0"/>
                  <a:t> concludes our proof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33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compute the matrix norm?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second part of the lecture we will show how from the definition of the matrix norm follows the way we have learned to calculate it</a:t>
            </a:r>
          </a:p>
          <a:p>
            <a:r>
              <a:rPr lang="en-US" dirty="0" smtClean="0"/>
              <a:t>We will show this for the particular case of 2x2 matrices and for the infinity norm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317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Recall that the </a:t>
                </a:r>
                <a:r>
                  <a:rPr lang="en-US" dirty="0"/>
                  <a:t>norm of a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defined as the maximum of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/>
                  <a:t> over all unity vectors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</m:oMath>
                </a14:m>
                <a:endParaRPr lang="en-CA" dirty="0" smtClean="0"/>
              </a:p>
              <a:p>
                <a:r>
                  <a:rPr lang="en-US" dirty="0" smtClean="0"/>
                  <a:t>For a 2x2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 smtClean="0"/>
              </a:p>
              <a:p>
                <a:r>
                  <a:rPr lang="en-US" dirty="0" smtClean="0"/>
                  <a:t>If we consider the infinity norm: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</m:d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195200" y="4419600"/>
                <a:ext cx="39968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48A6AD"/>
                    </a:solidFill>
                  </a:rPr>
                  <a:t>a</a:t>
                </a:r>
                <a:r>
                  <a:rPr lang="en-US" sz="2800" dirty="0" smtClean="0">
                    <a:solidFill>
                      <a:srgbClr val="48A6AD"/>
                    </a:solidFill>
                  </a:rPr>
                  <a:t>t maximum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48A6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endParaRPr lang="en-CA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200" y="4419600"/>
                <a:ext cx="39968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304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638800" y="4495800"/>
            <a:ext cx="2362200" cy="4572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69800" y="4863773"/>
                <a:ext cx="39968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rgbClr val="48A6AD"/>
                    </a:solidFill>
                  </a:rPr>
                  <a:t>at maximum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48A6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CA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800" y="4863773"/>
                <a:ext cx="3996800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3049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613400" y="4939973"/>
            <a:ext cx="2362200" cy="4572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  <p:bldP spid="8" grpId="0" animBg="1"/>
      <p:bldP spid="8" grpId="1" animBg="1"/>
      <p:bldP spid="9" grpId="0"/>
      <p:bldP spid="9" grpId="1"/>
      <p:bldP spid="10" grpId="0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proved that the conditioning number of a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the maximal error magnification factor one can expect when solving the system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endParaRPr lang="en-CA" dirty="0" smtClean="0"/>
              </a:p>
              <a:p>
                <a:r>
                  <a:rPr lang="en-US" dirty="0" smtClean="0"/>
                  <a:t>We showed how the matrix norm has to be computed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2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Error Magnification Factor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objective of this lecture is to give a simplified proof of the central theorem on matrix conditioning number: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 smtClean="0"/>
                  <a:t>Theorem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largest to be expected error magnification factor when solving a linear system of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is given by: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457200" y="3124200"/>
            <a:ext cx="10820400" cy="2743200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Consider a system of equation 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400050" lvl="1" indent="0">
                  <a:buNone/>
                </a:pPr>
                <a:r>
                  <a:rPr lang="en-US" sz="3200" dirty="0" smtClean="0"/>
                  <a:t>with the exact solution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</m:oMath>
                </a14:m>
                <a:endParaRPr lang="en-US" sz="3200" dirty="0" smtClean="0"/>
              </a:p>
              <a:p>
                <a:r>
                  <a:rPr lang="en-US" dirty="0" smtClean="0"/>
                  <a:t>And consider a second system of equation </a:t>
                </a:r>
              </a:p>
              <a:p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ba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400050" lvl="1" indent="0">
                  <a:buNone/>
                </a:pPr>
                <a:r>
                  <a:rPr lang="en-US" sz="3200" dirty="0" smtClean="0"/>
                  <a:t>with </a:t>
                </a:r>
                <a:r>
                  <a:rPr lang="en-US" sz="3200" dirty="0"/>
                  <a:t>the exact </a:t>
                </a:r>
                <a:r>
                  <a:rPr lang="en-US" sz="320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320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1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first question we will try to answer is: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CA" dirty="0" smtClean="0"/>
                  <a:t>, how much will be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CA" dirty="0" smtClean="0"/>
                  <a:t>?</a:t>
                </a:r>
              </a:p>
              <a:p>
                <a:pPr marL="0" indent="0" algn="ctr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 smtClean="0"/>
                  <a:t>In words: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How </a:t>
                </a:r>
                <a:r>
                  <a:rPr lang="en-US" dirty="0"/>
                  <a:t>much </a:t>
                </a:r>
                <a:r>
                  <a:rPr lang="en-US" dirty="0" smtClean="0"/>
                  <a:t>the solution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will </a:t>
                </a:r>
                <a:r>
                  <a:rPr lang="en-US" dirty="0"/>
                  <a:t>change if we modify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2362200" y="2667000"/>
            <a:ext cx="7543800" cy="914400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0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much is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?  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calculate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ba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Rearranging: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ba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CA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CA" sz="1300" dirty="0" smtClean="0"/>
              </a:p>
              <a:p>
                <a:r>
                  <a:rPr lang="en-US" dirty="0" smtClean="0"/>
                  <a:t>This gives us the answer to our question:</a:t>
                </a:r>
              </a:p>
              <a:p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24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Quantifying the error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bar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it follows: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ba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US" dirty="0"/>
              </a:p>
              <a:p>
                <a:r>
                  <a:rPr lang="en-US" dirty="0" smtClean="0"/>
                  <a:t>If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dirty="0" smtClean="0"/>
                  <a:t>would be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 smtClean="0"/>
                  <a:t> then we could simply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ba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ba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The problem is that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dirty="0" smtClean="0"/>
                  <a:t> is not a number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78" t="-2291" b="-26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5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to quantify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</m:oMath>
                </a14:m>
                <a:r>
                  <a:rPr lang="en-CA" dirty="0" smtClean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 the case of a 2x2 matrix:</a:t>
                </a:r>
              </a:p>
              <a:p>
                <a:endParaRPr lang="en-CA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256130" y="5787833"/>
            <a:ext cx="2133961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541560" y="3949722"/>
            <a:ext cx="13452" cy="220980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99758" y="5741275"/>
                <a:ext cx="612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758" y="5741275"/>
                <a:ext cx="61254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605065" y="3703055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065" y="3703055"/>
                <a:ext cx="62081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5522595" y="5330633"/>
            <a:ext cx="1548563" cy="473353"/>
          </a:xfrm>
          <a:prstGeom prst="straightConnector1">
            <a:avLst/>
          </a:prstGeom>
          <a:ln w="25400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45054" y="4317556"/>
            <a:ext cx="1602304" cy="1486430"/>
          </a:xfrm>
          <a:prstGeom prst="straightConnector1">
            <a:avLst/>
          </a:prstGeom>
          <a:ln w="25400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52961" y="4988954"/>
                <a:ext cx="468077" cy="543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8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CA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961" y="4988954"/>
                <a:ext cx="468077" cy="5434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220534" y="4012215"/>
                <a:ext cx="699230" cy="543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sz="28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CA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534" y="4012215"/>
                <a:ext cx="699230" cy="5434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89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Multiplying unity vectors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</m:oMath>
                </a14:m>
                <a:r>
                  <a:rPr lang="en-US" dirty="0" smtClean="0"/>
                  <a:t> of norm 1 by a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 smtClean="0"/>
                  <a:t> will compute new 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</m:oMath>
                </a14:m>
                <a:endParaRPr lang="en-CA" dirty="0" smtClean="0"/>
              </a:p>
              <a:p>
                <a:r>
                  <a:rPr lang="en-US" dirty="0" smtClean="0"/>
                  <a:t>These vectors will have a certain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bar>
                      </m:e>
                    </m:d>
                  </m:oMath>
                </a14:m>
                <a:endParaRPr lang="en-CA" dirty="0" smtClean="0"/>
              </a:p>
              <a:p>
                <a:r>
                  <a:rPr lang="en-US" dirty="0" smtClean="0"/>
                  <a:t>Some of them will be longer, some shorter</a:t>
                </a:r>
              </a:p>
              <a:p>
                <a:r>
                  <a:rPr lang="en-US" dirty="0" smtClean="0"/>
                  <a:t>One of them is the longest</a:t>
                </a:r>
              </a:p>
              <a:p>
                <a:r>
                  <a:rPr lang="en-US" dirty="0" smtClean="0"/>
                  <a:t>The norm of the longest vector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bar>
                      </m:e>
                    </m:d>
                  </m:oMath>
                </a14:m>
                <a:r>
                  <a:rPr lang="en-CA" dirty="0" smtClean="0"/>
                  <a:t> will be defined as the matrix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07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Norm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/>
                  <a:t>Definition</a:t>
                </a: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smtClean="0"/>
                  <a:t>norm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defined as the maximum of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 over all unity vectors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</m:oMath>
                </a14:m>
                <a:r>
                  <a:rPr lang="en-US" dirty="0" smtClean="0"/>
                  <a:t>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 r="-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495300" y="1600201"/>
            <a:ext cx="11201400" cy="2895599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72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873</Words>
  <Application>Microsoft Office PowerPoint</Application>
  <PresentationFormat>Widescreen</PresentationFormat>
  <Paragraphs>292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Lecture 11</vt:lpstr>
      <vt:lpstr>Predicting the Error Magnification Factor</vt:lpstr>
      <vt:lpstr>PowerPoint Presentation</vt:lpstr>
      <vt:lpstr>PowerPoint Presentation</vt:lpstr>
      <vt:lpstr>How much is ▁∆r given ▁∆b ?  </vt:lpstr>
      <vt:lpstr>Quantifying the error ‖▁∆r‖</vt:lpstr>
      <vt:lpstr>How to quantify ‖A▁x‖?</vt:lpstr>
      <vt:lpstr>PowerPoint Presentation</vt:lpstr>
      <vt:lpstr>Matrix Norm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compute the matrix norm?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</dc:title>
  <dc:creator>Rolf</dc:creator>
  <cp:lastModifiedBy>Rolf Wuthrich</cp:lastModifiedBy>
  <cp:revision>209</cp:revision>
  <dcterms:created xsi:type="dcterms:W3CDTF">2006-08-16T00:00:00Z</dcterms:created>
  <dcterms:modified xsi:type="dcterms:W3CDTF">2020-02-14T16:16:29Z</dcterms:modified>
</cp:coreProperties>
</file>