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4" r:id="rId9"/>
    <p:sldId id="262" r:id="rId10"/>
    <p:sldId id="263" r:id="rId11"/>
    <p:sldId id="268" r:id="rId12"/>
    <p:sldId id="269" r:id="rId13"/>
    <p:sldId id="264" r:id="rId14"/>
    <p:sldId id="266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827" autoAdjust="0"/>
  </p:normalViewPr>
  <p:slideViewPr>
    <p:cSldViewPr>
      <p:cViewPr varScale="1">
        <p:scale>
          <a:sx n="52" d="100"/>
          <a:sy n="52" d="100"/>
        </p:scale>
        <p:origin x="1425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3F41-D90A-4DB0-B24C-C77519E16A1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1378-D124-4D76-B17B-409FE2CE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fact we use is that a Gauss</a:t>
            </a:r>
            <a:r>
              <a:rPr lang="en-US" baseline="0" dirty="0" smtClean="0"/>
              <a:t> elimination step can be written with a matrix multiplication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the row operations: remove c times row one from row 2 can be written as a matrix product as displayed:</a:t>
            </a:r>
          </a:p>
          <a:p>
            <a:endParaRPr lang="en-US" baseline="0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the position of the coefficient –c in the unity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apply this fact to an example</a:t>
            </a:r>
          </a:p>
          <a:p>
            <a:endParaRPr lang="en-US" dirty="0" smtClean="0"/>
          </a:p>
          <a:p>
            <a:r>
              <a:rPr lang="en-US" dirty="0" smtClean="0"/>
              <a:t>Displayed are the three row operations</a:t>
            </a:r>
            <a:r>
              <a:rPr lang="en-US" baseline="0" dirty="0" smtClean="0"/>
              <a:t> required to transform the given system of equations into an upper diagonal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of the three row operations can be written in matrix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row operation is associated to a matrix T1.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row operation was to remove -2 times first row from second row.</a:t>
            </a:r>
          </a:p>
          <a:p>
            <a:r>
              <a:rPr lang="en-US" baseline="0" dirty="0" smtClean="0"/>
              <a:t>The coefficient  c is here +2, which is minus (-2)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same way we proceed with the second row operation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get a matrix T2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coefficient  c is here +1, which is minus (-1)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finally considering the third row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get a matrix T3.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coefficient  c is here -1, which is minus (+1)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obtain the upper diagonal</a:t>
            </a:r>
            <a:r>
              <a:rPr lang="en-US" baseline="0" dirty="0" smtClean="0"/>
              <a:t> matrix U, we need to combine in the right order the three Gauss elimination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we first apply T1 by computing T1 times A</a:t>
            </a:r>
          </a:p>
          <a:p>
            <a:r>
              <a:rPr lang="en-US" baseline="0" dirty="0" smtClean="0"/>
              <a:t>The second step is applied by multiplying T2 by the previous result, which gives T2*T1*A</a:t>
            </a:r>
          </a:p>
          <a:p>
            <a:r>
              <a:rPr lang="en-US" baseline="0" dirty="0" smtClean="0"/>
              <a:t>Adding the third step gives the desired U matrix: U = T3*T2*T1*A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an exercise I recommend you to verify this fact by doing explicitly the matrix multiplications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fact we need is that the inverse of a matrix T representing a Gauss elimination step is straight forward to find</a:t>
            </a:r>
          </a:p>
          <a:p>
            <a:endParaRPr lang="en-US" dirty="0" smtClean="0"/>
          </a:p>
          <a:p>
            <a:r>
              <a:rPr lang="en-US" dirty="0" smtClean="0"/>
              <a:t>One simply changes the sign of the coefficient c.</a:t>
            </a:r>
          </a:p>
          <a:p>
            <a:endParaRPr lang="en-US" dirty="0" smtClean="0"/>
          </a:p>
          <a:p>
            <a:r>
              <a:rPr lang="en-US" dirty="0" smtClean="0"/>
              <a:t>You can verify this by doing the multiplication of T-1</a:t>
            </a:r>
            <a:r>
              <a:rPr lang="en-US" baseline="0" dirty="0" smtClean="0"/>
              <a:t> * T and verify that indeed you get the unity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fact is based on the displayed multiplication</a:t>
            </a:r>
          </a:p>
          <a:p>
            <a:endParaRPr lang="en-US" dirty="0" smtClean="0"/>
          </a:p>
          <a:p>
            <a:r>
              <a:rPr lang="en-US" dirty="0" smtClean="0"/>
              <a:t>The multiplication of the three Gauss</a:t>
            </a:r>
            <a:r>
              <a:rPr lang="en-US" baseline="0" dirty="0" smtClean="0"/>
              <a:t> elimination matrices T, results into a lower diagonal matrix.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encourage you to verify this fact by doing explicitly the matrix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5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now combine all facts</a:t>
            </a:r>
          </a:p>
          <a:p>
            <a:endParaRPr lang="en-US" dirty="0" smtClean="0"/>
          </a:p>
          <a:p>
            <a:r>
              <a:rPr lang="en-US" dirty="0" smtClean="0"/>
              <a:t>From fact 1, we know already that </a:t>
            </a:r>
          </a:p>
          <a:p>
            <a:r>
              <a:rPr lang="en-US" dirty="0" smtClean="0"/>
              <a:t>U=T3*T2*T1*A</a:t>
            </a:r>
          </a:p>
          <a:p>
            <a:endParaRPr lang="en-US" dirty="0" smtClean="0"/>
          </a:p>
          <a:p>
            <a:r>
              <a:rPr lang="en-US" dirty="0" smtClean="0"/>
              <a:t>If we want to inverse this equation we get</a:t>
            </a:r>
          </a:p>
          <a:p>
            <a:endParaRPr lang="en-US" dirty="0" smtClean="0"/>
          </a:p>
          <a:p>
            <a:r>
              <a:rPr lang="en-US" dirty="0" smtClean="0"/>
              <a:t>A = T1^(-1)*T2^(-1)*T3^(-1)*U</a:t>
            </a:r>
          </a:p>
          <a:p>
            <a:endParaRPr lang="en-US" dirty="0" smtClean="0"/>
          </a:p>
          <a:p>
            <a:r>
              <a:rPr lang="en-US" dirty="0" smtClean="0"/>
              <a:t>Using further fact 2, we can write down the inverse of the transformation matrices.</a:t>
            </a:r>
          </a:p>
          <a:p>
            <a:r>
              <a:rPr lang="en-US" dirty="0" smtClean="0"/>
              <a:t>With fact 3 we get the lower diagonal form for</a:t>
            </a:r>
            <a:r>
              <a:rPr lang="en-US" baseline="0" dirty="0" smtClean="0"/>
              <a:t> the product </a:t>
            </a:r>
            <a:r>
              <a:rPr lang="en-US" dirty="0" smtClean="0"/>
              <a:t>T1^(-1)*T2^(-1)*T3^(-1), which is the L matrix.</a:t>
            </a:r>
          </a:p>
          <a:p>
            <a:endParaRPr lang="en-US" dirty="0" smtClean="0"/>
          </a:p>
          <a:p>
            <a:r>
              <a:rPr lang="en-US" dirty="0" smtClean="0"/>
              <a:t>[Note: would be nice if the animation can show the last equation of the slide progressively in accordance with the readout]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 matrix A can be decomposed into LU.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the Gauss elimination algorithm fails then no LU decomposition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LU decomposition is not unique.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the LU decomposition displayed.</a:t>
            </a:r>
          </a:p>
          <a:p>
            <a:endParaRPr lang="en-US" dirty="0" smtClean="0"/>
          </a:p>
          <a:p>
            <a:r>
              <a:rPr lang="en-US" dirty="0" smtClean="0"/>
              <a:t>If we want we can multiply by 2 the L matrix and divide by 2 the U matrix. </a:t>
            </a:r>
          </a:p>
          <a:p>
            <a:endParaRPr lang="en-US" dirty="0" smtClean="0"/>
          </a:p>
          <a:p>
            <a:r>
              <a:rPr lang="en-US" dirty="0" smtClean="0"/>
              <a:t>We still have A decomposed into a lower and upper diagonal matrix,</a:t>
            </a:r>
            <a:r>
              <a:rPr lang="en-US" baseline="0" dirty="0" smtClean="0"/>
              <a:t> but with different matrices L and U.</a:t>
            </a:r>
          </a:p>
          <a:p>
            <a:r>
              <a:rPr lang="en-US" baseline="0" dirty="0" smtClean="0"/>
              <a:t>This shows that the LU decomposition is not unique.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</a:t>
                </a:r>
                <a:r>
                  <a:rPr lang="en-US" baseline="0" dirty="0" smtClean="0"/>
                  <a:t> findings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To decompose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one: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by executing the naive Gauss elimination algorithm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by using the coefficients used to execute the individual Gauss elimination steps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</a:t>
                </a:r>
                <a:r>
                  <a:rPr lang="en-US" baseline="0" dirty="0" smtClean="0"/>
                  <a:t> that</a:t>
                </a:r>
                <a:r>
                  <a:rPr lang="en-US" dirty="0" smtClean="0"/>
                  <a:t> if the naive Gauss elimination steps can not be performed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then there is no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</a:t>
                </a:r>
                <a:r>
                  <a:rPr lang="en-US" baseline="0" dirty="0" smtClean="0"/>
                  <a:t> findings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To decompose a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into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=𝐿𝑈</a:t>
                </a:r>
                <a:r>
                  <a:rPr lang="en-US" dirty="0" smtClean="0"/>
                  <a:t> </a:t>
                </a:r>
                <a:r>
                  <a:rPr lang="en-US" dirty="0" smtClean="0"/>
                  <a:t>one: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i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by executing the naive Gauss elimination algorithm on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dirty="0" smtClean="0"/>
                  <a:t> by using the coefficients used to execute the individual Gauss elimination steps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</a:t>
                </a:r>
                <a:r>
                  <a:rPr lang="en-US" baseline="0" dirty="0" smtClean="0"/>
                  <a:t> that</a:t>
                </a:r>
                <a:r>
                  <a:rPr lang="en-US" dirty="0" smtClean="0"/>
                  <a:t> </a:t>
                </a:r>
                <a:r>
                  <a:rPr lang="en-US" dirty="0" smtClean="0"/>
                  <a:t>if the naive Gauss elimination steps can not be performed on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, then there is no LU 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Let us start with</a:t>
            </a:r>
            <a:r>
              <a:rPr lang="en-CA" baseline="0" dirty="0" smtClean="0"/>
              <a:t> a system of linear equations we used in our pervious lecture on Gauss elimination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completing the Gauss elimination algorithm we obtained the displayed upper diagonal system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Alternatively we can say that the algorithm transformed the original coefficient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an upper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completing the Gauss elimination algorithm we obtained the displayed upper diagonal system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Alternatively we can say that the algorithm transformed the original coefficient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 smtClean="0"/>
                  <a:t> into an upper diagonal matrix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𝑈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may wonder if we can find a transformation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that transforms </a:t>
                </a:r>
                <a:r>
                  <a:rPr lang="en-US" dirty="0"/>
                  <a:t>the original coefficient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an upper diagonal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such that we have</a:t>
                </a:r>
              </a:p>
              <a:p>
                <a:r>
                  <a:rPr lang="en-US" dirty="0" smtClean="0"/>
                  <a:t>U=TA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is indeed possible, but it turns out that it simpler to find the inverse of this transformation matrix 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our example that is how looks this transformation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How can we find this matrix T-1?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may wonder if we can find </a:t>
                </a:r>
                <a:r>
                  <a:rPr lang="en-US" dirty="0" smtClean="0"/>
                  <a:t>a transformation matrix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𝑇</a:t>
                </a:r>
                <a:r>
                  <a:rPr lang="en-US" dirty="0" smtClean="0"/>
                  <a:t> that transforms </a:t>
                </a:r>
                <a:r>
                  <a:rPr lang="en-US" dirty="0"/>
                  <a:t>the original coefficient matrix </a:t>
                </a:r>
                <a:r>
                  <a:rPr lang="en-US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into an upper diagonal matrix </a:t>
                </a:r>
                <a:r>
                  <a:rPr lang="en-US" i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such that we have</a:t>
                </a:r>
              </a:p>
              <a:p>
                <a:r>
                  <a:rPr lang="en-US" dirty="0" smtClean="0"/>
                  <a:t>U=TA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is indeed possible, but it turns out that it simpler to find the inverse of this transformation matrix 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our example that is how looks this transformation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How can we find this matrix T-1?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 it is straight forward to find this transformation matrix.</a:t>
            </a:r>
          </a:p>
          <a:p>
            <a:endParaRPr lang="en-US" dirty="0" smtClean="0"/>
          </a:p>
          <a:p>
            <a:r>
              <a:rPr lang="en-US" dirty="0" smtClean="0"/>
              <a:t>For this let us compare the matrix with our calculations we used during the Gauss elimination algorithm</a:t>
            </a:r>
          </a:p>
          <a:p>
            <a:endParaRPr lang="en-US" dirty="0" smtClean="0"/>
          </a:p>
          <a:p>
            <a:r>
              <a:rPr lang="en-US" dirty="0" smtClean="0"/>
              <a:t>Note how the two entries -2 and -1</a:t>
            </a:r>
            <a:r>
              <a:rPr lang="en-US" baseline="0" dirty="0" smtClean="0"/>
              <a:t> form the matrix T-1 are the coefficient we used in the Gauss elimination algorithm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same observation holds for the entry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reminder of the transformation matrix will always be the same, regardless on which system of equation we 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our example</a:t>
            </a:r>
          </a:p>
          <a:p>
            <a:endParaRPr lang="en-US" dirty="0" smtClean="0"/>
          </a:p>
          <a:p>
            <a:r>
              <a:rPr lang="en-US" dirty="0" smtClean="0"/>
              <a:t>We observe that the original coefficient matrix A is the product of two matrices. One being a lower diagonal matrix and the second being an upper diagonal matrix</a:t>
            </a:r>
          </a:p>
          <a:p>
            <a:endParaRPr lang="en-US" dirty="0" smtClean="0"/>
          </a:p>
          <a:p>
            <a:r>
              <a:rPr lang="en-US" dirty="0" smtClean="0"/>
              <a:t>On writes in short A=LU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decomposition of the matrix A into the product L times U is called the LU decomposition.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very simple rule to build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First,</a:t>
                </a:r>
                <a:r>
                  <a:rPr lang="en-US" baseline="0" dirty="0" smtClean="0"/>
                  <a:t> the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 is the matrix computed by the naive Gauss elimination algorithm</a:t>
                </a:r>
              </a:p>
              <a:p>
                <a:r>
                  <a:rPr lang="en-US" dirty="0" smtClean="0"/>
                  <a:t>Second,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matrix is obtained by filling the coefficients used to execute the individual Gauss elimination steps into the right places.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</a:t>
                </a:r>
                <a:r>
                  <a:rPr lang="en-US" baseline="0" dirty="0" smtClean="0"/>
                  <a:t> important note is that not all matrices A can be decomposed into such a product.</a:t>
                </a:r>
              </a:p>
              <a:p>
                <a:r>
                  <a:rPr lang="en-US" dirty="0" smtClean="0"/>
                  <a:t>If the naive Gauss elimination step can not be performed on 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 smtClean="0"/>
                  <a:t>, then there is no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very simple rule to build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First,</a:t>
                </a:r>
                <a:r>
                  <a:rPr lang="en-US" baseline="0" dirty="0" smtClean="0"/>
                  <a:t> the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𝑈</a:t>
                </a:r>
                <a:r>
                  <a:rPr lang="en-US" dirty="0" smtClean="0"/>
                  <a:t> matrix is the matrix computed by the naive Gauss elimination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 smtClean="0"/>
                  <a:t>Second,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he </a:t>
                </a:r>
                <a:r>
                  <a:rPr lang="en-US" i="0">
                    <a:latin typeface="Cambria Math" panose="02040503050406030204" pitchFamily="18" charset="0"/>
                  </a:rPr>
                  <a:t>𝐿</a:t>
                </a:r>
                <a:r>
                  <a:rPr lang="en-US" dirty="0" smtClean="0"/>
                  <a:t> matrix </a:t>
                </a:r>
                <a:r>
                  <a:rPr lang="en-US" dirty="0" smtClean="0"/>
                  <a:t>is obtained by filling the coefficients </a:t>
                </a:r>
                <a:r>
                  <a:rPr lang="en-US" dirty="0" smtClean="0"/>
                  <a:t>used to execute the individual Gauss elimination </a:t>
                </a:r>
                <a:r>
                  <a:rPr lang="en-US" dirty="0" smtClean="0"/>
                  <a:t>steps into the right places.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</a:t>
                </a:r>
                <a:r>
                  <a:rPr lang="en-US" baseline="0" dirty="0" smtClean="0"/>
                  <a:t> important note is that not all matrices A can be decomposed into such a product.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/>
                  <a:t>the naive Gauss elimination step can not be performed on a system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𝐴▁𝑥=</a:t>
                </a:r>
                <a:r>
                  <a:rPr lang="en-US" i="0">
                    <a:latin typeface="Cambria Math" panose="02040503050406030204" pitchFamily="18" charset="0"/>
                  </a:rPr>
                  <a:t>▁𝑏</a:t>
                </a:r>
                <a:r>
                  <a:rPr lang="en-US" dirty="0" smtClean="0"/>
                  <a:t>, then there is no LU decomposition of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𝐴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0B64C1-D070-49D9-B804-78016A5D77BD}" type="slidenum">
              <a:rPr lang="en-US" altLang="en-US" sz="1200" b="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Let us use</a:t>
            </a:r>
            <a:r>
              <a:rPr lang="en-US" altLang="en-US" baseline="0" dirty="0" smtClean="0">
                <a:latin typeface="Arial" panose="020B0604020202020204" pitchFamily="34" charset="0"/>
              </a:rPr>
              <a:t> this rule on an example</a:t>
            </a: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There are several ways how the calculations can be presented. We explain you here one possible way to organize your calculations</a:t>
            </a: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We start by writing the identity A = Unity matrix times A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As the calculations will</a:t>
            </a:r>
            <a:r>
              <a:rPr lang="en-US" altLang="en-US" baseline="0" dirty="0" smtClean="0">
                <a:latin typeface="Arial" panose="020B0604020202020204" pitchFamily="34" charset="0"/>
              </a:rPr>
              <a:t> proceed, we will progressively transform the identity matrix into the L matrix and the A matrix into the U matrix.</a:t>
            </a: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This transformation takes place using the Gauss elimination algorithm</a:t>
            </a: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For our example we identify the row operations to proceed with the Gauss elimination on the first column of the A matrix.</a:t>
            </a: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 smtClean="0">
                <a:latin typeface="Arial" panose="020B0604020202020204" pitchFamily="34" charset="0"/>
              </a:rPr>
              <a:t>First operation is to remove three times the first row from the second one</a:t>
            </a: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And the second operation is to remove (-2) times the first row from the third 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It is very important to keep these row operations exactly the way we introduced them in the Gauss elimination step. Otherwise you will get the wrong signs in the L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Having identified the row operation you allow us to determine the modified unity and A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For the modified unity matrix you need to copy the coefficients you used in the Gauss elimination: 3 and -2 in our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For the modified A matrix you copy the block computed in the Gauss elimination step done with the two identified row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At this stage you may want to check that the identity still holds: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A must be equal to the modified unity matrix times the modified A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This is an important check in order to verify that you identified properly the coefficients in the modified unity matrix, and didn’t accidently take their opposite signs.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To take the wrong sign is a common mistake.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Once done the check and being confident all is correct, we can now proceed with the Gauss elimination on the second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The row operation to apply in order to eliminate the second unknown is to remove (-2) times the second row from the third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Having identified this row operation allows us to complete the LU decomposition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Therefore we copy the coefficient (-2) into the L matrix at the right position.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For the U matrix we copy the obtained result from this row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If everything went well, we got the desired decomposition.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latin typeface="Arial" panose="020B0604020202020204" pitchFamily="34" charset="0"/>
              </a:rPr>
              <a:t>We can check our result by doing the product L times U and verify we indeed get 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baseline="0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this stage you have learned how to find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But why does this actually work?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reason why some matrices can be decomposed into a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comes from three facts: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Fact 1: Matrix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a Gauss elimination step</a:t>
                </a:r>
              </a:p>
              <a:p>
                <a:endParaRPr lang="en-US" dirty="0" smtClean="0"/>
              </a:p>
              <a:p>
                <a:r>
                  <a:rPr lang="en-US" dirty="0"/>
                  <a:t>Fact </a:t>
                </a:r>
                <a:r>
                  <a:rPr lang="en-US" dirty="0" smtClean="0"/>
                  <a:t>2: </a:t>
                </a:r>
                <a:r>
                  <a:rPr lang="en-US" dirty="0"/>
                  <a:t>The particular form of the inverse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Fact 3: The particular form of the products of the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go over these three facts and discover how, by combining them, we</a:t>
                </a:r>
                <a:r>
                  <a:rPr lang="en-US" baseline="0" dirty="0" smtClean="0"/>
                  <a:t> can understand that a matrix A can indeed be decomposed into L times U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this stage you have learned how to find the LU decomposition of a matrix.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But why does this actually work?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reason why some matrices can be decomposed into a product </a:t>
                </a:r>
                <a:r>
                  <a:rPr lang="en-US" i="0">
                    <a:latin typeface="Cambria Math" panose="02040503050406030204" pitchFamily="18" charset="0"/>
                  </a:rPr>
                  <a:t>𝐴=𝐿𝑈</a:t>
                </a:r>
                <a:r>
                  <a:rPr lang="en-US" dirty="0" smtClean="0"/>
                  <a:t> comes from three </a:t>
                </a:r>
                <a:r>
                  <a:rPr lang="en-US" dirty="0" smtClean="0"/>
                  <a:t>facts: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Fact 1: Matrix representation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𝑇_𝑖</a:t>
                </a:r>
                <a:r>
                  <a:rPr lang="en-US" dirty="0" smtClean="0"/>
                  <a:t> of a Gauss elimination </a:t>
                </a:r>
                <a:r>
                  <a:rPr lang="en-US" dirty="0" smtClean="0"/>
                  <a:t>step</a:t>
                </a:r>
              </a:p>
              <a:p>
                <a:endParaRPr lang="en-US" dirty="0" smtClean="0"/>
              </a:p>
              <a:p>
                <a:r>
                  <a:rPr lang="en-US" dirty="0"/>
                  <a:t>Fact </a:t>
                </a:r>
                <a:r>
                  <a:rPr lang="en-US" dirty="0" smtClean="0"/>
                  <a:t>2: </a:t>
                </a:r>
                <a:r>
                  <a:rPr lang="en-US" dirty="0"/>
                  <a:t>The particular form of the inverse </a:t>
                </a:r>
                <a:r>
                  <a:rPr lang="en-US" i="0">
                    <a:latin typeface="Cambria Math" panose="02040503050406030204" pitchFamily="18" charset="0"/>
                  </a:rPr>
                  <a:t>𝑇_𝑖^(−1)</a:t>
                </a:r>
                <a:r>
                  <a:rPr lang="en-US" dirty="0"/>
                  <a:t>of </a:t>
                </a:r>
                <a:r>
                  <a:rPr lang="en-US" i="0">
                    <a:latin typeface="Cambria Math" panose="02040503050406030204" pitchFamily="18" charset="0"/>
                  </a:rPr>
                  <a:t>𝑇_𝑖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Fact 3: The particular </a:t>
                </a:r>
                <a:r>
                  <a:rPr lang="en-US" dirty="0" smtClean="0"/>
                  <a:t>form </a:t>
                </a:r>
                <a:r>
                  <a:rPr lang="en-US" dirty="0" smtClean="0"/>
                  <a:t>of the products of the matrices </a:t>
                </a:r>
                <a:r>
                  <a:rPr lang="en-US" i="0">
                    <a:latin typeface="Cambria Math" panose="02040503050406030204" pitchFamily="18" charset="0"/>
                  </a:rPr>
                  <a:t>𝑇_𝑖^(−1)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go over these three facts and see how, by combining them we</a:t>
                </a:r>
                <a:r>
                  <a:rPr lang="en-US" baseline="0" dirty="0" smtClean="0"/>
                  <a:t> can understand that a matrix A can indeed be decomposed into L times U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8.png"/><Relationship Id="rId5" Type="http://schemas.openxmlformats.org/officeDocument/2006/relationships/image" Target="../media/image1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LU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Gauss elimination step can be represented by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38200" y="3661199"/>
            <a:ext cx="533400" cy="533400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74700" y="4626456"/>
            <a:ext cx="10579099" cy="543476"/>
            <a:chOff x="774700" y="4626456"/>
            <a:chExt cx="10579099" cy="54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3352800" y="4800600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4800600"/>
                  <a:ext cx="101579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790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784495" y="3483456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1146885" y="4800600"/>
                  <a:ext cx="995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85" y="4800600"/>
                  <a:ext cx="9955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908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1568450" y="3832706"/>
              <a:ext cx="152400" cy="17398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6693831" y="4800600"/>
                  <a:ext cx="3681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CA" dirty="0" smtClean="0">
                      <a:solidFill>
                        <a:srgbClr val="48A6AD"/>
                      </a:solidFill>
                    </a:rPr>
                    <a:t> after Gauss elimination step</a:t>
                  </a:r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831" y="4800600"/>
                  <a:ext cx="36811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25" t="-10000" r="-82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8458199" y="1883257"/>
              <a:ext cx="152400" cy="56388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to our introductory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fact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24773" y="5922739"/>
                <a:ext cx="25727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Second </a:t>
                </a:r>
                <a:r>
                  <a:rPr lang="en-US" sz="1400" dirty="0" smtClean="0"/>
                  <a:t>step</a:t>
                </a:r>
                <a:r>
                  <a:rPr lang="fr-FR" sz="14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73" y="5922739"/>
                <a:ext cx="25727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71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24773" y="5100262"/>
                <a:ext cx="23158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dirty="0" smtClean="0"/>
                  <a:t>First </a:t>
                </a:r>
                <a:r>
                  <a:rPr lang="en-US" sz="1400" dirty="0" smtClean="0"/>
                  <a:t>step</a:t>
                </a:r>
                <a:r>
                  <a:rPr lang="fr-FR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73" y="5100262"/>
                <a:ext cx="231589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9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06373" y="5498232"/>
                <a:ext cx="24831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Third </a:t>
                </a:r>
                <a:r>
                  <a:rPr lang="en-US" sz="1400" dirty="0"/>
                  <a:t>step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373" y="5498232"/>
                <a:ext cx="248318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73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81275" y="4824486"/>
                <a:ext cx="1784526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275" y="4824486"/>
                <a:ext cx="1784526" cy="8249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81275" y="5743810"/>
                <a:ext cx="178984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275" y="5743810"/>
                <a:ext cx="1789849" cy="824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63000" y="5250233"/>
                <a:ext cx="196297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5250233"/>
                <a:ext cx="1962973" cy="8249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590800" y="2253983"/>
            <a:ext cx="7229478" cy="2167884"/>
            <a:chOff x="2485727" y="2218254"/>
            <a:chExt cx="7229478" cy="2167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493272" y="2218254"/>
                  <a:ext cx="2628605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272" y="2218254"/>
                  <a:ext cx="2628605" cy="97270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496583" y="3003035"/>
              <a:ext cx="1506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401618" y="2622035"/>
                  <a:ext cx="140551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8" y="2622035"/>
                  <a:ext cx="140551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399355" y="2325490"/>
                  <a:ext cx="140551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55" y="2325490"/>
                  <a:ext cx="140551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086600" y="2229635"/>
                  <a:ext cx="2628605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229635"/>
                  <a:ext cx="2628605" cy="97270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85727" y="3413436"/>
                  <a:ext cx="2628605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727" y="3413436"/>
                  <a:ext cx="2628605" cy="97270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401618" y="3629210"/>
                  <a:ext cx="14091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8" y="3629210"/>
                  <a:ext cx="1409104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069248" y="3400610"/>
                  <a:ext cx="2628605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248" y="3400610"/>
                  <a:ext cx="2628605" cy="97270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5496583" y="4010210"/>
              <a:ext cx="1506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2590800" y="5059440"/>
            <a:ext cx="556366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86250" y="5080606"/>
            <a:ext cx="351954" cy="351954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46026" y="5877996"/>
            <a:ext cx="555140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5985346"/>
            <a:ext cx="351954" cy="351954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22428" y="5460483"/>
            <a:ext cx="584138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29806" y="5772730"/>
            <a:ext cx="351954" cy="351954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Combining the three Gauss elimination steps in the right order: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endParaRPr lang="en-US" sz="1200" dirty="0"/>
              </a:p>
              <a:p>
                <a:r>
                  <a:rPr lang="en-US" dirty="0" smtClean="0"/>
                  <a:t>As an exercise verify the equality: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90600" y="5105400"/>
            <a:ext cx="10174413" cy="549748"/>
            <a:chOff x="990600" y="5105400"/>
            <a:chExt cx="10174413" cy="549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4419227" y="5285065"/>
                  <a:ext cx="457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27" y="5285065"/>
                  <a:ext cx="45794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4572000" y="4343400"/>
              <a:ext cx="152400" cy="16764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1549504" y="5285816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504" y="5285816"/>
                  <a:ext cx="101579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7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1981200" y="4114800"/>
              <a:ext cx="152400" cy="21336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6247654" y="5285065"/>
                  <a:ext cx="457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654" y="5285065"/>
                  <a:ext cx="45794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6362700" y="4464252"/>
              <a:ext cx="152400" cy="14478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847854" y="5278513"/>
                  <a:ext cx="457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854" y="5278513"/>
                  <a:ext cx="4579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7962900" y="4457700"/>
              <a:ext cx="152400" cy="14478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9590317" y="5285816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317" y="5285816"/>
                  <a:ext cx="101579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7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10022013" y="4114800"/>
              <a:ext cx="152400" cy="21336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Inverse of a matrix representing a Gauss elimination step: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dirty="0" smtClean="0"/>
                  <a:t>This is straight forward to verify: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following equality holds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all three facts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We already know that (fact 1)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500" dirty="0" smtClean="0"/>
              </a:p>
              <a:p>
                <a:r>
                  <a:rPr lang="en-US" dirty="0" smtClean="0"/>
                  <a:t>Consequently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700" dirty="0" smtClean="0"/>
              </a:p>
              <a:p>
                <a:r>
                  <a:rPr lang="en-US" dirty="0" smtClean="0"/>
                  <a:t>Using fact 2 and 3:</a:t>
                </a:r>
              </a:p>
              <a:p>
                <a:endParaRPr lang="en-US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9400" y="5996782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Fact 2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586247" y="6003660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48A6AD"/>
                </a:solidFill>
              </a:rPr>
              <a:t>Fact 3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5486400"/>
            <a:ext cx="228600" cy="504548"/>
          </a:xfrm>
          <a:prstGeom prst="straightConnector1">
            <a:avLst/>
          </a:prstGeom>
          <a:ln w="19050">
            <a:solidFill>
              <a:srgbClr val="48A6AD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130898" y="5505080"/>
            <a:ext cx="228600" cy="504548"/>
          </a:xfrm>
          <a:prstGeom prst="straightConnector1">
            <a:avLst/>
          </a:prstGeom>
          <a:ln w="19050">
            <a:solidFill>
              <a:srgbClr val="48A6AD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8763000" y="4800600"/>
            <a:ext cx="1143000" cy="895720"/>
          </a:xfrm>
          <a:prstGeom prst="triangle">
            <a:avLst>
              <a:gd name="adj" fmla="val 0"/>
            </a:avLst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 every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can be decomposed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LU decomposition, if it exists, is not unique: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4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decompose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one:</a:t>
                </a:r>
                <a:endParaRPr lang="en-US" dirty="0"/>
              </a:p>
              <a:p>
                <a:pPr lvl="1"/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by executing the naive Gauss elimination algorithm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by using the coefficients used to execute the individual Gauss elimination steps</a:t>
                </a:r>
              </a:p>
              <a:p>
                <a:r>
                  <a:rPr lang="en-US" dirty="0" smtClean="0"/>
                  <a:t>Note: if the naive Gauss elimination steps can not be performed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then there is no LU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0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the following system from the lecture on naive Gauss elimination written in matrix form: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After naive Gauss elimination:</a:t>
                </a:r>
                <a:br>
                  <a:rPr lang="en-US" dirty="0" smtClean="0"/>
                </a:b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r>
                  <a:rPr lang="en-US" dirty="0" smtClean="0"/>
                  <a:t>Alternatively we can say that the algorithm transformed the original coefficient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an upper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48400" y="5027831"/>
                <a:ext cx="3851504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027831"/>
                <a:ext cx="3851504" cy="1394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1868" y="5027831"/>
                <a:ext cx="3825086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68" y="5027831"/>
                <a:ext cx="3825086" cy="1394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62600" y="5715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Can we find a transformation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that transforms </a:t>
                </a:r>
                <a:r>
                  <a:rPr lang="en-US" dirty="0"/>
                  <a:t>the original coefficient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an upper diagonal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possible, but it is simpler to find the inverse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133599" y="6126164"/>
            <a:ext cx="7989768" cy="543476"/>
            <a:chOff x="2127452" y="6079372"/>
            <a:chExt cx="7989768" cy="54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8390125" y="6253516"/>
                  <a:ext cx="1015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125" y="6253516"/>
                  <a:ext cx="10157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79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8770524" y="4885076"/>
              <a:ext cx="152400" cy="2540992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023053" y="6253516"/>
                  <a:ext cx="2699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>
                      <a:solidFill>
                        <a:srgbClr val="48A6AD"/>
                      </a:solidFill>
                    </a:rPr>
                    <a:t>Transformation matrix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053" y="6253516"/>
                  <a:ext cx="269945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0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6242252" y="5164972"/>
              <a:ext cx="152400" cy="19812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889453" y="6253516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453" y="6253516"/>
                  <a:ext cx="101579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9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270452" y="4936373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3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Observe the transformation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and compare with the naive Gauss elimination algorithm: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84696" y="2915869"/>
                <a:ext cx="289957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96" y="2915869"/>
                <a:ext cx="2899576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6788007" y="3700650"/>
            <a:ext cx="15062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93042" y="3319650"/>
                <a:ext cx="160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42" y="3319650"/>
                <a:ext cx="160351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90779" y="3023105"/>
                <a:ext cx="160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79" y="3023105"/>
                <a:ext cx="1603516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78024" y="2927250"/>
                <a:ext cx="289957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24" y="2927250"/>
                <a:ext cx="2899576" cy="10705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77151" y="4111051"/>
                <a:ext cx="289957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51" y="4111051"/>
                <a:ext cx="2899576" cy="10705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93042" y="4326825"/>
                <a:ext cx="16076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42" y="4326825"/>
                <a:ext cx="160768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60672" y="4098225"/>
                <a:ext cx="289957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72" y="4098225"/>
                <a:ext cx="2899576" cy="10705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7305" y="3362928"/>
                <a:ext cx="275921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5" y="3362928"/>
                <a:ext cx="2759217" cy="1066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788007" y="4707825"/>
            <a:ext cx="15062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67834" y="4075259"/>
            <a:ext cx="403966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75723" y="4328718"/>
            <a:ext cx="325277" cy="325277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5007" y="3734563"/>
            <a:ext cx="485731" cy="730808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96244" y="3023104"/>
            <a:ext cx="404756" cy="60305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8373E-1E58-46EC-8234-112B6550D079}"/>
              </a:ext>
            </a:extLst>
          </p:cNvPr>
          <p:cNvSpPr txBox="1"/>
          <p:nvPr/>
        </p:nvSpPr>
        <p:spPr>
          <a:xfrm>
            <a:off x="5895072" y="5809190"/>
            <a:ext cx="34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8A6AD"/>
                </a:solidFill>
              </a:rPr>
              <a:t>Naive Gauss elimination algorithm</a:t>
            </a:r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7449223" y="2094442"/>
            <a:ext cx="152400" cy="7199553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A8373E-1E58-46EC-8234-112B6550D079}"/>
                  </a:ext>
                </a:extLst>
              </p:cNvPr>
              <p:cNvSpPr txBox="1"/>
              <p:nvPr/>
            </p:nvSpPr>
            <p:spPr>
              <a:xfrm>
                <a:off x="958143" y="5822897"/>
                <a:ext cx="269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>
                    <a:solidFill>
                      <a:srgbClr val="48A6AD"/>
                    </a:solidFill>
                  </a:rPr>
                  <a:t>Transformation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A8373E-1E58-46EC-8234-112B6550D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43" y="5822897"/>
                <a:ext cx="269945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4823E3BE-664E-4E90-82B4-472D5CC2017A}"/>
              </a:ext>
            </a:extLst>
          </p:cNvPr>
          <p:cNvSpPr/>
          <p:nvPr/>
        </p:nvSpPr>
        <p:spPr>
          <a:xfrm rot="5400000">
            <a:off x="2184496" y="4475018"/>
            <a:ext cx="152400" cy="2438399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00" y="2652299"/>
            <a:ext cx="0" cy="3824701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2" grpId="0"/>
      <p:bldP spid="16" grpId="0"/>
      <p:bldP spid="19" grpId="0" animBg="1"/>
      <p:bldP spid="20" grpId="0" animBg="1"/>
      <p:bldP spid="21" grpId="0" animBg="1"/>
      <p:bldP spid="22" grpId="0" animBg="1"/>
      <p:bldP spid="24" grpId="0"/>
      <p:bldP spid="25" grpId="0" animBg="1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 summary we got: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r>
                  <a:rPr lang="en-US" dirty="0" smtClean="0"/>
                  <a:t>In short: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dirty="0" smtClean="0"/>
                  <a:t>This decomposition is called the </a:t>
                </a:r>
                <a:r>
                  <a:rPr lang="en-US" i="1" dirty="0" smtClean="0"/>
                  <a:t>LU-decomposition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617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362200" y="3863182"/>
            <a:ext cx="7744710" cy="550028"/>
            <a:chOff x="2432253" y="6079372"/>
            <a:chExt cx="7744710" cy="550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619082" y="6253516"/>
                  <a:ext cx="2557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48A6AD"/>
                      </a:solidFill>
                    </a:rPr>
                    <a:t>Upper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082" y="6253516"/>
                  <a:ext cx="255788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8821820" y="4936372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Lower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6265779" y="4936372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3143558" y="6260068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58" y="6260068"/>
                  <a:ext cx="101579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575253" y="4942924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is a simple rule to build the LU decomposition of a matrix: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matrix is the matrix computed by the naive Gauss elimination algorithm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matrix contains the coefficients used to execute the individual Gauss elimination steps</a:t>
                </a:r>
              </a:p>
              <a:p>
                <a:pPr lvl="1"/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41552" y="5854426"/>
            <a:ext cx="8508895" cy="543476"/>
            <a:chOff x="1924357" y="6079372"/>
            <a:chExt cx="8508895" cy="54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766253" y="6253516"/>
                  <a:ext cx="2557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48A6AD"/>
                      </a:solidFill>
                    </a:rPr>
                    <a:t>Upper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253" y="6253516"/>
                  <a:ext cx="255788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8979836" y="4778356"/>
              <a:ext cx="152400" cy="2754432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Lower diagonal 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88" y="6253516"/>
                  <a:ext cx="24657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6265779" y="4936372"/>
              <a:ext cx="152400" cy="24383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37209" y="6253516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>
                      <a:solidFill>
                        <a:srgbClr val="48A6AD"/>
                      </a:solidFill>
                    </a:rPr>
                    <a:t>Matrix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09" y="6253516"/>
                  <a:ext cx="101579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90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168905" y="4837721"/>
              <a:ext cx="152400" cy="2641495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541576"/>
              </p:ext>
            </p:extLst>
          </p:nvPr>
        </p:nvGraphicFramePr>
        <p:xfrm>
          <a:off x="3962400" y="3048000"/>
          <a:ext cx="2667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r:id="rId4" imgW="1916868" imgH="863225" progId="Equation.3">
                  <p:embed/>
                </p:oleObj>
              </mc:Choice>
              <mc:Fallback>
                <p:oleObj r:id="rId4" imgW="1916868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26670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Example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133600" y="1371600"/>
          <a:ext cx="2438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r:id="rId6" imgW="1803400" imgH="863600" progId="Equation.3">
                  <p:embed/>
                </p:oleObj>
              </mc:Choice>
              <mc:Fallback>
                <p:oleObj r:id="rId6" imgW="1803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24384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7"/>
          <p:cNvGraphicFramePr>
            <a:graphicFrameLocks noChangeAspect="1"/>
          </p:cNvGraphicFramePr>
          <p:nvPr/>
        </p:nvGraphicFramePr>
        <p:xfrm>
          <a:off x="6629400" y="4800601"/>
          <a:ext cx="2743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r:id="rId8" imgW="2032000" imgH="863600" progId="Equation.3">
                  <p:embed/>
                </p:oleObj>
              </mc:Choice>
              <mc:Fallback>
                <p:oleObj r:id="rId8" imgW="20320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1"/>
                        <a:ext cx="27432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76801" y="1889126"/>
            <a:ext cx="3840163" cy="854075"/>
            <a:chOff x="2112" y="1190"/>
            <a:chExt cx="2419" cy="538"/>
          </a:xfrm>
        </p:grpSpPr>
        <p:sp>
          <p:nvSpPr>
            <p:cNvPr id="11274" name="AutoShape 9"/>
            <p:cNvSpPr>
              <a:spLocks noChangeArrowheads="1"/>
            </p:cNvSpPr>
            <p:nvPr/>
          </p:nvSpPr>
          <p:spPr bwMode="auto">
            <a:xfrm rot="5400000">
              <a:off x="2088" y="1224"/>
              <a:ext cx="528" cy="480"/>
            </a:xfrm>
            <a:custGeom>
              <a:avLst/>
              <a:gdLst>
                <a:gd name="T0" fmla="*/ 9 w 21600"/>
                <a:gd name="T1" fmla="*/ 0 h 21600"/>
                <a:gd name="T2" fmla="*/ 9 w 21600"/>
                <a:gd name="T3" fmla="*/ 6 h 21600"/>
                <a:gd name="T4" fmla="*/ 2 w 21600"/>
                <a:gd name="T5" fmla="*/ 11 h 21600"/>
                <a:gd name="T6" fmla="*/ 13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48A6A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48A6AD"/>
                </a:solidFill>
              </a:endParaRP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544" y="1190"/>
              <a:ext cx="19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CA" altLang="en-US" sz="1800" b="0" dirty="0">
                  <a:solidFill>
                    <a:srgbClr val="48A6AD"/>
                  </a:solidFill>
                  <a:latin typeface="+mn-lt"/>
                </a:rPr>
                <a:t>Gauss elimination for column 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937377" y="3276600"/>
            <a:ext cx="3154363" cy="1295400"/>
            <a:chOff x="3410" y="2064"/>
            <a:chExt cx="1987" cy="816"/>
          </a:xfrm>
        </p:grpSpPr>
        <p:sp>
          <p:nvSpPr>
            <p:cNvPr id="11272" name="AutoShape 10"/>
            <p:cNvSpPr>
              <a:spLocks noChangeArrowheads="1"/>
            </p:cNvSpPr>
            <p:nvPr/>
          </p:nvSpPr>
          <p:spPr bwMode="auto">
            <a:xfrm rot="5400000">
              <a:off x="3480" y="2376"/>
              <a:ext cx="528" cy="480"/>
            </a:xfrm>
            <a:custGeom>
              <a:avLst/>
              <a:gdLst>
                <a:gd name="T0" fmla="*/ 9 w 21600"/>
                <a:gd name="T1" fmla="*/ 0 h 21600"/>
                <a:gd name="T2" fmla="*/ 9 w 21600"/>
                <a:gd name="T3" fmla="*/ 6 h 21600"/>
                <a:gd name="T4" fmla="*/ 2 w 21600"/>
                <a:gd name="T5" fmla="*/ 11 h 21600"/>
                <a:gd name="T6" fmla="*/ 13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48A6A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3410" y="2064"/>
              <a:ext cx="19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CA" altLang="en-US" sz="1800" b="0" dirty="0">
                  <a:solidFill>
                    <a:srgbClr val="48A6AD"/>
                  </a:solidFill>
                  <a:latin typeface="+mn-lt"/>
                </a:rPr>
                <a:t>Gauss elimination for column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716964" y="1676400"/>
                <a:ext cx="165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964" y="1676400"/>
                <a:ext cx="16510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99692" y="2035288"/>
                <a:ext cx="2015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692" y="2035288"/>
                <a:ext cx="20157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220200" y="3690423"/>
                <a:ext cx="20240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−(−2)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3690423"/>
                <a:ext cx="202406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343400" y="3441329"/>
            <a:ext cx="403966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70018" y="3850534"/>
            <a:ext cx="403966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83765" y="1711750"/>
            <a:ext cx="303723" cy="303723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76160" y="1996576"/>
            <a:ext cx="457200" cy="457200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360010" y="3643312"/>
            <a:ext cx="457200" cy="457200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59238" y="5568210"/>
            <a:ext cx="403966" cy="403966"/>
          </a:xfrm>
          <a:prstGeom prst="ellipse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45436" y="3478118"/>
            <a:ext cx="1107764" cy="697375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29600" y="5570585"/>
            <a:ext cx="1066800" cy="401591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reason why some matrices can be decomposed into a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comes from three facts:</a:t>
                </a:r>
                <a:endParaRPr lang="en-US" dirty="0"/>
              </a:p>
              <a:p>
                <a:r>
                  <a:rPr lang="en-US" dirty="0" smtClean="0"/>
                  <a:t>Fact 1: Matrix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a Gauss elimination step</a:t>
                </a:r>
              </a:p>
              <a:p>
                <a:r>
                  <a:rPr lang="en-US" dirty="0"/>
                  <a:t>Fact </a:t>
                </a:r>
                <a:r>
                  <a:rPr lang="en-US" dirty="0" smtClean="0"/>
                  <a:t>2: </a:t>
                </a:r>
                <a:r>
                  <a:rPr lang="en-US" dirty="0"/>
                  <a:t>The particular form of the inverse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Fact 3: The particular form of the products of the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59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1838</Words>
  <Application>Microsoft Office PowerPoint</Application>
  <PresentationFormat>Widescreen</PresentationFormat>
  <Paragraphs>331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Microsoft Equation 3.0</vt:lpstr>
      <vt:lpstr>Lecture 4</vt:lpstr>
      <vt:lpstr>Introduction</vt:lpstr>
      <vt:lpstr>Introduction</vt:lpstr>
      <vt:lpstr>Introduction</vt:lpstr>
      <vt:lpstr>Introduction</vt:lpstr>
      <vt:lpstr>Introduction</vt:lpstr>
      <vt:lpstr>LU Decomposition</vt:lpstr>
      <vt:lpstr>Example</vt:lpstr>
      <vt:lpstr>LU Decomposition </vt:lpstr>
      <vt:lpstr>Fact 1</vt:lpstr>
      <vt:lpstr>Application of fact 1</vt:lpstr>
      <vt:lpstr>PowerPoint Presentation</vt:lpstr>
      <vt:lpstr>Fact 2</vt:lpstr>
      <vt:lpstr>Fact 3</vt:lpstr>
      <vt:lpstr>Combining all three facts</vt:lpstr>
      <vt:lpstr>Concluding remarks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Rolf</dc:creator>
  <cp:lastModifiedBy>Rolf Wuthrich</cp:lastModifiedBy>
  <cp:revision>154</cp:revision>
  <dcterms:created xsi:type="dcterms:W3CDTF">2006-08-16T00:00:00Z</dcterms:created>
  <dcterms:modified xsi:type="dcterms:W3CDTF">2020-02-14T16:14:21Z</dcterms:modified>
</cp:coreProperties>
</file>