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35" autoAdjust="0"/>
  </p:normalViewPr>
  <p:slideViewPr>
    <p:cSldViewPr>
      <p:cViewPr varScale="1">
        <p:scale>
          <a:sx n="63" d="100"/>
          <a:sy n="63" d="100"/>
        </p:scale>
        <p:origin x="1005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3F41-D90A-4DB0-B24C-C77519E16A1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1378-D124-4D76-B17B-409FE2CE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</a:t>
                </a:r>
                <a:r>
                  <a:rPr lang="en-US" dirty="0" smtClean="0"/>
                  <a:t>PA=LU </a:t>
                </a:r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/>
                  <a:t> using the </a:t>
                </a:r>
                <a:r>
                  <a:rPr lang="en-US" dirty="0" smtClean="0"/>
                  <a:t>PA=LU </a:t>
                </a:r>
                <a:r>
                  <a:rPr lang="en-US" dirty="0"/>
                  <a:t>decomposition of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into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P</a:t>
                </a:r>
                <a:r>
                  <a:rPr lang="en-US" i="0">
                    <a:latin typeface="Cambria Math" panose="02040503050406030204" pitchFamily="18" charset="0"/>
                  </a:rPr>
                  <a:t>𝐴=𝐿𝑈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:r>
                  <a:rPr lang="en-US" i="0">
                    <a:latin typeface="Cambria Math" panose="02040503050406030204" pitchFamily="18" charset="0"/>
                  </a:rPr>
                  <a:t>▁𝑑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:r>
                  <a:rPr lang="en-US" i="0">
                    <a:latin typeface="Cambria Math" panose="02040503050406030204" pitchFamily="18" charset="0"/>
                  </a:rPr>
                  <a:t>▁𝑥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𝑈▁𝑥=▁𝑑</a:t>
                </a:r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we will learn how we can apply the PA=LU decomposition in order to solve systems such as the one displayed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derive the algorithm we proceed the same way we did in the lecture on the LU decomposition</a:t>
            </a:r>
          </a:p>
          <a:p>
            <a:endParaRPr lang="en-US" dirty="0" smtClean="0"/>
          </a:p>
          <a:p>
            <a:r>
              <a:rPr lang="en-US" dirty="0" smtClean="0"/>
              <a:t>We start from the system Ax=b we want to solve</a:t>
            </a:r>
          </a:p>
          <a:p>
            <a:r>
              <a:rPr lang="en-US" dirty="0" smtClean="0"/>
              <a:t>Gauss algorithm with partial</a:t>
            </a:r>
            <a:r>
              <a:rPr lang="en-US" baseline="0" dirty="0" smtClean="0"/>
              <a:t> pivoting </a:t>
            </a:r>
            <a:r>
              <a:rPr lang="en-US" dirty="0" smtClean="0"/>
              <a:t>was able to transform it into a upper diagonal system </a:t>
            </a:r>
            <a:r>
              <a:rPr lang="en-US" dirty="0" err="1" smtClean="0"/>
              <a:t>Ux</a:t>
            </a:r>
            <a:r>
              <a:rPr lang="en-US" dirty="0" smtClean="0"/>
              <a:t>=d</a:t>
            </a:r>
          </a:p>
          <a:p>
            <a:endParaRPr lang="en-US" dirty="0" smtClean="0"/>
          </a:p>
          <a:p>
            <a:r>
              <a:rPr lang="en-US" baseline="0" dirty="0" smtClean="0"/>
              <a:t>Multiply form the left this system by 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obtain </a:t>
            </a:r>
            <a:r>
              <a:rPr lang="en-US" baseline="0" dirty="0" err="1" smtClean="0"/>
              <a:t>LUx</a:t>
            </a:r>
            <a:r>
              <a:rPr lang="en-US" baseline="0" dirty="0" smtClean="0"/>
              <a:t>=</a:t>
            </a:r>
            <a:r>
              <a:rPr lang="en-US" baseline="0" dirty="0" err="1" smtClean="0"/>
              <a:t>Ld</a:t>
            </a:r>
            <a:endParaRPr lang="en-US" baseline="0" dirty="0" smtClean="0"/>
          </a:p>
          <a:p>
            <a:r>
              <a:rPr lang="en-US" baseline="0" dirty="0" smtClean="0"/>
              <a:t>But LU is equal to PA</a:t>
            </a:r>
          </a:p>
          <a:p>
            <a:r>
              <a:rPr lang="en-US" baseline="0" dirty="0" smtClean="0"/>
              <a:t>Consequently we can write</a:t>
            </a:r>
          </a:p>
          <a:p>
            <a:r>
              <a:rPr lang="en-US" baseline="0" dirty="0" err="1" smtClean="0"/>
              <a:t>PAx</a:t>
            </a:r>
            <a:r>
              <a:rPr lang="en-US" baseline="0" dirty="0" smtClean="0"/>
              <a:t>=</a:t>
            </a:r>
            <a:r>
              <a:rPr lang="en-US" baseline="0" dirty="0" err="1" smtClean="0"/>
              <a:t>Ld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Comparing with the equation Ax=b, we note that </a:t>
            </a:r>
            <a:r>
              <a:rPr lang="en-US" baseline="0" dirty="0" err="1" smtClean="0"/>
              <a:t>Ld</a:t>
            </a:r>
            <a:r>
              <a:rPr lang="en-US" baseline="0" dirty="0" smtClean="0"/>
              <a:t> must be equal to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simple calculation gives us the algorithm to solve a system using the PA=LU decomposition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using the PA=LU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one proceeds</a:t>
                </a:r>
                <a:r>
                  <a:rPr lang="en-US" baseline="0" dirty="0" smtClean="0"/>
                  <a:t> in three steps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First: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Second: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 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third: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CA" dirty="0" smtClean="0"/>
                  <a:t> </a:t>
                </a:r>
                <a:r>
                  <a:rPr lang="en-US" dirty="0" smtClean="0"/>
                  <a:t>by back substitution</a:t>
                </a:r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Note</a:t>
                </a:r>
                <a:r>
                  <a:rPr lang="en-US" baseline="0" dirty="0" smtClean="0"/>
                  <a:t> the difference in step 2 compared to the LU decomposition algorithm</a:t>
                </a:r>
              </a:p>
              <a:p>
                <a:r>
                  <a:rPr lang="en-US" baseline="0" dirty="0" smtClean="0"/>
                  <a:t>The system to be solved is </a:t>
                </a:r>
                <a:r>
                  <a:rPr lang="en-US" baseline="0" dirty="0" err="1" smtClean="0"/>
                  <a:t>Ld</a:t>
                </a:r>
                <a:r>
                  <a:rPr lang="en-US" baseline="0" dirty="0" smtClean="0"/>
                  <a:t>=</a:t>
                </a:r>
                <a:r>
                  <a:rPr lang="en-US" baseline="0" dirty="0" err="1" smtClean="0"/>
                  <a:t>Pb</a:t>
                </a:r>
                <a:r>
                  <a:rPr lang="en-US" baseline="0" dirty="0" smtClean="0"/>
                  <a:t> and not </a:t>
                </a:r>
                <a:r>
                  <a:rPr lang="en-US" baseline="0" dirty="0" err="1" smtClean="0"/>
                  <a:t>Ld</a:t>
                </a:r>
                <a:r>
                  <a:rPr lang="en-US" baseline="0" dirty="0" smtClean="0"/>
                  <a:t>=b</a:t>
                </a:r>
              </a:p>
              <a:p>
                <a:r>
                  <a:rPr lang="en-US" baseline="0" dirty="0" smtClean="0"/>
                  <a:t>The reason is that the pivoting strategy does not only apply to the coefficients of the unknowns but to the right hand-side of the equation too.</a:t>
                </a:r>
              </a:p>
              <a:p>
                <a:r>
                  <a:rPr lang="en-US" baseline="0" dirty="0" smtClean="0"/>
                  <a:t>Consequently one has to switch the entries in the right hand-side vector b the same way as one switches the rows in the coefficient matrix.</a:t>
                </a:r>
              </a:p>
              <a:p>
                <a:r>
                  <a:rPr lang="en-US" baseline="0" dirty="0" smtClean="0"/>
                  <a:t>The switching operations being encoded in the permutation matrix P one perform these operations by computing P times b.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 smtClean="0"/>
                  <a:t> using the </a:t>
                </a:r>
                <a:r>
                  <a:rPr lang="en-US" dirty="0" smtClean="0"/>
                  <a:t>PA=LU </a:t>
                </a:r>
                <a:r>
                  <a:rPr lang="en-US" dirty="0" smtClean="0"/>
                  <a:t>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one proceeds</a:t>
                </a:r>
                <a:r>
                  <a:rPr lang="en-US" baseline="0" dirty="0" smtClean="0"/>
                  <a:t> in three steps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First: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into </a:t>
                </a:r>
                <a:r>
                  <a:rPr lang="en-US" dirty="0" smtClean="0"/>
                  <a:t>P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Second: compute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third: compute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 by solving </a:t>
                </a:r>
                <a:r>
                  <a:rPr lang="en-US" i="0" smtClean="0">
                    <a:latin typeface="Cambria Math" panose="02040503050406030204" pitchFamily="18" charset="0"/>
                  </a:rPr>
                  <a:t>𝑈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</a:rPr>
                  <a:t>=▁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𝑑</a:t>
                </a:r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Note</a:t>
                </a:r>
                <a:r>
                  <a:rPr lang="en-US" baseline="0" dirty="0" smtClean="0"/>
                  <a:t> the difference in step 2 compared to the LU decomposition algorithm</a:t>
                </a:r>
              </a:p>
              <a:p>
                <a:r>
                  <a:rPr lang="en-US" baseline="0" dirty="0" smtClean="0"/>
                  <a:t>The system to be solved is </a:t>
                </a:r>
                <a:r>
                  <a:rPr lang="en-US" baseline="0" dirty="0" err="1" smtClean="0"/>
                  <a:t>Ld</a:t>
                </a:r>
                <a:r>
                  <a:rPr lang="en-US" baseline="0" dirty="0" smtClean="0"/>
                  <a:t>=</a:t>
                </a:r>
                <a:r>
                  <a:rPr lang="en-US" baseline="0" dirty="0" err="1" smtClean="0"/>
                  <a:t>Pb</a:t>
                </a:r>
                <a:r>
                  <a:rPr lang="en-US" baseline="0" dirty="0" smtClean="0"/>
                  <a:t> and not </a:t>
                </a:r>
                <a:r>
                  <a:rPr lang="en-US" baseline="0" dirty="0" err="1" smtClean="0"/>
                  <a:t>Ld</a:t>
                </a:r>
                <a:r>
                  <a:rPr lang="en-US" baseline="0" dirty="0" smtClean="0"/>
                  <a:t>=b</a:t>
                </a:r>
              </a:p>
              <a:p>
                <a:r>
                  <a:rPr lang="en-US" baseline="0" dirty="0" smtClean="0"/>
                  <a:t>The reason is that the pivoting strategy does not only apply to the coefficients of the unknown but to the right hand-side of the equation too.</a:t>
                </a:r>
              </a:p>
              <a:p>
                <a:r>
                  <a:rPr lang="en-US" baseline="0" dirty="0" smtClean="0"/>
                  <a:t>Consequently one has to switch the entries in the right hand-side vector b the same way as one switches the rows in the coefficient matrix.</a:t>
                </a:r>
              </a:p>
              <a:p>
                <a:r>
                  <a:rPr lang="en-US" baseline="0" dirty="0" smtClean="0"/>
                  <a:t>The switching operations being encoded in the permutation matrix P one perform these operations by computing P times b.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illustrate this algorithm with an example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solve the displayed system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we need the PA=LU decomposition of the coefficient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find the decomposition using the method we learned in </a:t>
            </a:r>
            <a:r>
              <a:rPr lang="en-US" baseline="0" smtClean="0"/>
              <a:t>previous lecture.</a:t>
            </a:r>
            <a:endParaRPr lang="en-US" baseline="0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step we compute d by solving </a:t>
            </a:r>
            <a:r>
              <a:rPr lang="en-US" dirty="0" err="1" smtClean="0"/>
              <a:t>Ld</a:t>
            </a:r>
            <a:r>
              <a:rPr lang="en-US" dirty="0" smtClean="0"/>
              <a:t>=</a:t>
            </a:r>
            <a:r>
              <a:rPr lang="en-US" dirty="0" err="1" smtClean="0"/>
              <a:t>Pb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L is a lower diagonal matrix, the solution</a:t>
            </a:r>
            <a:r>
              <a:rPr lang="en-US" baseline="0" dirty="0" smtClean="0"/>
              <a:t> is simple to obtain.</a:t>
            </a:r>
          </a:p>
          <a:p>
            <a:r>
              <a:rPr lang="en-US" baseline="0" dirty="0" smtClean="0"/>
              <a:t>As in the LU decomposition algorithm we use forward substitution to get it.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and last step is to compute x by solving </a:t>
            </a:r>
            <a:r>
              <a:rPr lang="en-US" dirty="0" err="1" smtClean="0"/>
              <a:t>Ux</a:t>
            </a:r>
            <a:r>
              <a:rPr lang="en-US" dirty="0" smtClean="0"/>
              <a:t>=d.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done by back-substitution.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recommend you to repeat the solution of this system using Gauss elimination with partial pivoting instead of the PA=LU decomposition</a:t>
            </a:r>
          </a:p>
          <a:p>
            <a:r>
              <a:rPr lang="en-US" baseline="0" dirty="0" smtClean="0"/>
              <a:t>You will realize that the back-substitution step of the Gauss algorithm is exactly the same as step 3 of the PA=LU decomposition.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the Gauss algorithm will transform the original system in exactly the system </a:t>
            </a:r>
            <a:r>
              <a:rPr lang="en-US" baseline="0" dirty="0" err="1" smtClean="0"/>
              <a:t>Ux</a:t>
            </a:r>
            <a:r>
              <a:rPr lang="en-US" baseline="0" dirty="0" smtClean="0"/>
              <a:t>=d displayed here.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octave or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the backslash command implements the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decomposition to solve systems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the example we just did the steps are the following: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we define the coefficient matrix A and the right hand side vector b.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solve the</a:t>
                </a:r>
                <a:r>
                  <a:rPr lang="en-US" baseline="0" dirty="0" smtClean="0"/>
                  <a:t> system Ax=b using PA=LU decomposition one uses the command “A\b”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Executing the command leads to the desired solution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octave or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 backslash command implements the  </a:t>
                </a:r>
                <a:r>
                  <a:rPr lang="en-US" i="0">
                    <a:latin typeface="Cambria Math" panose="02040503050406030204" pitchFamily="18" charset="0"/>
                  </a:rPr>
                  <a:t>𝑃𝐴=𝐿𝑈</a:t>
                </a:r>
                <a:r>
                  <a:rPr lang="en-US" dirty="0"/>
                  <a:t> </a:t>
                </a:r>
                <a:r>
                  <a:rPr lang="en-US" dirty="0" smtClean="0"/>
                  <a:t>decomposition to solve </a:t>
                </a:r>
                <a:r>
                  <a:rPr lang="en-US" dirty="0" smtClean="0"/>
                  <a:t>systems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the example we just did the steps are the following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we define the coefficient matrix A and the right hand side vector b.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solve the</a:t>
                </a:r>
                <a:r>
                  <a:rPr lang="en-US" baseline="0" dirty="0" smtClean="0"/>
                  <a:t> system Ax=b using PA=LU decomposition one uses the command “A\b”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Executing the command leads to the desired solution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systems of linear equations with the PA=LU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 substitution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backward substitution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following system 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200" dirty="0" smtClean="0"/>
              </a:p>
              <a:p>
                <a:r>
                  <a:rPr lang="en-US" dirty="0" smtClean="0"/>
                  <a:t>How can we solve it 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decomposition?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Gauss elimination with partial pivoting was able to transform a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sz="3200" dirty="0" smtClean="0"/>
                  <a:t>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Multiply from the left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dirty="0" smtClean="0"/>
                  <a:t>Comparing with the first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we see that</a:t>
                </a:r>
              </a:p>
              <a:p>
                <a:endParaRPr lang="en-US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 of linear equations with the 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 substitution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</a:t>
                </a:r>
                <a:r>
                  <a:rPr lang="en-US" dirty="0" smtClean="0"/>
                  <a:t>back substitution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2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Solve the following system </a:t>
                </a:r>
                <a:r>
                  <a:rPr lang="en-US" dirty="0"/>
                  <a:t>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decomposition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First 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7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Octave / </a:t>
            </a:r>
            <a:r>
              <a:rPr lang="en-US" dirty="0" err="1" smtClean="0"/>
              <a:t>Matlab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Octave /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the backslash command “\” implements the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decomposition to solve systems</a:t>
                </a:r>
              </a:p>
              <a:p>
                <a:r>
                  <a:rPr lang="en-US" dirty="0" smtClean="0"/>
                  <a:t>Example: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3048000" y="3505200"/>
            <a:ext cx="5181600" cy="22098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</a:t>
            </a:r>
            <a:r>
              <a:rPr lang="en-CA" dirty="0" smtClean="0">
                <a:solidFill>
                  <a:schemeClr val="tx1"/>
                </a:solidFill>
              </a:rPr>
              <a:t>ctave&gt; </a:t>
            </a:r>
            <a:r>
              <a:rPr lang="pt-BR" dirty="0" smtClean="0">
                <a:solidFill>
                  <a:schemeClr val="tx1"/>
                </a:solidFill>
              </a:rPr>
              <a:t>A = [-3 2 -1; 6 -6 7; 3 -4 4]; b = [-1; -7; -6];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octave&gt; A\b</a:t>
            </a:r>
          </a:p>
          <a:p>
            <a:r>
              <a:rPr lang="pt-BR" dirty="0">
                <a:solidFill>
                  <a:schemeClr val="tx1"/>
                </a:solidFill>
              </a:rPr>
              <a:t>ans =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2</a:t>
            </a:r>
          </a:p>
          <a:p>
            <a:r>
              <a:rPr lang="pt-BR" dirty="0">
                <a:solidFill>
                  <a:schemeClr val="tx1"/>
                </a:solidFill>
              </a:rPr>
              <a:t>   2</a:t>
            </a:r>
          </a:p>
          <a:p>
            <a:r>
              <a:rPr lang="pt-BR" dirty="0">
                <a:solidFill>
                  <a:schemeClr val="tx1"/>
                </a:solidFill>
              </a:rPr>
              <a:t>  -1</a:t>
            </a: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539</Words>
  <Application>Microsoft Office PowerPoint</Application>
  <PresentationFormat>Widescreen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Lecture 7</vt:lpstr>
      <vt:lpstr>Introduction</vt:lpstr>
      <vt:lpstr>PowerPoint Presentation</vt:lpstr>
      <vt:lpstr>Solving system of linear equations with the LU decomposition</vt:lpstr>
      <vt:lpstr>Example</vt:lpstr>
      <vt:lpstr>Example – Step 1</vt:lpstr>
      <vt:lpstr>Example – Step 2</vt:lpstr>
      <vt:lpstr>Example – Step 3</vt:lpstr>
      <vt:lpstr>Using Octave / Matlab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Rolf</dc:creator>
  <cp:lastModifiedBy>Rolf Wuthrich</cp:lastModifiedBy>
  <cp:revision>118</cp:revision>
  <dcterms:created xsi:type="dcterms:W3CDTF">2006-08-16T00:00:00Z</dcterms:created>
  <dcterms:modified xsi:type="dcterms:W3CDTF">2020-02-14T16:15:15Z</dcterms:modified>
</cp:coreProperties>
</file>