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4" r:id="rId11"/>
    <p:sldId id="270" r:id="rId12"/>
    <p:sldId id="271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595" autoAdjust="0"/>
  </p:normalViewPr>
  <p:slideViewPr>
    <p:cSldViewPr>
      <p:cViewPr varScale="1">
        <p:scale>
          <a:sx n="57" d="100"/>
          <a:sy n="57" d="100"/>
        </p:scale>
        <p:origin x="1227" y="3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3ECBA-5574-4DE4-9185-7444C3307E7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71E39-DE4B-4645-B450-7A88A6DA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, respectively octave, has a function to compute matrix norms which has the same syntax as `vector norms</a:t>
            </a:r>
          </a:p>
          <a:p>
            <a:endParaRPr lang="en-US" dirty="0" smtClean="0"/>
          </a:p>
          <a:p>
            <a:r>
              <a:rPr lang="en-US" dirty="0" smtClean="0"/>
              <a:t>Let</a:t>
            </a:r>
            <a:r>
              <a:rPr lang="en-US" baseline="0" dirty="0" smtClean="0"/>
              <a:t> us illustrate this for computing the matrix norm of our matrix used previously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we enter the matrix into the variable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we execute the command norm(</a:t>
            </a:r>
            <a:r>
              <a:rPr lang="en-US" baseline="0" dirty="0" err="1" smtClean="0"/>
              <a:t>A,inf</a:t>
            </a:r>
            <a:r>
              <a:rPr lang="en-US" baseline="0" dirty="0" smtClean="0"/>
              <a:t>) to compute the infinity norm of the matrix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expected we get 13 as answer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use our freshly learned theorem in our introductory example</a:t>
            </a:r>
          </a:p>
          <a:p>
            <a:endParaRPr lang="en-US" dirty="0" smtClean="0"/>
          </a:p>
          <a:p>
            <a:r>
              <a:rPr lang="en-US" dirty="0" smtClean="0"/>
              <a:t>The system we considered had the displayed coefficient matrix A</a:t>
            </a:r>
          </a:p>
          <a:p>
            <a:endParaRPr lang="en-US" dirty="0" smtClean="0"/>
          </a:p>
          <a:p>
            <a:r>
              <a:rPr lang="en-US" dirty="0" smtClean="0"/>
              <a:t>The inverse of A</a:t>
            </a:r>
            <a:r>
              <a:rPr lang="en-US" baseline="0" dirty="0" smtClean="0"/>
              <a:t> can be computed and equals to the matrix shown</a:t>
            </a:r>
          </a:p>
          <a:p>
            <a:r>
              <a:rPr lang="en-US" baseline="0" dirty="0" smtClean="0"/>
              <a:t>Indeed for two by two matrices, the inverse is fairly easy to obtain</a:t>
            </a:r>
          </a:p>
          <a:p>
            <a:endParaRPr lang="en-US" baseline="0" dirty="0" smtClean="0"/>
          </a:p>
          <a:p>
            <a:r>
              <a:rPr lang="en-US" dirty="0" smtClean="0"/>
              <a:t>For larger matrices this is much more</a:t>
            </a:r>
            <a:r>
              <a:rPr lang="en-US" baseline="0" dirty="0" smtClean="0"/>
              <a:t> involved.</a:t>
            </a:r>
          </a:p>
          <a:p>
            <a:r>
              <a:rPr lang="en-US" baseline="0" dirty="0" smtClean="0"/>
              <a:t>But, even if we don’t see them in this semester, there exist numerical algorithms which can compute quite efficiently the inverse of matrices.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Having our matrices A and its inverse we can compute</a:t>
            </a:r>
            <a:r>
              <a:rPr lang="en-US" baseline="0" dirty="0" smtClean="0"/>
              <a:t> their infinity norms</a:t>
            </a:r>
          </a:p>
          <a:p>
            <a:endParaRPr lang="en-US" baseline="0" dirty="0" smtClean="0"/>
          </a:p>
          <a:p>
            <a:r>
              <a:rPr lang="en-US" dirty="0" smtClean="0"/>
              <a:t>For A we get about 2 whereas for its inverse we get about 20’000</a:t>
            </a:r>
          </a:p>
          <a:p>
            <a:endParaRPr lang="en-US" dirty="0" smtClean="0"/>
          </a:p>
          <a:p>
            <a:r>
              <a:rPr lang="en-US" dirty="0" smtClean="0"/>
              <a:t>Consequently the conditioning number, which is the biggest error magnification factor we can expect when solving a system involving this coefficient matrix, </a:t>
            </a:r>
          </a:p>
          <a:p>
            <a:r>
              <a:rPr lang="en-US" dirty="0" smtClean="0"/>
              <a:t>Is</a:t>
            </a:r>
            <a:r>
              <a:rPr lang="en-US" baseline="0" dirty="0" smtClean="0"/>
              <a:t> about 40’000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particular example we considered previously we found an error magnification factor of 18’000. That is indeed smaller than the conditioning number as stated by our theorem.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theorem considers the worst case situation and in that sense is rather pessimistic. </a:t>
            </a:r>
          </a:p>
          <a:p>
            <a:r>
              <a:rPr lang="en-US" baseline="0" dirty="0" smtClean="0"/>
              <a:t>But that is perfectly acceptable for numerical methods.</a:t>
            </a:r>
          </a:p>
          <a:p>
            <a:r>
              <a:rPr lang="en-US" baseline="0" dirty="0" smtClean="0"/>
              <a:t>We always want conservative estimates.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1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and octave have a function to compute conditioning numbers</a:t>
            </a:r>
          </a:p>
          <a:p>
            <a:endParaRPr lang="en-US" dirty="0" smtClean="0"/>
          </a:p>
          <a:p>
            <a:r>
              <a:rPr lang="en-US" dirty="0" smtClean="0"/>
              <a:t>The command is </a:t>
            </a:r>
            <a:r>
              <a:rPr lang="en-US" dirty="0" err="1" smtClean="0"/>
              <a:t>cond</a:t>
            </a:r>
            <a:r>
              <a:rPr lang="en-US" baseline="0" dirty="0" smtClean="0"/>
              <a:t> which takes two parameters.</a:t>
            </a:r>
          </a:p>
          <a:p>
            <a:r>
              <a:rPr lang="en-US" baseline="0" dirty="0" smtClean="0"/>
              <a:t>The first one is the matrix </a:t>
            </a:r>
          </a:p>
          <a:p>
            <a:r>
              <a:rPr lang="en-US" baseline="0" dirty="0" smtClean="0"/>
              <a:t>The second one is the type of norm you want to use.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us do an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start by defining a matrix 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compute the conditioning number of A using the infinity norm we use the command </a:t>
            </a:r>
            <a:r>
              <a:rPr lang="en-US" baseline="0" dirty="0" err="1" smtClean="0"/>
              <a:t>cond</a:t>
            </a:r>
            <a:r>
              <a:rPr lang="en-US" baseline="0" dirty="0" smtClean="0"/>
              <a:t>(A, </a:t>
            </a:r>
            <a:r>
              <a:rPr lang="en-US" baseline="0" dirty="0" err="1" smtClean="0"/>
              <a:t>inf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Executing it gives us the expected answer which is the same as we obtained on our calculations.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8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As in the case of nonlinear equations, the error magnification factor of a linear system of equations solving problem can become very large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There exist a formula to determine the largest error magnification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one can expect when solving a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largest error magnification factor is </a:t>
                </a:r>
                <a:r>
                  <a:rPr lang="en-US" baseline="0" dirty="0" smtClean="0"/>
                  <a:t>the conditioning number of the coefficient matrix which is equal to the product </a:t>
                </a:r>
              </a:p>
              <a:p>
                <a:r>
                  <a:rPr lang="en-US" baseline="0" dirty="0" smtClean="0"/>
                  <a:t>between the infinity norm of the A and the infinity norm of the inverse of A.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As in the case of nonlinear equations, the error magnification factor of a linear system of equations solving problem can become very large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There exist a formula to determine the largest error magnification factor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𝑀</a:t>
                </a:r>
                <a:r>
                  <a:rPr lang="en-US" i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/>
                  <a:t>one can expect when solving a system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</a:t>
                </a:r>
                <a:r>
                  <a:rPr lang="en-US" i="0">
                    <a:latin typeface="Cambria Math" panose="02040503050406030204" pitchFamily="18" charset="0"/>
                  </a:rPr>
                  <a:t>▁𝑥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largest error magnification factor is </a:t>
                </a:r>
                <a:r>
                  <a:rPr lang="en-US" baseline="0" dirty="0" smtClean="0"/>
                  <a:t>the conditioning number of the coefficient matrix which is equal to the product </a:t>
                </a:r>
              </a:p>
              <a:p>
                <a:r>
                  <a:rPr lang="en-US" baseline="0" dirty="0" smtClean="0"/>
                  <a:t>between the infinity norm of the A and the infinity norm of the inverse of A.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previous lecture we learned how we can use vector norms to quantify</a:t>
            </a:r>
            <a:r>
              <a:rPr lang="en-US" baseline="0" dirty="0" smtClean="0"/>
              <a:t> errors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</a:t>
            </a:r>
            <a:r>
              <a:rPr lang="en-US" dirty="0" smtClean="0"/>
              <a:t>could define forward and backward errors as well as the error magnification factor</a:t>
            </a:r>
          </a:p>
          <a:p>
            <a:endParaRPr lang="en-US" dirty="0" smtClean="0"/>
          </a:p>
          <a:p>
            <a:r>
              <a:rPr lang="en-US" dirty="0" smtClean="0"/>
              <a:t>Recall that</a:t>
            </a:r>
            <a:r>
              <a:rPr lang="en-US" baseline="0" dirty="0" smtClean="0"/>
              <a:t> when we studied nonlinear equations we found that there exist problems with very high error magnification factors.</a:t>
            </a:r>
          </a:p>
          <a:p>
            <a:r>
              <a:rPr lang="en-US" baseline="0" dirty="0" smtClean="0"/>
              <a:t>Such problems were very challenging to solve numerically and gave us serious problems to estimate properly errors.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Does such problems exist as well for systems of linear equations?</a:t>
            </a:r>
          </a:p>
          <a:p>
            <a:endParaRPr lang="en-US" dirty="0" smtClean="0"/>
          </a:p>
          <a:p>
            <a:r>
              <a:rPr lang="en-US" dirty="0" smtClean="0"/>
              <a:t>The answer</a:t>
            </a:r>
            <a:r>
              <a:rPr lang="en-US" baseline="0" dirty="0" smtClean="0"/>
              <a:t> is unfortunately yes.</a:t>
            </a:r>
          </a:p>
          <a:p>
            <a:r>
              <a:rPr lang="en-US" baseline="0" dirty="0" smtClean="0"/>
              <a:t>The following example will prove this.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consider the displayed system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system has an exact solution r which is the vector 1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Imagine we found an approximated solution 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 equal to the vector 10 -8.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already tell that 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 is quite far away from the true solution r.</a:t>
            </a:r>
          </a:p>
          <a:p>
            <a:r>
              <a:rPr lang="en-US" baseline="0" dirty="0" smtClean="0"/>
              <a:t>Let us confirm this by computing the forward error.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0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compute the relative forward error  we compute </a:t>
            </a:r>
          </a:p>
          <a:p>
            <a:endParaRPr lang="en-US" dirty="0" smtClean="0"/>
          </a:p>
          <a:p>
            <a:r>
              <a:rPr lang="en-US" dirty="0" smtClean="0"/>
              <a:t>the infinity norm of the true solution</a:t>
            </a:r>
            <a:r>
              <a:rPr lang="en-US" baseline="0" dirty="0" smtClean="0"/>
              <a:t> 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infinity norm of the difference between the exact and approximated solution</a:t>
            </a:r>
          </a:p>
          <a:p>
            <a:endParaRPr lang="en-US" baseline="0" dirty="0" smtClean="0"/>
          </a:p>
          <a:p>
            <a:r>
              <a:rPr lang="en-US" dirty="0" smtClean="0"/>
              <a:t>This leads</a:t>
            </a:r>
            <a:r>
              <a:rPr lang="en-US" baseline="0" dirty="0" smtClean="0"/>
              <a:t> us to a relative forward error of 9, which confirms indeed that the approximation is rather poor.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7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about the backward error?</a:t>
            </a:r>
          </a:p>
          <a:p>
            <a:r>
              <a:rPr lang="en-US" dirty="0" smtClean="0"/>
              <a:t>Will</a:t>
            </a:r>
            <a:r>
              <a:rPr lang="en-US" baseline="0" dirty="0" smtClean="0"/>
              <a:t> the backward error be large too?</a:t>
            </a:r>
          </a:p>
          <a:p>
            <a:endParaRPr lang="en-US" baseline="0" dirty="0" smtClean="0"/>
          </a:p>
          <a:p>
            <a:r>
              <a:rPr lang="en-US" dirty="0" smtClean="0"/>
              <a:t>To compute the relative backward error we compute progressively the</a:t>
            </a:r>
            <a:r>
              <a:rPr lang="en-US" baseline="0" dirty="0" smtClean="0"/>
              <a:t> i</a:t>
            </a:r>
            <a:r>
              <a:rPr lang="en-US" dirty="0" smtClean="0"/>
              <a:t>nfinity norm of </a:t>
            </a:r>
          </a:p>
          <a:p>
            <a:endParaRPr lang="en-US" dirty="0" smtClean="0"/>
          </a:p>
          <a:p>
            <a:r>
              <a:rPr lang="en-US" dirty="0" smtClean="0"/>
              <a:t>the right</a:t>
            </a:r>
            <a:r>
              <a:rPr lang="en-US" baseline="0" dirty="0" smtClean="0"/>
              <a:t> hand side vector b</a:t>
            </a:r>
          </a:p>
          <a:p>
            <a:endParaRPr lang="en-US" baseline="0" dirty="0" smtClean="0"/>
          </a:p>
          <a:p>
            <a:r>
              <a:rPr lang="en-US" dirty="0" smtClean="0"/>
              <a:t>and the difference</a:t>
            </a:r>
            <a:r>
              <a:rPr lang="en-US" baseline="0" dirty="0" smtClean="0"/>
              <a:t> between Ax and 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leads us to a very small relative backward error of 0.0005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very small backward errors comes from the fact that if we plug back our approximation 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 into the system, we almost satisfy the equations.</a:t>
            </a:r>
          </a:p>
          <a:p>
            <a:endParaRPr lang="en-US" baseline="0" dirty="0" smtClean="0"/>
          </a:p>
          <a:p>
            <a:r>
              <a:rPr lang="en-CA" dirty="0" smtClean="0"/>
              <a:t>Indeed</a:t>
            </a:r>
            <a:r>
              <a:rPr lang="en-CA" baseline="0" dirty="0" smtClean="0"/>
              <a:t> calculating</a:t>
            </a:r>
            <a:r>
              <a:rPr lang="en-CA" dirty="0" smtClean="0"/>
              <a:t> A times </a:t>
            </a:r>
            <a:r>
              <a:rPr lang="en-CA" dirty="0" err="1" smtClean="0"/>
              <a:t>xr</a:t>
            </a:r>
            <a:r>
              <a:rPr lang="en-CA" baseline="0" dirty="0" smtClean="0"/>
              <a:t> yields the vector 2 2.001.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That is almost the right hand side vector b which is 2 2.0001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68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summarize</a:t>
            </a:r>
            <a:r>
              <a:rPr lang="en-US" baseline="0" dirty="0" smtClean="0"/>
              <a:t> our findings.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</a:t>
            </a:r>
            <a:r>
              <a:rPr lang="en-US" dirty="0" smtClean="0"/>
              <a:t>e got a relative forward error of 9 and a relative backward</a:t>
            </a:r>
            <a:r>
              <a:rPr lang="en-US" baseline="0" dirty="0" smtClean="0"/>
              <a:t> error of 0.0005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are very different order of magnitudes. The forward error is much larger than the backward error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Recall that the backward error is the only error you have access to.</a:t>
            </a:r>
          </a:p>
          <a:p>
            <a:r>
              <a:rPr lang="en-US" baseline="0" dirty="0" smtClean="0"/>
              <a:t>It is the error you get by plugging back your approximation into the original problem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example, if you take the approximation 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 and plug it into the system you want to solve, you find that the equations are almost satisfied.</a:t>
            </a:r>
          </a:p>
          <a:p>
            <a:r>
              <a:rPr lang="en-US" baseline="0" dirty="0" smtClean="0"/>
              <a:t>Only a very small discrepancy exists.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in fact the approximation is very far away from the exact solution 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behavior is exemplified by the very larger error magnification factor of 18’000.</a:t>
            </a:r>
          </a:p>
          <a:p>
            <a:endParaRPr lang="en-US" dirty="0" smtClean="0"/>
          </a:p>
          <a:p>
            <a:r>
              <a:rPr lang="en-US" dirty="0" smtClean="0"/>
              <a:t>Why</a:t>
            </a:r>
            <a:r>
              <a:rPr lang="en-US" baseline="0" dirty="0" smtClean="0"/>
              <a:t> do we have such a strange behavior? </a:t>
            </a:r>
          </a:p>
          <a:p>
            <a:r>
              <a:rPr lang="en-US" dirty="0" smtClean="0"/>
              <a:t>Why our equations are almost satisfied even that our approximation</a:t>
            </a:r>
            <a:r>
              <a:rPr lang="en-US" baseline="0" dirty="0" smtClean="0"/>
              <a:t> is very far away from the actual solution?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76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</a:t>
                </a:r>
                <a:r>
                  <a:rPr lang="en-US" baseline="0" dirty="0" smtClean="0"/>
                  <a:t> graph answers this question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Let us plot our</a:t>
                </a:r>
                <a:r>
                  <a:rPr lang="en-US" baseline="0" dirty="0" smtClean="0"/>
                  <a:t> two equations </a:t>
                </a:r>
                <a:r>
                  <a:rPr lang="en-US" dirty="0" smtClean="0"/>
                  <a:t>in the x1 x2 plane 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start with the first equation x1+x2 = 2</a:t>
                </a:r>
              </a:p>
              <a:p>
                <a:r>
                  <a:rPr lang="en-US" baseline="0" dirty="0" smtClean="0"/>
                  <a:t>We get the line as shown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now plot the second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1.0001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=2.0001</m:t>
                    </m:r>
                  </m:oMath>
                </a14:m>
                <a:endParaRPr lang="en-CA" dirty="0" smtClean="0"/>
              </a:p>
              <a:p>
                <a:r>
                  <a:rPr lang="en-US" dirty="0" smtClean="0"/>
                  <a:t>We</a:t>
                </a:r>
                <a:r>
                  <a:rPr lang="en-US" baseline="0" dirty="0" smtClean="0"/>
                  <a:t> can not discern any difference.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Both equations are very similar: in fact almost identical.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explains why we can almost satisfy them even when not using the correct solution.</a:t>
                </a:r>
              </a:p>
              <a:p>
                <a:r>
                  <a:rPr lang="en-US" baseline="0" dirty="0" smtClean="0"/>
                  <a:t>As long as we use an approximation </a:t>
                </a:r>
                <a:r>
                  <a:rPr lang="en-US" baseline="0" dirty="0" err="1" smtClean="0"/>
                  <a:t>xr</a:t>
                </a:r>
                <a:r>
                  <a:rPr lang="en-US" baseline="0" dirty="0" smtClean="0"/>
                  <a:t> which is near one of the two equations we will always almost satisfy the second one too.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Such as situation is a case of an ill-conditioned problem.</a:t>
                </a:r>
              </a:p>
              <a:p>
                <a:r>
                  <a:rPr lang="en-US" baseline="0" dirty="0" smtClean="0"/>
                  <a:t>It is analog to the case of flat functions we discussed for nonlinear equations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</a:t>
                </a:r>
                <a:r>
                  <a:rPr lang="en-US" baseline="0" dirty="0" smtClean="0"/>
                  <a:t> graph answers this question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Let us in the x1 x2 plane plot our</a:t>
                </a:r>
                <a:r>
                  <a:rPr lang="en-US" baseline="0" dirty="0" smtClean="0"/>
                  <a:t> two equations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start with the first equation x1+x2 = 2</a:t>
                </a:r>
              </a:p>
              <a:p>
                <a:r>
                  <a:rPr lang="en-US" baseline="0" dirty="0" smtClean="0"/>
                  <a:t>We get the line as shown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now plot the second equation </a:t>
                </a:r>
                <a:r>
                  <a:rPr lang="fr-FR" i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b="0" i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1.0001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fr-FR" i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〗_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1+𝑥</a:t>
                </a:r>
                <a:r>
                  <a:rPr lang="fr-FR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b="0" i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=2.0001</a:t>
                </a:r>
                <a:endParaRPr lang="en-CA" dirty="0" smtClean="0"/>
              </a:p>
              <a:p>
                <a:r>
                  <a:rPr lang="en-US" dirty="0" smtClean="0"/>
                  <a:t>We</a:t>
                </a:r>
                <a:r>
                  <a:rPr lang="en-US" baseline="0" dirty="0" smtClean="0"/>
                  <a:t> cant see any difference.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Both equations are very similar, in fact almost identical.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explains why we can almost satisfy them even when not using the correct solution.</a:t>
                </a:r>
              </a:p>
              <a:p>
                <a:r>
                  <a:rPr lang="en-US" baseline="0" dirty="0" smtClean="0"/>
                  <a:t>As long as we use an approximation </a:t>
                </a:r>
                <a:r>
                  <a:rPr lang="en-US" baseline="0" dirty="0" err="1" smtClean="0"/>
                  <a:t>xr</a:t>
                </a:r>
                <a:r>
                  <a:rPr lang="en-US" baseline="0" dirty="0" smtClean="0"/>
                  <a:t> which is near one of the two equations we will always almost satisfy the second one too.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Such as situation is a case of an ill-conditioned problem.</a:t>
                </a:r>
              </a:p>
              <a:p>
                <a:r>
                  <a:rPr lang="en-US" baseline="0" dirty="0" smtClean="0"/>
                  <a:t>It is analog to the case of flat functions we discussed for nonlinear equations</a:t>
                </a: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3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good news is that contrary to nonlinear equations, for linear equations we can compute the error magnification factor.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There is an</a:t>
                </a:r>
                <a:r>
                  <a:rPr lang="en-US" baseline="0" dirty="0" smtClean="0"/>
                  <a:t> important theorem that reads as: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largest to be expected error magnification factor when solving a linear system of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is given by the conditioning number</a:t>
                </a:r>
                <a:r>
                  <a:rPr lang="en-US" baseline="0" dirty="0" smtClean="0"/>
                  <a:t> of the coefficient matrix A.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conditioning number of the coefficient matrix can be calculated by multiplying the infinity norm of the A with the infinity norm of the inverse of A </a:t>
                </a:r>
              </a:p>
              <a:p>
                <a:r>
                  <a:rPr lang="en-US" baseline="0" dirty="0" smtClean="0"/>
                  <a:t>Luckily this is simple to do as we will see.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Of course, if you want to be able to use this theorem you need to know how to compute the infinity norm of a matrix.</a:t>
                </a:r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Contrary to nonlinear equations, for linear equations we can compute the error magnification factor.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There is an</a:t>
                </a:r>
                <a:r>
                  <a:rPr lang="en-US" baseline="0" dirty="0" smtClean="0"/>
                  <a:t> important theorem that reads as: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largest to be expected error magnification factor when solving a linear system of equations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𝑥=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</a:t>
                </a:r>
                <a:r>
                  <a:rPr lang="en-US" dirty="0" smtClean="0"/>
                  <a:t> is given </a:t>
                </a:r>
                <a:r>
                  <a:rPr lang="en-US" dirty="0" smtClean="0"/>
                  <a:t>by the conditioning number</a:t>
                </a:r>
                <a:r>
                  <a:rPr lang="en-US" baseline="0" dirty="0" smtClean="0"/>
                  <a:t> of the coefficient matrix A.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conditioning number of the coefficient matrix can be calculated by multiplying the infinity norm of the A with the </a:t>
                </a:r>
                <a:r>
                  <a:rPr lang="en-US" baseline="0" dirty="0" smtClean="0"/>
                  <a:t>infinity norm of the inverse of A </a:t>
                </a:r>
              </a:p>
              <a:p>
                <a:r>
                  <a:rPr lang="en-US" baseline="0" dirty="0" smtClean="0"/>
                  <a:t>Luckily this is simple to do as we will see.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Of course, if you want to be able to use this theorem you need to know how to compute the infinity norm of a matrix.</a:t>
                </a:r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32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infinity norm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defined as the maximum absolute row sum</a:t>
                </a: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For example for the matrix displayed one proceeds as follows</a:t>
                </a: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First we compute the sum in</a:t>
                </a:r>
                <a:r>
                  <a:rPr lang="en-US" b="0" baseline="0" dirty="0" smtClean="0">
                    <a:ea typeface="Cambria Math" panose="02040503050406030204" pitchFamily="18" charset="0"/>
                  </a:rPr>
                  <a:t> absolute value of the first row.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We obtain 7 in our example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Second we compute the sum in</a:t>
                </a:r>
                <a:r>
                  <a:rPr lang="en-US" b="0" baseline="0" dirty="0" smtClean="0">
                    <a:ea typeface="Cambria Math" panose="02040503050406030204" pitchFamily="18" charset="0"/>
                  </a:rPr>
                  <a:t> absolute value of the second row.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We obtain 13 in our example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And 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third we compute the sum in</a:t>
                </a:r>
                <a:r>
                  <a:rPr lang="en-US" b="0" baseline="0" dirty="0" smtClean="0">
                    <a:ea typeface="Cambria Math" panose="02040503050406030204" pitchFamily="18" charset="0"/>
                  </a:rPr>
                  <a:t> absolute value of the third row.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We obtain 8.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Now we look for the largest row sum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This is 13, the row sum of the second row.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Consequently the infinity norm of our matrix is 13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 smtClean="0"/>
                  <a:t>infinity norm of a matrix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𝐴</a:t>
                </a:r>
                <a:r>
                  <a:rPr lang="en-US" dirty="0" smtClean="0"/>
                  <a:t> is defined as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"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aximum absolute row sum</a:t>
                </a:r>
                <a:r>
                  <a:rPr lang="en-CA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For example for the matrix displayed one proceeds as follows</a:t>
                </a: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First we compute the sum in</a:t>
                </a:r>
                <a:r>
                  <a:rPr lang="en-US" b="0" baseline="0" dirty="0" smtClean="0">
                    <a:ea typeface="Cambria Math" panose="02040503050406030204" pitchFamily="18" charset="0"/>
                  </a:rPr>
                  <a:t> absolute value of the first row.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We obtain 7 in our example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Second we compute the sum in</a:t>
                </a:r>
                <a:r>
                  <a:rPr lang="en-US" b="0" baseline="0" dirty="0" smtClean="0">
                    <a:ea typeface="Cambria Math" panose="02040503050406030204" pitchFamily="18" charset="0"/>
                  </a:rPr>
                  <a:t> absolute value of the second row.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We obtain 13 in our example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And 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third we compute the sum in</a:t>
                </a:r>
                <a:r>
                  <a:rPr lang="en-US" b="0" baseline="0" dirty="0" smtClean="0">
                    <a:ea typeface="Cambria Math" panose="02040503050406030204" pitchFamily="18" charset="0"/>
                  </a:rPr>
                  <a:t> absolute value of the </a:t>
                </a:r>
                <a:r>
                  <a:rPr lang="en-US" b="0" baseline="0" dirty="0" err="1" smtClean="0">
                    <a:ea typeface="Cambria Math" panose="02040503050406030204" pitchFamily="18" charset="0"/>
                  </a:rPr>
                  <a:t>thrid</a:t>
                </a:r>
                <a:r>
                  <a:rPr lang="en-US" b="0" baseline="0" dirty="0" smtClean="0">
                    <a:ea typeface="Cambria Math" panose="02040503050406030204" pitchFamily="18" charset="0"/>
                  </a:rPr>
                  <a:t> row.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We obtain 8.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Now we look for the largest row sum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This is 13, the row sum of the second row.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Consequently the infinity norm of our matrix is 13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6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smtClean="0"/>
              <a:t>condition number</a:t>
            </a:r>
            <a:br>
              <a:rPr lang="en-US" smtClean="0"/>
            </a:br>
            <a:r>
              <a:rPr lang="en-US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/ Octave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Matlab</a:t>
            </a:r>
            <a:r>
              <a:rPr lang="en-US" dirty="0" smtClean="0"/>
              <a:t> / Octave has a function to compute matrix norms which has the same syntax as `vector norms.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5887294" y="3478606"/>
            <a:ext cx="4739986" cy="1371600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octave&gt; A=[3 2 2; -2 -7 4; 4 1 -3];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octave&gt; norm(</a:t>
            </a:r>
            <a:r>
              <a:rPr lang="en-US" dirty="0" err="1" smtClean="0">
                <a:solidFill>
                  <a:schemeClr val="tx1"/>
                </a:solidFill>
              </a:rPr>
              <a:t>A,inf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pt-BR" dirty="0">
                <a:solidFill>
                  <a:schemeClr val="tx1"/>
                </a:solidFill>
              </a:rPr>
              <a:t>ans =  </a:t>
            </a:r>
            <a:r>
              <a:rPr lang="pt-BR" dirty="0" smtClean="0">
                <a:solidFill>
                  <a:schemeClr val="tx1"/>
                </a:solidFill>
              </a:rPr>
              <a:t>13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05000" y="3467100"/>
                <a:ext cx="3027175" cy="1394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467100"/>
                <a:ext cx="3027175" cy="1394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06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Compute the maximal error magnification factor for the following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1.0001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sz="1200" dirty="0" smtClean="0"/>
              </a:p>
              <a:p>
                <a:r>
                  <a:rPr lang="en-US" dirty="0" smtClean="0"/>
                  <a:t>Compute </a:t>
                </a:r>
                <a:r>
                  <a:rPr lang="en-US" dirty="0"/>
                  <a:t>inverse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10001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−10000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9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Infinity norms: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1.0001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10000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10000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10001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−10000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=20001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300" dirty="0"/>
              </a:p>
              <a:p>
                <a:r>
                  <a:rPr lang="en-US" dirty="0" smtClean="0"/>
                  <a:t>Maximal error magnification factor: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cond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2.0001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×20001≅40′000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89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Octave/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Matlab</a:t>
            </a:r>
            <a:r>
              <a:rPr lang="en-US" dirty="0" smtClean="0"/>
              <a:t>/Octave command “</a:t>
            </a:r>
            <a:r>
              <a:rPr lang="en-US" dirty="0" err="1" smtClean="0"/>
              <a:t>cond</a:t>
            </a:r>
            <a:r>
              <a:rPr lang="en-US" dirty="0" smtClean="0"/>
              <a:t>” computes the conditioning number of a matrix. The first parameter is the matrix and the second is the type of vector norm one wants to use.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3429000" y="4267200"/>
            <a:ext cx="5181600" cy="1403781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o</a:t>
            </a:r>
            <a:r>
              <a:rPr lang="en-CA" dirty="0" smtClean="0">
                <a:solidFill>
                  <a:schemeClr val="tx1"/>
                </a:solidFill>
              </a:rPr>
              <a:t>ctave&gt; </a:t>
            </a:r>
            <a:r>
              <a:rPr lang="pt-BR" dirty="0" smtClean="0">
                <a:solidFill>
                  <a:schemeClr val="tx1"/>
                </a:solidFill>
              </a:rPr>
              <a:t>A = [1 1; 1.0001 1];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octave&gt; cond(A,inf)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ans =  40004.00010</a:t>
            </a:r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0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in the case of nonlinear equations, the error magnification factor of a linear system of equations solving problem can become very large</a:t>
                </a:r>
              </a:p>
              <a:p>
                <a:r>
                  <a:rPr lang="en-US" dirty="0" smtClean="0"/>
                  <a:t>There exist a formula to determine the largest error magnification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one can expect when solving a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29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Previously we learned how to quantify errors using vector norms</a:t>
            </a:r>
          </a:p>
          <a:p>
            <a:r>
              <a:rPr lang="en-US" dirty="0" smtClean="0"/>
              <a:t>We could define forward and backward errors as well as the error magnification factor</a:t>
            </a:r>
          </a:p>
          <a:p>
            <a:r>
              <a:rPr lang="en-US" dirty="0" smtClean="0"/>
              <a:t>From the lesson on solving nonlinear equations, we know that problems with high error magnification factor are challenging</a:t>
            </a:r>
          </a:p>
          <a:p>
            <a:r>
              <a:rPr lang="en-US" dirty="0" smtClean="0"/>
              <a:t>Does such problems exist as well for systems of linear equations?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6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Consider the system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1.0001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.0001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the true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approximated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4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To compute the relative forward error we need: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ba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ba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r>
                  <a:rPr lang="en-US" dirty="0" smtClean="0"/>
                  <a:t>Relative forward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8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To compute the relative backward error we need: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.0001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=2.0001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1.0001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2.0001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2.001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2.0001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−0.0009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=0.0009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r>
                  <a:rPr lang="en-US" dirty="0" smtClean="0"/>
                  <a:t>Relative backward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ba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0.0009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2.0001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1" t="-2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51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got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.=9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.=0.0005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Note how the forward error is significantly larger than the backward error</a:t>
                </a:r>
              </a:p>
              <a:p>
                <a:r>
                  <a:rPr lang="en-US" dirty="0" smtClean="0"/>
                  <a:t>Error magnification </a:t>
                </a:r>
                <a:r>
                  <a:rPr lang="en-US" dirty="0"/>
                  <a:t>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0.0005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8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05" y="1587952"/>
            <a:ext cx="4572396" cy="4072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610600" y="5252283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5252283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73946" y="158795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46" y="1587952"/>
                <a:ext cx="46609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550A1CD-9BD0-401B-8A23-82F777A88A7F}"/>
              </a:ext>
            </a:extLst>
          </p:cNvPr>
          <p:cNvSpPr txBox="1"/>
          <p:nvPr/>
        </p:nvSpPr>
        <p:spPr>
          <a:xfrm>
            <a:off x="6138268" y="3446133"/>
            <a:ext cx="31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8A6AD"/>
                </a:solidFill>
              </a:rPr>
              <a:t>Both equations nearly identical</a:t>
            </a:r>
            <a:endParaRPr lang="en-CA" dirty="0">
              <a:solidFill>
                <a:srgbClr val="48A6A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06103" y="4307721"/>
                <a:ext cx="1394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03" y="4307721"/>
                <a:ext cx="1394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95081" y="2971800"/>
                <a:ext cx="26449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1.0001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=2.0001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081" y="2971800"/>
                <a:ext cx="26449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4969494" y="2286000"/>
            <a:ext cx="1736106" cy="31509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2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Error Magnification Factor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linear systems one can compute the to be expected error magnification factor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 smtClean="0"/>
                  <a:t>Theorem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largest to be expected error magnification factor when solving a linear system of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is given by: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457200" y="3124200"/>
            <a:ext cx="10820400" cy="2743200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Norm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Definition</a:t>
                </a: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smtClean="0"/>
                  <a:t>infinity norm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defined as: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maximum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absolute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row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sum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dirty="0" smtClean="0"/>
                  <a:t>Example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457200" y="1600201"/>
            <a:ext cx="10820400" cy="2057399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62400" y="4408996"/>
                <a:ext cx="3796039" cy="1458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−7</m:t>
                                        </m:r>
                                      </m:e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408996"/>
                <a:ext cx="3796039" cy="14587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4538797" y="4361547"/>
            <a:ext cx="2319203" cy="548481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04143" y="4343400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43" y="4343400"/>
                <a:ext cx="50526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4521689" y="4840397"/>
            <a:ext cx="2319203" cy="548481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58107" y="4822250"/>
                <a:ext cx="7328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107" y="4822250"/>
                <a:ext cx="73289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4504581" y="5275339"/>
            <a:ext cx="2429619" cy="548481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69927" y="5257192"/>
                <a:ext cx="52932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927" y="5257192"/>
                <a:ext cx="529322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20000" y="4796596"/>
                <a:ext cx="11530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796596"/>
                <a:ext cx="1153073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47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 animBg="1"/>
      <p:bldP spid="7" grpId="1" animBg="1"/>
      <p:bldP spid="8" grpId="0"/>
      <p:bldP spid="9" grpId="0" animBg="1"/>
      <p:bldP spid="9" grpId="1" animBg="1"/>
      <p:bldP spid="10" grpId="0"/>
      <p:bldP spid="11" grpId="0" animBg="1"/>
      <p:bldP spid="11" grpId="1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1436</Words>
  <Application>Microsoft Office PowerPoint</Application>
  <PresentationFormat>Widescreen</PresentationFormat>
  <Paragraphs>267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Lecture 9</vt:lpstr>
      <vt:lpstr>Introduction</vt:lpstr>
      <vt:lpstr>Example</vt:lpstr>
      <vt:lpstr>Example</vt:lpstr>
      <vt:lpstr>Example</vt:lpstr>
      <vt:lpstr>Example</vt:lpstr>
      <vt:lpstr>Example</vt:lpstr>
      <vt:lpstr>Predicting the Error Magnification Factor</vt:lpstr>
      <vt:lpstr>Matrix Norm</vt:lpstr>
      <vt:lpstr>Matlab / Octave</vt:lpstr>
      <vt:lpstr>Example</vt:lpstr>
      <vt:lpstr>Example</vt:lpstr>
      <vt:lpstr>Using Octave/Matlab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Rolf</dc:creator>
  <cp:lastModifiedBy>Rolf Wuthrich</cp:lastModifiedBy>
  <cp:revision>155</cp:revision>
  <dcterms:created xsi:type="dcterms:W3CDTF">2006-08-16T00:00:00Z</dcterms:created>
  <dcterms:modified xsi:type="dcterms:W3CDTF">2020-02-14T16:15:50Z</dcterms:modified>
</cp:coreProperties>
</file>