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60" r:id="rId4"/>
    <p:sldId id="261" r:id="rId5"/>
    <p:sldId id="264" r:id="rId6"/>
    <p:sldId id="259" r:id="rId7"/>
    <p:sldId id="265" r:id="rId8"/>
    <p:sldId id="278" r:id="rId9"/>
    <p:sldId id="267" r:id="rId10"/>
    <p:sldId id="257" r:id="rId11"/>
    <p:sldId id="274" r:id="rId12"/>
    <p:sldId id="262" r:id="rId13"/>
    <p:sldId id="258" r:id="rId14"/>
    <p:sldId id="279" r:id="rId15"/>
    <p:sldId id="280" r:id="rId16"/>
    <p:sldId id="263"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3191" autoAdjust="0"/>
  </p:normalViewPr>
  <p:slideViewPr>
    <p:cSldViewPr snapToGrid="0">
      <p:cViewPr varScale="1">
        <p:scale>
          <a:sx n="47" d="100"/>
          <a:sy n="47" d="100"/>
        </p:scale>
        <p:origin x="238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uthrich\ownCloud\data\Courses\ENGR391\Online\CourseMaterial\4.%20Regression%20and%20interpolation\AuxiliaryFiles\GraphsUsedForSlid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uthrich\ownCloud\data\Courses\ENGR391\Online\CourseMaterial\4.%20Regression%20and%20interpolation\AuxiliaryFiles\GraphsUsedForSlid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uthrich\ownCloud\data\Courses\ENGR391\Online\CourseMaterial\4.%20Regression%20and%20interpolation\AuxiliaryFiles\GraphsUsedForSlid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wuthrich\ownCloud\data\Courses\ENGR391\Online\CourseMaterial\4.%20Regression%20and%20interpolation\AuxiliaryFiles\GraphsUsedForSlide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25400" cap="rnd">
              <a:noFill/>
              <a:round/>
            </a:ln>
            <a:effectLst/>
          </c:spPr>
          <c:marker>
            <c:symbol val="circle"/>
            <c:size val="8"/>
            <c:spPr>
              <a:solidFill>
                <a:schemeClr val="bg1"/>
              </a:solidFill>
              <a:ln w="25400">
                <a:solidFill>
                  <a:srgbClr val="48A6AD"/>
                </a:solidFill>
              </a:ln>
              <a:effectLst/>
            </c:spPr>
          </c:marker>
          <c:xVal>
            <c:numRef>
              <c:f>Runge!$A$1:$A$11</c:f>
              <c:numCache>
                <c:formatCode>General</c:formatCode>
                <c:ptCount val="11"/>
                <c:pt idx="0">
                  <c:v>-1</c:v>
                </c:pt>
                <c:pt idx="1">
                  <c:v>-0.8</c:v>
                </c:pt>
                <c:pt idx="2">
                  <c:v>-0.6</c:v>
                </c:pt>
                <c:pt idx="3">
                  <c:v>-0.4</c:v>
                </c:pt>
                <c:pt idx="4">
                  <c:v>-0.2</c:v>
                </c:pt>
                <c:pt idx="5">
                  <c:v>0</c:v>
                </c:pt>
                <c:pt idx="6">
                  <c:v>0.2</c:v>
                </c:pt>
                <c:pt idx="7">
                  <c:v>0.4</c:v>
                </c:pt>
                <c:pt idx="8">
                  <c:v>0.6</c:v>
                </c:pt>
                <c:pt idx="9">
                  <c:v>0.8</c:v>
                </c:pt>
                <c:pt idx="10">
                  <c:v>1</c:v>
                </c:pt>
              </c:numCache>
            </c:numRef>
          </c:xVal>
          <c:yVal>
            <c:numRef>
              <c:f>Runge!$B$1:$B$11</c:f>
              <c:numCache>
                <c:formatCode>General</c:formatCode>
                <c:ptCount val="11"/>
                <c:pt idx="0">
                  <c:v>7.6923076923076927E-2</c:v>
                </c:pt>
                <c:pt idx="1">
                  <c:v>0.11520737327188939</c:v>
                </c:pt>
                <c:pt idx="2">
                  <c:v>0.18796992481203009</c:v>
                </c:pt>
                <c:pt idx="3">
                  <c:v>0.34246575342465752</c:v>
                </c:pt>
                <c:pt idx="4">
                  <c:v>0.67567567567567566</c:v>
                </c:pt>
                <c:pt idx="5">
                  <c:v>1</c:v>
                </c:pt>
                <c:pt idx="6">
                  <c:v>0.67567567567567566</c:v>
                </c:pt>
                <c:pt idx="7">
                  <c:v>0.34246575342465752</c:v>
                </c:pt>
                <c:pt idx="8">
                  <c:v>0.18796992481203009</c:v>
                </c:pt>
                <c:pt idx="9">
                  <c:v>0.11520737327188939</c:v>
                </c:pt>
                <c:pt idx="10">
                  <c:v>7.6923076923076927E-2</c:v>
                </c:pt>
              </c:numCache>
            </c:numRef>
          </c:yVal>
          <c:smooth val="0"/>
          <c:extLst>
            <c:ext xmlns:c16="http://schemas.microsoft.com/office/drawing/2014/chart" uri="{C3380CC4-5D6E-409C-BE32-E72D297353CC}">
              <c16:uniqueId val="{00000000-318C-4942-BBBE-8F94372BAC02}"/>
            </c:ext>
          </c:extLst>
        </c:ser>
        <c:ser>
          <c:idx val="0"/>
          <c:order val="1"/>
          <c:tx>
            <c:v>Fit</c:v>
          </c:tx>
          <c:spPr>
            <a:ln w="25400" cap="rnd">
              <a:solidFill>
                <a:srgbClr val="48A6AD"/>
              </a:solidFill>
              <a:round/>
            </a:ln>
            <a:effectLst/>
          </c:spPr>
          <c:marker>
            <c:symbol val="none"/>
          </c:marker>
          <c:xVal>
            <c:numRef>
              <c:f>Runge!$E$1:$E$30</c:f>
              <c:numCache>
                <c:formatCode>General</c:formatCode>
                <c:ptCount val="30"/>
                <c:pt idx="0">
                  <c:v>-1.1000000000000001</c:v>
                </c:pt>
                <c:pt idx="1">
                  <c:v>-1.0241</c:v>
                </c:pt>
                <c:pt idx="2">
                  <c:v>-0.94830000000000003</c:v>
                </c:pt>
                <c:pt idx="3">
                  <c:v>-0.87239999999999995</c:v>
                </c:pt>
                <c:pt idx="4">
                  <c:v>-0.79659999999999997</c:v>
                </c:pt>
                <c:pt idx="5">
                  <c:v>-0.72070000000000001</c:v>
                </c:pt>
                <c:pt idx="6">
                  <c:v>-0.64480000000000004</c:v>
                </c:pt>
                <c:pt idx="7">
                  <c:v>-0.56899999999999995</c:v>
                </c:pt>
                <c:pt idx="8">
                  <c:v>-0.49309999999999998</c:v>
                </c:pt>
                <c:pt idx="9">
                  <c:v>-0.41720000000000002</c:v>
                </c:pt>
                <c:pt idx="10">
                  <c:v>-0.34139999999999998</c:v>
                </c:pt>
                <c:pt idx="11">
                  <c:v>-0.26550000000000001</c:v>
                </c:pt>
                <c:pt idx="12">
                  <c:v>-0.18970000000000001</c:v>
                </c:pt>
                <c:pt idx="13">
                  <c:v>-0.1138</c:v>
                </c:pt>
                <c:pt idx="14">
                  <c:v>-3.7900000000000003E-2</c:v>
                </c:pt>
                <c:pt idx="15">
                  <c:v>3.7900000000000003E-2</c:v>
                </c:pt>
                <c:pt idx="16">
                  <c:v>0.1138</c:v>
                </c:pt>
                <c:pt idx="17">
                  <c:v>0.18970000000000001</c:v>
                </c:pt>
                <c:pt idx="18">
                  <c:v>0.26550000000000001</c:v>
                </c:pt>
                <c:pt idx="19">
                  <c:v>0.34139999999999998</c:v>
                </c:pt>
                <c:pt idx="20">
                  <c:v>0.41720000000000002</c:v>
                </c:pt>
                <c:pt idx="21">
                  <c:v>0.49309999999999998</c:v>
                </c:pt>
                <c:pt idx="22">
                  <c:v>0.56899999999999995</c:v>
                </c:pt>
                <c:pt idx="23">
                  <c:v>0.64480000000000004</c:v>
                </c:pt>
                <c:pt idx="24">
                  <c:v>0.72070000000000001</c:v>
                </c:pt>
                <c:pt idx="25">
                  <c:v>0.79659999999999997</c:v>
                </c:pt>
                <c:pt idx="26">
                  <c:v>0.87239999999999995</c:v>
                </c:pt>
                <c:pt idx="27">
                  <c:v>0.94830000000000003</c:v>
                </c:pt>
                <c:pt idx="28">
                  <c:v>1.0241</c:v>
                </c:pt>
                <c:pt idx="29">
                  <c:v>1.1000000000000001</c:v>
                </c:pt>
              </c:numCache>
            </c:numRef>
          </c:xVal>
          <c:yVal>
            <c:numRef>
              <c:f>Runge!$F$1:$F$30</c:f>
              <c:numCache>
                <c:formatCode>General</c:formatCode>
                <c:ptCount val="30"/>
                <c:pt idx="0">
                  <c:v>-11.151899999999999</c:v>
                </c:pt>
                <c:pt idx="1">
                  <c:v>-1.0227999999999999</c:v>
                </c:pt>
                <c:pt idx="2">
                  <c:v>0.87019999999999997</c:v>
                </c:pt>
                <c:pt idx="3">
                  <c:v>0.53349999999999997</c:v>
                </c:pt>
                <c:pt idx="4">
                  <c:v>0.10290000000000001</c:v>
                </c:pt>
                <c:pt idx="5">
                  <c:v>6.7000000000000002E-3</c:v>
                </c:pt>
                <c:pt idx="6">
                  <c:v>0.1108</c:v>
                </c:pt>
                <c:pt idx="7">
                  <c:v>0.23219999999999999</c:v>
                </c:pt>
                <c:pt idx="8">
                  <c:v>0.29759999999999998</c:v>
                </c:pt>
                <c:pt idx="9">
                  <c:v>0.33250000000000002</c:v>
                </c:pt>
                <c:pt idx="10">
                  <c:v>0.39600000000000002</c:v>
                </c:pt>
                <c:pt idx="11">
                  <c:v>0.52329999999999999</c:v>
                </c:pt>
                <c:pt idx="12">
                  <c:v>0.70120000000000005</c:v>
                </c:pt>
                <c:pt idx="13">
                  <c:v>0.87649999999999995</c:v>
                </c:pt>
                <c:pt idx="14">
                  <c:v>0.98529999999999995</c:v>
                </c:pt>
                <c:pt idx="15">
                  <c:v>0.98529999999999995</c:v>
                </c:pt>
                <c:pt idx="16">
                  <c:v>0.87649999999999995</c:v>
                </c:pt>
                <c:pt idx="17">
                  <c:v>0.70120000000000005</c:v>
                </c:pt>
                <c:pt idx="18">
                  <c:v>0.52329999999999999</c:v>
                </c:pt>
                <c:pt idx="19">
                  <c:v>0.39600000000000002</c:v>
                </c:pt>
                <c:pt idx="20">
                  <c:v>0.33250000000000002</c:v>
                </c:pt>
                <c:pt idx="21">
                  <c:v>0.29759999999999998</c:v>
                </c:pt>
                <c:pt idx="22">
                  <c:v>0.23219999999999999</c:v>
                </c:pt>
                <c:pt idx="23">
                  <c:v>0.1108</c:v>
                </c:pt>
                <c:pt idx="24">
                  <c:v>6.7000000000000002E-3</c:v>
                </c:pt>
                <c:pt idx="25">
                  <c:v>0.10290000000000001</c:v>
                </c:pt>
                <c:pt idx="26">
                  <c:v>0.53349999999999997</c:v>
                </c:pt>
                <c:pt idx="27">
                  <c:v>0.87019999999999997</c:v>
                </c:pt>
                <c:pt idx="28">
                  <c:v>-1.0227999999999999</c:v>
                </c:pt>
                <c:pt idx="29">
                  <c:v>-11.151899999999999</c:v>
                </c:pt>
              </c:numCache>
            </c:numRef>
          </c:yVal>
          <c:smooth val="1"/>
          <c:extLst>
            <c:ext xmlns:c16="http://schemas.microsoft.com/office/drawing/2014/chart" uri="{C3380CC4-5D6E-409C-BE32-E72D297353CC}">
              <c16:uniqueId val="{00000001-318C-4942-BBBE-8F94372BAC02}"/>
            </c:ext>
          </c:extLst>
        </c:ser>
        <c:dLbls>
          <c:showLegendKey val="0"/>
          <c:showVal val="0"/>
          <c:showCatName val="0"/>
          <c:showSerName val="0"/>
          <c:showPercent val="0"/>
          <c:showBubbleSize val="0"/>
        </c:dLbls>
        <c:axId val="393564728"/>
        <c:axId val="393565120"/>
        <c:extLst/>
      </c:scatterChart>
      <c:valAx>
        <c:axId val="393564728"/>
        <c:scaling>
          <c:orientation val="minMax"/>
          <c:max val="1.5"/>
          <c:min val="-1.5"/>
        </c:scaling>
        <c:delete val="0"/>
        <c:axPos val="b"/>
        <c:majorGridlines>
          <c:spPr>
            <a:ln w="9525" cap="flat" cmpd="sng" algn="ctr">
              <a:noFill/>
              <a:round/>
            </a:ln>
            <a:effectLst/>
          </c:spPr>
        </c:majorGridlines>
        <c:numFmt formatCode="General" sourceLinked="1"/>
        <c:majorTickMark val="cross"/>
        <c:minorTickMark val="none"/>
        <c:tickLblPos val="nextTo"/>
        <c:spPr>
          <a:noFill/>
          <a:ln w="19050" cap="flat" cmpd="sng" algn="ctr">
            <a:solidFill>
              <a:srgbClr val="48A6AD"/>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93565120"/>
        <c:crosses val="autoZero"/>
        <c:crossBetween val="midCat"/>
        <c:majorUnit val="1"/>
        <c:minorUnit val="1"/>
      </c:valAx>
      <c:valAx>
        <c:axId val="393565120"/>
        <c:scaling>
          <c:orientation val="minMax"/>
          <c:max val="1.5"/>
          <c:min val="-1.5"/>
        </c:scaling>
        <c:delete val="0"/>
        <c:axPos val="l"/>
        <c:majorGridlines>
          <c:spPr>
            <a:ln w="9525" cap="flat" cmpd="sng" algn="ctr">
              <a:noFill/>
              <a:round/>
            </a:ln>
            <a:effectLst/>
          </c:spPr>
        </c:majorGridlines>
        <c:numFmt formatCode="General" sourceLinked="1"/>
        <c:majorTickMark val="cross"/>
        <c:minorTickMark val="none"/>
        <c:tickLblPos val="nextTo"/>
        <c:spPr>
          <a:noFill/>
          <a:ln w="19050" cap="flat" cmpd="sng" algn="ctr">
            <a:solidFill>
              <a:srgbClr val="48A6AD"/>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93564728"/>
        <c:crosses val="autoZero"/>
        <c:crossBetween val="midCat"/>
        <c:majorUnit val="1"/>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25400" cap="rnd">
              <a:noFill/>
              <a:round/>
            </a:ln>
            <a:effectLst/>
          </c:spPr>
          <c:marker>
            <c:symbol val="circle"/>
            <c:size val="8"/>
            <c:spPr>
              <a:solidFill>
                <a:schemeClr val="bg1"/>
              </a:solidFill>
              <a:ln w="25400">
                <a:solidFill>
                  <a:srgbClr val="48A6AD"/>
                </a:solidFill>
              </a:ln>
              <a:effectLst/>
            </c:spPr>
          </c:marker>
          <c:xVal>
            <c:numRef>
              <c:f>Splines!$A$1:$A$4</c:f>
              <c:numCache>
                <c:formatCode>General</c:formatCode>
                <c:ptCount val="4"/>
                <c:pt idx="0">
                  <c:v>1</c:v>
                </c:pt>
                <c:pt idx="1">
                  <c:v>2</c:v>
                </c:pt>
                <c:pt idx="2">
                  <c:v>4</c:v>
                </c:pt>
                <c:pt idx="3">
                  <c:v>5</c:v>
                </c:pt>
              </c:numCache>
            </c:numRef>
          </c:xVal>
          <c:yVal>
            <c:numRef>
              <c:f>Splines!$B$1:$B$4</c:f>
              <c:numCache>
                <c:formatCode>General</c:formatCode>
                <c:ptCount val="4"/>
                <c:pt idx="0">
                  <c:v>2</c:v>
                </c:pt>
                <c:pt idx="1">
                  <c:v>1</c:v>
                </c:pt>
                <c:pt idx="2">
                  <c:v>4</c:v>
                </c:pt>
                <c:pt idx="3">
                  <c:v>3</c:v>
                </c:pt>
              </c:numCache>
            </c:numRef>
          </c:yVal>
          <c:smooth val="0"/>
          <c:extLst>
            <c:ext xmlns:c16="http://schemas.microsoft.com/office/drawing/2014/chart" uri="{C3380CC4-5D6E-409C-BE32-E72D297353CC}">
              <c16:uniqueId val="{00000000-3BCF-4B76-BE79-7BB5CFCF691D}"/>
            </c:ext>
          </c:extLst>
        </c:ser>
        <c:dLbls>
          <c:showLegendKey val="0"/>
          <c:showVal val="0"/>
          <c:showCatName val="0"/>
          <c:showSerName val="0"/>
          <c:showPercent val="0"/>
          <c:showBubbleSize val="0"/>
        </c:dLbls>
        <c:axId val="428395440"/>
        <c:axId val="563150424"/>
        <c:extLst/>
      </c:scatterChart>
      <c:valAx>
        <c:axId val="428395440"/>
        <c:scaling>
          <c:orientation val="minMax"/>
        </c:scaling>
        <c:delete val="0"/>
        <c:axPos val="b"/>
        <c:majorGridlines>
          <c:spPr>
            <a:ln w="9525" cap="flat" cmpd="sng" algn="ctr">
              <a:noFill/>
              <a:round/>
            </a:ln>
            <a:effectLst/>
          </c:spPr>
        </c:majorGridlines>
        <c:numFmt formatCode="General" sourceLinked="1"/>
        <c:majorTickMark val="cross"/>
        <c:minorTickMark val="none"/>
        <c:tickLblPos val="nextTo"/>
        <c:spPr>
          <a:noFill/>
          <a:ln w="19050" cap="flat" cmpd="sng" algn="ctr">
            <a:solidFill>
              <a:srgbClr val="48A6AD"/>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63150424"/>
        <c:crosses val="autoZero"/>
        <c:crossBetween val="midCat"/>
        <c:majorUnit val="1"/>
        <c:minorUnit val="1"/>
      </c:valAx>
      <c:valAx>
        <c:axId val="563150424"/>
        <c:scaling>
          <c:orientation val="minMax"/>
        </c:scaling>
        <c:delete val="0"/>
        <c:axPos val="l"/>
        <c:majorGridlines>
          <c:spPr>
            <a:ln w="9525" cap="flat" cmpd="sng" algn="ctr">
              <a:noFill/>
              <a:round/>
            </a:ln>
            <a:effectLst/>
          </c:spPr>
        </c:majorGridlines>
        <c:numFmt formatCode="General" sourceLinked="1"/>
        <c:majorTickMark val="cross"/>
        <c:minorTickMark val="none"/>
        <c:tickLblPos val="nextTo"/>
        <c:spPr>
          <a:noFill/>
          <a:ln w="19050" cap="flat" cmpd="sng" algn="ctr">
            <a:solidFill>
              <a:srgbClr val="48A6AD"/>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28395440"/>
        <c:crossesAt val="0"/>
        <c:crossBetween val="midCat"/>
        <c:majorUnit val="1"/>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25400" cap="rnd">
              <a:noFill/>
              <a:round/>
            </a:ln>
            <a:effectLst/>
          </c:spPr>
          <c:marker>
            <c:symbol val="circle"/>
            <c:size val="8"/>
            <c:spPr>
              <a:solidFill>
                <a:schemeClr val="bg1"/>
              </a:solidFill>
              <a:ln w="25400">
                <a:solidFill>
                  <a:srgbClr val="48A6AD"/>
                </a:solidFill>
              </a:ln>
              <a:effectLst/>
            </c:spPr>
          </c:marker>
          <c:xVal>
            <c:numRef>
              <c:f>Splines!$A$1:$A$4</c:f>
              <c:numCache>
                <c:formatCode>General</c:formatCode>
                <c:ptCount val="4"/>
                <c:pt idx="0">
                  <c:v>1</c:v>
                </c:pt>
                <c:pt idx="1">
                  <c:v>2</c:v>
                </c:pt>
                <c:pt idx="2">
                  <c:v>4</c:v>
                </c:pt>
                <c:pt idx="3">
                  <c:v>5</c:v>
                </c:pt>
              </c:numCache>
            </c:numRef>
          </c:xVal>
          <c:yVal>
            <c:numRef>
              <c:f>Splines!$B$1:$B$4</c:f>
              <c:numCache>
                <c:formatCode>General</c:formatCode>
                <c:ptCount val="4"/>
                <c:pt idx="0">
                  <c:v>2</c:v>
                </c:pt>
                <c:pt idx="1">
                  <c:v>1</c:v>
                </c:pt>
                <c:pt idx="2">
                  <c:v>4</c:v>
                </c:pt>
                <c:pt idx="3">
                  <c:v>3</c:v>
                </c:pt>
              </c:numCache>
            </c:numRef>
          </c:yVal>
          <c:smooth val="0"/>
          <c:extLst>
            <c:ext xmlns:c16="http://schemas.microsoft.com/office/drawing/2014/chart" uri="{C3380CC4-5D6E-409C-BE32-E72D297353CC}">
              <c16:uniqueId val="{00000000-1752-4C33-9812-22019619D731}"/>
            </c:ext>
          </c:extLst>
        </c:ser>
        <c:dLbls>
          <c:showLegendKey val="0"/>
          <c:showVal val="0"/>
          <c:showCatName val="0"/>
          <c:showSerName val="0"/>
          <c:showPercent val="0"/>
          <c:showBubbleSize val="0"/>
        </c:dLbls>
        <c:axId val="563151208"/>
        <c:axId val="563151600"/>
        <c:extLst/>
      </c:scatterChart>
      <c:valAx>
        <c:axId val="563151208"/>
        <c:scaling>
          <c:orientation val="minMax"/>
        </c:scaling>
        <c:delete val="0"/>
        <c:axPos val="b"/>
        <c:majorGridlines>
          <c:spPr>
            <a:ln w="9525" cap="flat" cmpd="sng" algn="ctr">
              <a:noFill/>
              <a:round/>
            </a:ln>
            <a:effectLst/>
          </c:spPr>
        </c:majorGridlines>
        <c:numFmt formatCode="General" sourceLinked="1"/>
        <c:majorTickMark val="cross"/>
        <c:minorTickMark val="none"/>
        <c:tickLblPos val="nextTo"/>
        <c:spPr>
          <a:noFill/>
          <a:ln w="19050" cap="flat" cmpd="sng" algn="ctr">
            <a:solidFill>
              <a:srgbClr val="48A6AD"/>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63151600"/>
        <c:crosses val="autoZero"/>
        <c:crossBetween val="midCat"/>
        <c:majorUnit val="1"/>
        <c:minorUnit val="1"/>
      </c:valAx>
      <c:valAx>
        <c:axId val="563151600"/>
        <c:scaling>
          <c:orientation val="minMax"/>
        </c:scaling>
        <c:delete val="0"/>
        <c:axPos val="l"/>
        <c:majorGridlines>
          <c:spPr>
            <a:ln w="9525" cap="flat" cmpd="sng" algn="ctr">
              <a:noFill/>
              <a:round/>
            </a:ln>
            <a:effectLst/>
          </c:spPr>
        </c:majorGridlines>
        <c:numFmt formatCode="General" sourceLinked="1"/>
        <c:majorTickMark val="cross"/>
        <c:minorTickMark val="none"/>
        <c:tickLblPos val="nextTo"/>
        <c:spPr>
          <a:noFill/>
          <a:ln w="19050" cap="flat" cmpd="sng" algn="ctr">
            <a:solidFill>
              <a:srgbClr val="48A6AD"/>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63151208"/>
        <c:crossesAt val="0"/>
        <c:crossBetween val="midCat"/>
        <c:majorUnit val="1"/>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25400" cap="rnd">
              <a:noFill/>
              <a:round/>
            </a:ln>
            <a:effectLst/>
          </c:spPr>
          <c:marker>
            <c:symbol val="circle"/>
            <c:size val="7"/>
            <c:spPr>
              <a:solidFill>
                <a:schemeClr val="bg1"/>
              </a:solidFill>
              <a:ln w="22225">
                <a:solidFill>
                  <a:srgbClr val="48A6AD"/>
                </a:solidFill>
              </a:ln>
              <a:effectLst/>
            </c:spPr>
          </c:marker>
          <c:xVal>
            <c:numRef>
              <c:f>Splines!$D$1:$D$2</c:f>
              <c:numCache>
                <c:formatCode>General</c:formatCode>
                <c:ptCount val="2"/>
                <c:pt idx="0">
                  <c:v>1</c:v>
                </c:pt>
                <c:pt idx="1">
                  <c:v>2</c:v>
                </c:pt>
              </c:numCache>
            </c:numRef>
          </c:xVal>
          <c:yVal>
            <c:numRef>
              <c:f>Splines!$E$1:$E$2</c:f>
              <c:numCache>
                <c:formatCode>General</c:formatCode>
                <c:ptCount val="2"/>
                <c:pt idx="0">
                  <c:v>1</c:v>
                </c:pt>
                <c:pt idx="1">
                  <c:v>2</c:v>
                </c:pt>
              </c:numCache>
            </c:numRef>
          </c:yVal>
          <c:smooth val="0"/>
          <c:extLst>
            <c:ext xmlns:c16="http://schemas.microsoft.com/office/drawing/2014/chart" uri="{C3380CC4-5D6E-409C-BE32-E72D297353CC}">
              <c16:uniqueId val="{00000000-FADE-4B2A-B555-A4D02369D0C6}"/>
            </c:ext>
          </c:extLst>
        </c:ser>
        <c:dLbls>
          <c:showLegendKey val="0"/>
          <c:showVal val="0"/>
          <c:showCatName val="0"/>
          <c:showSerName val="0"/>
          <c:showPercent val="0"/>
          <c:showBubbleSize val="0"/>
        </c:dLbls>
        <c:axId val="425448560"/>
        <c:axId val="425448952"/>
        <c:extLst/>
      </c:scatterChart>
      <c:valAx>
        <c:axId val="425448560"/>
        <c:scaling>
          <c:orientation val="minMax"/>
        </c:scaling>
        <c:delete val="0"/>
        <c:axPos val="b"/>
        <c:majorGridlines>
          <c:spPr>
            <a:ln w="9525" cap="flat" cmpd="sng" algn="ctr">
              <a:noFill/>
              <a:round/>
            </a:ln>
            <a:effectLst/>
          </c:spPr>
        </c:majorGridlines>
        <c:numFmt formatCode="General" sourceLinked="1"/>
        <c:majorTickMark val="cross"/>
        <c:minorTickMark val="none"/>
        <c:tickLblPos val="nextTo"/>
        <c:spPr>
          <a:noFill/>
          <a:ln w="19050" cap="flat" cmpd="sng" algn="ctr">
            <a:solidFill>
              <a:srgbClr val="48A6AD"/>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25448952"/>
        <c:crosses val="autoZero"/>
        <c:crossBetween val="midCat"/>
        <c:majorUnit val="1"/>
        <c:minorUnit val="1"/>
      </c:valAx>
      <c:valAx>
        <c:axId val="425448952"/>
        <c:scaling>
          <c:orientation val="minMax"/>
        </c:scaling>
        <c:delete val="0"/>
        <c:axPos val="l"/>
        <c:majorGridlines>
          <c:spPr>
            <a:ln w="9525" cap="flat" cmpd="sng" algn="ctr">
              <a:noFill/>
              <a:round/>
            </a:ln>
            <a:effectLst/>
          </c:spPr>
        </c:majorGridlines>
        <c:numFmt formatCode="General" sourceLinked="1"/>
        <c:majorTickMark val="cross"/>
        <c:minorTickMark val="none"/>
        <c:tickLblPos val="nextTo"/>
        <c:spPr>
          <a:noFill/>
          <a:ln w="19050" cap="flat" cmpd="sng" algn="ctr">
            <a:solidFill>
              <a:srgbClr val="48A6AD"/>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25448560"/>
        <c:crossesAt val="0"/>
        <c:crossBetween val="midCat"/>
        <c:majorUnit val="1"/>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E02DA-8EE3-4194-AD3C-C1B90DBA038E}" type="datetimeFigureOut">
              <a:rPr lang="en-CA" smtClean="0"/>
              <a:t>2020-03-12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0765-E541-4230-A8FF-8E7687F9EE25}" type="slidenum">
              <a:rPr lang="en-CA" smtClean="0"/>
              <a:t>‹#›</a:t>
            </a:fld>
            <a:endParaRPr lang="en-CA"/>
          </a:p>
        </p:txBody>
      </p:sp>
    </p:spTree>
    <p:extLst>
      <p:ext uri="{BB962C8B-B14F-4D97-AF65-F5344CB8AC3E}">
        <p14:creationId xmlns:p14="http://schemas.microsoft.com/office/powerpoint/2010/main" val="48252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19C54-19A8-4A0E-B918-780B4E957A8B}" type="slidenum">
              <a:rPr lang="en-US" smtClean="0"/>
              <a:t>1</a:t>
            </a:fld>
            <a:endParaRPr lang="en-US"/>
          </a:p>
        </p:txBody>
      </p:sp>
    </p:spTree>
    <p:extLst>
      <p:ext uri="{BB962C8B-B14F-4D97-AF65-F5344CB8AC3E}">
        <p14:creationId xmlns:p14="http://schemas.microsoft.com/office/powerpoint/2010/main" val="4117393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Van der </a:t>
            </a:r>
            <a:r>
              <a:rPr lang="en-US" dirty="0" err="1"/>
              <a:t>Mond</a:t>
            </a:r>
            <a:r>
              <a:rPr lang="en-US" dirty="0"/>
              <a:t> interpolation the model parameters are found by solving a system of linear equation in which the coefficient matrix A is built as follows:</a:t>
            </a:r>
          </a:p>
          <a:p>
            <a:endParaRPr lang="en-US" dirty="0"/>
          </a:p>
          <a:p>
            <a:r>
              <a:rPr lang="en-US" dirty="0"/>
              <a:t>The first column is made out of ones</a:t>
            </a:r>
          </a:p>
          <a:p>
            <a:endParaRPr lang="en-US" dirty="0"/>
          </a:p>
          <a:p>
            <a:r>
              <a:rPr lang="en-US" dirty="0"/>
              <a:t>The next one is made out of the x values of the data set</a:t>
            </a:r>
          </a:p>
          <a:p>
            <a:endParaRPr lang="en-US" dirty="0"/>
          </a:p>
          <a:p>
            <a:r>
              <a:rPr lang="en-US" dirty="0"/>
              <a:t>The</a:t>
            </a:r>
            <a:r>
              <a:rPr lang="en-US" baseline="0" dirty="0"/>
              <a:t> third column is the square of these x values</a:t>
            </a:r>
          </a:p>
          <a:p>
            <a:endParaRPr lang="en-US" baseline="0" dirty="0"/>
          </a:p>
          <a:p>
            <a:r>
              <a:rPr lang="en-US" baseline="0" dirty="0"/>
              <a:t>The next one would be the x values power three</a:t>
            </a:r>
          </a:p>
          <a:p>
            <a:endParaRPr lang="en-US" baseline="0" dirty="0"/>
          </a:p>
          <a:p>
            <a:r>
              <a:rPr lang="en-US" baseline="0" dirty="0"/>
              <a:t>It goes on until the last column which is the n-1th power of the x values</a:t>
            </a:r>
          </a:p>
          <a:p>
            <a:endParaRPr lang="en-US" baseline="0" dirty="0"/>
          </a:p>
          <a:p>
            <a:r>
              <a:rPr lang="en-US" dirty="0"/>
              <a:t>The</a:t>
            </a:r>
            <a:r>
              <a:rPr lang="en-US" baseline="0" dirty="0"/>
              <a:t> right hand side vector is made out of the y values of the data set</a:t>
            </a:r>
            <a:endParaRPr lang="en-CA" dirty="0"/>
          </a:p>
        </p:txBody>
      </p:sp>
      <p:sp>
        <p:nvSpPr>
          <p:cNvPr id="4" name="Slide Number Placeholder 3"/>
          <p:cNvSpPr>
            <a:spLocks noGrp="1"/>
          </p:cNvSpPr>
          <p:nvPr>
            <p:ph type="sldNum" sz="quarter" idx="10"/>
          </p:nvPr>
        </p:nvSpPr>
        <p:spPr/>
        <p:txBody>
          <a:bodyPr/>
          <a:lstStyle/>
          <a:p>
            <a:fld id="{09B44B82-8A66-496E-BD35-5B9B9BEF2F2B}" type="slidenum">
              <a:rPr lang="en-US" smtClean="0"/>
              <a:t>10</a:t>
            </a:fld>
            <a:endParaRPr lang="en-US"/>
          </a:p>
        </p:txBody>
      </p:sp>
    </p:spTree>
    <p:extLst>
      <p:ext uri="{BB962C8B-B14F-4D97-AF65-F5344CB8AC3E}">
        <p14:creationId xmlns:p14="http://schemas.microsoft.com/office/powerpoint/2010/main" val="580081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Newton interpolation,</a:t>
            </a:r>
            <a:r>
              <a:rPr lang="en-US" baseline="0" dirty="0"/>
              <a:t> the interpolating polynomial is written in such a way that it’s coefficients can be computed by Newton divided differences</a:t>
            </a:r>
          </a:p>
          <a:p>
            <a:endParaRPr lang="en-US" baseline="0" dirty="0"/>
          </a:p>
          <a:p>
            <a:r>
              <a:rPr lang="en-US" baseline="0" dirty="0"/>
              <a:t>Newton interpolation is particularly well suited for hand calculations as we saw in the examples</a:t>
            </a:r>
          </a:p>
          <a:p>
            <a:endParaRPr lang="en-US" baseline="0" dirty="0"/>
          </a:p>
          <a:p>
            <a:endParaRPr lang="en-CA" dirty="0"/>
          </a:p>
        </p:txBody>
      </p:sp>
      <p:sp>
        <p:nvSpPr>
          <p:cNvPr id="4" name="Slide Number Placeholder 3"/>
          <p:cNvSpPr>
            <a:spLocks noGrp="1"/>
          </p:cNvSpPr>
          <p:nvPr>
            <p:ph type="sldNum" sz="quarter" idx="10"/>
          </p:nvPr>
        </p:nvSpPr>
        <p:spPr/>
        <p:txBody>
          <a:bodyPr/>
          <a:lstStyle/>
          <a:p>
            <a:fld id="{33C1666A-E78C-4D0A-B2DB-9FA3105C9330}" type="slidenum">
              <a:rPr lang="en-US" smtClean="0"/>
              <a:t>11</a:t>
            </a:fld>
            <a:endParaRPr lang="en-US"/>
          </a:p>
        </p:txBody>
      </p:sp>
    </p:spTree>
    <p:extLst>
      <p:ext uri="{BB962C8B-B14F-4D97-AF65-F5344CB8AC3E}">
        <p14:creationId xmlns:p14="http://schemas.microsoft.com/office/powerpoint/2010/main" val="2319682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In Lagrange interpolation, the interpolating polynomial as a linear combination of Lagrange polynomials Li(x).</a:t>
                </a:r>
              </a:p>
              <a:p>
                <a:endParaRPr lang="en-US" dirty="0"/>
              </a:p>
              <a:p>
                <a:r>
                  <a:rPr lang="en-US" dirty="0"/>
                  <a:t>The Lagrange polynomials Li(x) satisfy a very particular condition:</a:t>
                </a:r>
              </a:p>
              <a:p>
                <a:endParaRPr lang="en-US" dirty="0"/>
              </a:p>
              <a:p>
                <a:r>
                  <a:rPr lang="en-US" dirty="0"/>
                  <a:t>T</a:t>
                </a:r>
                <a:r>
                  <a:rPr lang="en-US" baseline="0" dirty="0"/>
                  <a:t>he Lagrange polynomial Li(x) evaluates to one for x=xi, and evaluates to zero for all other interpolating points.</a:t>
                </a:r>
              </a:p>
              <a:p>
                <a:endParaRPr lang="en-US" baseline="0" dirty="0"/>
              </a:p>
              <a:p>
                <a:r>
                  <a:rPr lang="en-US" baseline="0" dirty="0"/>
                  <a:t>From this condition, the Lagrange polynomial can be written right away</a:t>
                </a:r>
              </a:p>
              <a:p>
                <a:endParaRPr lang="en-US" baseline="0" dirty="0"/>
              </a:p>
              <a:p>
                <a:r>
                  <a:rPr lang="en-US" baseline="0" dirty="0"/>
                  <a:t>One of the advantages of Lagrange interpolation is that it doesn’t require any calculation to write down the interpolating polynomial</a:t>
                </a:r>
              </a:p>
              <a:p>
                <a:endParaRPr lang="en-US" baseline="0" dirty="0"/>
              </a:p>
              <a:p>
                <a:endParaRPr lang="en-US" baseline="0" dirty="0"/>
              </a:p>
              <a:p>
                <a:endParaRPr lang="en-US" baseline="0" dirty="0"/>
              </a:p>
              <a:p>
                <a:endParaRPr lang="en-US" baseline="0" dirty="0"/>
              </a:p>
              <a:p>
                <a:r>
                  <a:rPr lang="en-US" baseline="0" dirty="0"/>
                  <a:t> </a:t>
                </a:r>
                <a:endParaRPr lang="en-CA" dirty="0"/>
              </a:p>
            </p:txBody>
          </p:sp>
        </mc:Choice>
        <mc:Fallback xmlns="">
          <p:sp>
            <p:nvSpPr>
              <p:cNvPr id="3" name="Notes Placeholder 2"/>
              <p:cNvSpPr>
                <a:spLocks noGrp="1"/>
              </p:cNvSpPr>
              <p:nvPr>
                <p:ph type="body" idx="1"/>
              </p:nvPr>
            </p:nvSpPr>
            <p:spPr/>
            <p:txBody>
              <a:bodyPr/>
              <a:lstStyle/>
              <a:p>
                <a:r>
                  <a:rPr lang="en-US" dirty="0" smtClean="0"/>
                  <a:t>As we have n data points, our</a:t>
                </a:r>
                <a:r>
                  <a:rPr lang="en-US" baseline="0" dirty="0" smtClean="0"/>
                  <a:t> interpolating polynomial is of degree n-1</a:t>
                </a:r>
              </a:p>
              <a:p>
                <a:endParaRPr lang="en-US" baseline="0" dirty="0" smtClean="0"/>
              </a:p>
              <a:p>
                <a:r>
                  <a:rPr lang="en-US" dirty="0" smtClean="0"/>
                  <a:t>The idea behind Lagrange interpolation is to write the interpolating polynomial as a </a:t>
                </a:r>
                <a:r>
                  <a:rPr lang="en-US" dirty="0" err="1" smtClean="0"/>
                  <a:t>linera</a:t>
                </a:r>
                <a:r>
                  <a:rPr lang="en-US" dirty="0" smtClean="0"/>
                  <a:t> combination of so-called Lagrange polynomials Li(x).</a:t>
                </a:r>
              </a:p>
              <a:p>
                <a:endParaRPr lang="en-US" dirty="0" smtClean="0"/>
              </a:p>
              <a:p>
                <a:r>
                  <a:rPr lang="en-US" dirty="0" smtClean="0"/>
                  <a:t>Written</a:t>
                </a:r>
                <a:r>
                  <a:rPr lang="en-US" baseline="0" dirty="0" smtClean="0"/>
                  <a:t> explicitly we obtain</a:t>
                </a:r>
              </a:p>
              <a:p>
                <a:pPr/>
                <a:r>
                  <a:rPr lang="en-US" sz="1200" i="0">
                    <a:latin typeface="Cambria Math" panose="02040503050406030204" pitchFamily="18" charset="0"/>
                  </a:rPr>
                  <a:t>𝑃</a:t>
                </a:r>
                <a:r>
                  <a:rPr lang="fr-FR" sz="1200" i="0" smtClean="0">
                    <a:latin typeface="Cambria Math" panose="02040503050406030204" pitchFamily="18" charset="0"/>
                  </a:rPr>
                  <a:t>_(</a:t>
                </a:r>
                <a:r>
                  <a:rPr lang="en-US" sz="1200" i="0">
                    <a:latin typeface="Cambria Math" panose="02040503050406030204" pitchFamily="18" charset="0"/>
                  </a:rPr>
                  <a:t>𝑛−1</a:t>
                </a:r>
                <a:r>
                  <a:rPr lang="fr-FR" sz="1200" i="0" smtClean="0">
                    <a:latin typeface="Cambria Math" panose="02040503050406030204" pitchFamily="18" charset="0"/>
                  </a:rPr>
                  <a:t>)</a:t>
                </a:r>
                <a:r>
                  <a:rPr lang="en-US" sz="1200" i="0">
                    <a:latin typeface="Cambria Math" panose="02040503050406030204" pitchFamily="18" charset="0"/>
                  </a:rPr>
                  <a:t> </a:t>
                </a:r>
                <a:r>
                  <a:rPr lang="en-US" sz="1200" i="0">
                    <a:latin typeface="Cambria Math" panose="02040503050406030204" pitchFamily="18" charset="0"/>
                  </a:rPr>
                  <a:t>(𝑥)=</a:t>
                </a:r>
                <a:r>
                  <a:rPr lang="en-US" sz="1200" b="0" i="0" smtClean="0">
                    <a:latin typeface="Cambria Math" panose="02040503050406030204" pitchFamily="18" charset="0"/>
                  </a:rPr>
                  <a:t>𝐿_1 (𝑥) 𝑦_1+</a:t>
                </a:r>
                <a:r>
                  <a:rPr lang="en-US" sz="1200" i="0">
                    <a:latin typeface="Cambria Math" panose="02040503050406030204" pitchFamily="18" charset="0"/>
                  </a:rPr>
                  <a:t>𝐿_</a:t>
                </a:r>
                <a:r>
                  <a:rPr lang="en-US" sz="1200" b="0" i="0" smtClean="0">
                    <a:latin typeface="Cambria Math" panose="02040503050406030204" pitchFamily="18" charset="0"/>
                  </a:rPr>
                  <a:t>2</a:t>
                </a:r>
                <a:r>
                  <a:rPr lang="en-US" sz="1200" b="0" i="0">
                    <a:latin typeface="Cambria Math" panose="02040503050406030204" pitchFamily="18" charset="0"/>
                  </a:rPr>
                  <a:t> </a:t>
                </a:r>
                <a:r>
                  <a:rPr lang="en-US" sz="1200" i="0">
                    <a:latin typeface="Cambria Math" panose="02040503050406030204" pitchFamily="18" charset="0"/>
                  </a:rPr>
                  <a:t>(𝑥) 𝑦_</a:t>
                </a:r>
                <a:r>
                  <a:rPr lang="en-US" sz="1200" b="0" i="0" smtClean="0">
                    <a:latin typeface="Cambria Math" panose="02040503050406030204" pitchFamily="18" charset="0"/>
                  </a:rPr>
                  <a:t>2</a:t>
                </a:r>
                <a:r>
                  <a:rPr lang="en-US" sz="1200" i="0">
                    <a:latin typeface="Cambria Math" panose="02040503050406030204" pitchFamily="18" charset="0"/>
                  </a:rPr>
                  <a:t>+</a:t>
                </a:r>
                <a:r>
                  <a:rPr lang="en-US" sz="1200" i="0" smtClean="0">
                    <a:latin typeface="Cambria Math" panose="02040503050406030204" pitchFamily="18" charset="0"/>
                  </a:rPr>
                  <a:t>…</a:t>
                </a:r>
                <a:r>
                  <a:rPr lang="en-US" sz="1200" b="0" i="0" smtClean="0">
                    <a:latin typeface="Cambria Math" panose="02040503050406030204" pitchFamily="18" charset="0"/>
                  </a:rPr>
                  <a:t>+</a:t>
                </a:r>
                <a:r>
                  <a:rPr lang="en-US" sz="1200" i="0">
                    <a:latin typeface="Cambria Math" panose="02040503050406030204" pitchFamily="18" charset="0"/>
                  </a:rPr>
                  <a:t>𝐿_</a:t>
                </a:r>
                <a:r>
                  <a:rPr lang="en-US" sz="1200" b="0" i="0" smtClean="0">
                    <a:latin typeface="Cambria Math" panose="02040503050406030204" pitchFamily="18" charset="0"/>
                  </a:rPr>
                  <a:t>𝑛</a:t>
                </a:r>
                <a:r>
                  <a:rPr lang="en-US" sz="1200" b="0" i="0">
                    <a:latin typeface="Cambria Math" panose="02040503050406030204" pitchFamily="18" charset="0"/>
                  </a:rPr>
                  <a:t> </a:t>
                </a:r>
                <a:r>
                  <a:rPr lang="en-US" sz="1200" i="0">
                    <a:latin typeface="Cambria Math" panose="02040503050406030204" pitchFamily="18" charset="0"/>
                  </a:rPr>
                  <a:t>(𝑥) 𝑦_</a:t>
                </a:r>
                <a:r>
                  <a:rPr lang="en-US" sz="1200" b="0" i="0" smtClean="0">
                    <a:latin typeface="Cambria Math" panose="02040503050406030204" pitchFamily="18" charset="0"/>
                  </a:rPr>
                  <a:t>𝑛</a:t>
                </a:r>
                <a:endParaRPr lang="en-CA" dirty="0" smtClean="0"/>
              </a:p>
              <a:p>
                <a:pPr/>
                <a:endParaRPr lang="en-US" dirty="0" smtClean="0"/>
              </a:p>
              <a:p>
                <a:pPr/>
                <a:r>
                  <a:rPr lang="en-US" dirty="0" smtClean="0"/>
                  <a:t>The Lagrange polynomials Li(x) satisfy a very particular condition</a:t>
                </a:r>
              </a:p>
              <a:p>
                <a:pPr/>
                <a:endParaRPr lang="en-US" dirty="0" smtClean="0"/>
              </a:p>
              <a:p>
                <a:pPr/>
                <a:r>
                  <a:rPr lang="en-US" dirty="0" smtClean="0"/>
                  <a:t>When evaluated in the interpolating points</a:t>
                </a:r>
                <a:r>
                  <a:rPr lang="en-US" baseline="0" dirty="0" smtClean="0"/>
                  <a:t> they evaluate either to one or zero</a:t>
                </a:r>
              </a:p>
              <a:p>
                <a:pPr/>
                <a:endParaRPr lang="en-US" baseline="0" dirty="0" smtClean="0"/>
              </a:p>
              <a:p>
                <a:pPr/>
                <a:r>
                  <a:rPr lang="en-US" dirty="0" smtClean="0"/>
                  <a:t>More precisely</a:t>
                </a:r>
                <a:r>
                  <a:rPr lang="en-US" baseline="0" dirty="0" smtClean="0"/>
                  <a:t> the Lagrange polynomial Li(x) evaluates to one for x=xi, and will evaluate to zero for all other interpolating points.</a:t>
                </a:r>
                <a:endParaRPr lang="en-CA" dirty="0"/>
              </a:p>
            </p:txBody>
          </p:sp>
        </mc:Fallback>
      </mc:AlternateContent>
      <p:sp>
        <p:nvSpPr>
          <p:cNvPr id="4" name="Slide Number Placeholder 3"/>
          <p:cNvSpPr>
            <a:spLocks noGrp="1"/>
          </p:cNvSpPr>
          <p:nvPr>
            <p:ph type="sldNum" sz="quarter" idx="10"/>
          </p:nvPr>
        </p:nvSpPr>
        <p:spPr/>
        <p:txBody>
          <a:bodyPr/>
          <a:lstStyle/>
          <a:p>
            <a:fld id="{33C1666A-E78C-4D0A-B2DB-9FA3105C9330}" type="slidenum">
              <a:rPr lang="en-US" smtClean="0"/>
              <a:t>12</a:t>
            </a:fld>
            <a:endParaRPr lang="en-US"/>
          </a:p>
        </p:txBody>
      </p:sp>
    </p:spTree>
    <p:extLst>
      <p:ext uri="{BB962C8B-B14F-4D97-AF65-F5344CB8AC3E}">
        <p14:creationId xmlns:p14="http://schemas.microsoft.com/office/powerpoint/2010/main" val="1816099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Interpolation can be used as well to approximate functions instead</a:t>
            </a:r>
            <a:r>
              <a:rPr lang="en-US" baseline="0" dirty="0"/>
              <a:t> of data sets</a:t>
            </a:r>
          </a:p>
          <a:p>
            <a:endParaRPr lang="en-US" baseline="0" dirty="0"/>
          </a:p>
          <a:p>
            <a:r>
              <a:rPr lang="en-US" dirty="0"/>
              <a:t>In</a:t>
            </a:r>
            <a:r>
              <a:rPr lang="en-US" baseline="0" dirty="0"/>
              <a:t> this case we choose n interpolations points x1 to </a:t>
            </a:r>
            <a:r>
              <a:rPr lang="en-US" baseline="0" dirty="0" err="1"/>
              <a:t>xn</a:t>
            </a:r>
            <a:r>
              <a:rPr lang="en-US" baseline="0" dirty="0"/>
              <a:t>.</a:t>
            </a:r>
          </a:p>
          <a:p>
            <a:r>
              <a:rPr lang="en-US" baseline="0" dirty="0"/>
              <a:t>The corresponding y values are the function values evaluated in these points</a:t>
            </a:r>
          </a:p>
          <a:p>
            <a:endParaRPr lang="en-US" baseline="0" dirty="0"/>
          </a:p>
          <a:p>
            <a:r>
              <a:rPr lang="en-US" baseline="0" dirty="0"/>
              <a:t>There exist a theorem that can be used to estimate the interpolating error for such cases</a:t>
            </a:r>
          </a:p>
        </p:txBody>
      </p:sp>
      <p:sp>
        <p:nvSpPr>
          <p:cNvPr id="4" name="Slide Number Placeholder 3"/>
          <p:cNvSpPr>
            <a:spLocks noGrp="1"/>
          </p:cNvSpPr>
          <p:nvPr>
            <p:ph type="sldNum" sz="quarter" idx="10"/>
          </p:nvPr>
        </p:nvSpPr>
        <p:spPr/>
        <p:txBody>
          <a:bodyPr/>
          <a:lstStyle/>
          <a:p>
            <a:fld id="{33C1666A-E78C-4D0A-B2DB-9FA3105C9330}" type="slidenum">
              <a:rPr lang="en-US" smtClean="0"/>
              <a:t>13</a:t>
            </a:fld>
            <a:endParaRPr lang="en-US"/>
          </a:p>
        </p:txBody>
      </p:sp>
    </p:spTree>
    <p:extLst>
      <p:ext uri="{BB962C8B-B14F-4D97-AF65-F5344CB8AC3E}">
        <p14:creationId xmlns:p14="http://schemas.microsoft.com/office/powerpoint/2010/main" val="19305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issue one can encounter with interpolation,</a:t>
            </a:r>
            <a:r>
              <a:rPr lang="en-US" baseline="0" dirty="0"/>
              <a:t> when too many points are in the data set, is a wiggling polynomial</a:t>
            </a:r>
          </a:p>
          <a:p>
            <a:endParaRPr lang="en-US" baseline="0" dirty="0"/>
          </a:p>
          <a:p>
            <a:r>
              <a:rPr lang="en-US" dirty="0"/>
              <a:t>Such interpolating polynomial, even passing by all data points,</a:t>
            </a:r>
            <a:r>
              <a:rPr lang="en-US" baseline="0" dirty="0"/>
              <a:t> does hardly represent the data set</a:t>
            </a:r>
          </a:p>
          <a:p>
            <a:endParaRPr lang="en-CA" dirty="0"/>
          </a:p>
        </p:txBody>
      </p:sp>
      <p:sp>
        <p:nvSpPr>
          <p:cNvPr id="4" name="Slide Number Placeholder 3"/>
          <p:cNvSpPr>
            <a:spLocks noGrp="1"/>
          </p:cNvSpPr>
          <p:nvPr>
            <p:ph type="sldNum" sz="quarter" idx="10"/>
          </p:nvPr>
        </p:nvSpPr>
        <p:spPr/>
        <p:txBody>
          <a:bodyPr/>
          <a:lstStyle/>
          <a:p>
            <a:fld id="{AB2F0765-E541-4230-A8FF-8E7687F9EE25}" type="slidenum">
              <a:rPr lang="en-CA" smtClean="0"/>
              <a:t>14</a:t>
            </a:fld>
            <a:endParaRPr lang="en-CA"/>
          </a:p>
        </p:txBody>
      </p:sp>
    </p:spTree>
    <p:extLst>
      <p:ext uri="{BB962C8B-B14F-4D97-AF65-F5344CB8AC3E}">
        <p14:creationId xmlns:p14="http://schemas.microsoft.com/office/powerpoint/2010/main" val="2228636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solution to this problematic is piecewise</a:t>
            </a:r>
            <a:r>
              <a:rPr lang="en-US" baseline="0" dirty="0"/>
              <a:t>, or spline interpolation</a:t>
            </a:r>
          </a:p>
          <a:p>
            <a:endParaRPr lang="en-US" baseline="0" dirty="0"/>
          </a:p>
          <a:p>
            <a:r>
              <a:rPr lang="en-US" baseline="0" dirty="0"/>
              <a:t>In this case on no longer interpolates over the complete data set but on subsets</a:t>
            </a:r>
          </a:p>
          <a:p>
            <a:endParaRPr lang="en-US" baseline="0" dirty="0"/>
          </a:p>
          <a:p>
            <a:r>
              <a:rPr lang="en-US" baseline="0" dirty="0"/>
              <a:t>A popular implementation is the cubic spline interpolation in which one does choose the cubic interpolating polynomials such that the border points of the subintervals their derivatives matches. This is done in order to achieve smooths looking curves</a:t>
            </a:r>
          </a:p>
          <a:p>
            <a:endParaRPr lang="en-US" baseline="0" dirty="0"/>
          </a:p>
          <a:p>
            <a:endParaRPr lang="en-CA" dirty="0"/>
          </a:p>
        </p:txBody>
      </p:sp>
      <p:sp>
        <p:nvSpPr>
          <p:cNvPr id="4" name="Slide Number Placeholder 3"/>
          <p:cNvSpPr>
            <a:spLocks noGrp="1"/>
          </p:cNvSpPr>
          <p:nvPr>
            <p:ph type="sldNum" sz="quarter" idx="10"/>
          </p:nvPr>
        </p:nvSpPr>
        <p:spPr/>
        <p:txBody>
          <a:bodyPr/>
          <a:lstStyle/>
          <a:p>
            <a:fld id="{AB2F0765-E541-4230-A8FF-8E7687F9EE25}" type="slidenum">
              <a:rPr lang="en-CA" smtClean="0"/>
              <a:t>15</a:t>
            </a:fld>
            <a:endParaRPr lang="en-CA"/>
          </a:p>
        </p:txBody>
      </p:sp>
    </p:spTree>
    <p:extLst>
      <p:ext uri="{BB962C8B-B14F-4D97-AF65-F5344CB8AC3E}">
        <p14:creationId xmlns:p14="http://schemas.microsoft.com/office/powerpoint/2010/main" val="757470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further variation are</a:t>
            </a:r>
            <a:r>
              <a:rPr lang="en-US" baseline="0" dirty="0"/>
              <a:t> the Bezier curves</a:t>
            </a:r>
          </a:p>
          <a:p>
            <a:endParaRPr lang="en-US" baseline="0" dirty="0"/>
          </a:p>
          <a:p>
            <a:r>
              <a:rPr lang="en-US" dirty="0"/>
              <a:t>They begin in a start point (x1,y1) and end in an end-point (x3,y3).</a:t>
            </a:r>
          </a:p>
          <a:p>
            <a:endParaRPr lang="en-US" dirty="0"/>
          </a:p>
          <a:p>
            <a:r>
              <a:rPr lang="en-US" dirty="0"/>
              <a:t>With two control points one imposes the slope of </a:t>
            </a:r>
            <a:r>
              <a:rPr lang="en-US"/>
              <a:t>the curve </a:t>
            </a:r>
            <a:r>
              <a:rPr lang="en-US" dirty="0"/>
              <a:t>in the start </a:t>
            </a:r>
            <a:r>
              <a:rPr lang="en-US"/>
              <a:t>and end-points</a:t>
            </a:r>
            <a:endParaRPr lang="en-US" dirty="0"/>
          </a:p>
          <a:p>
            <a:endParaRPr lang="en-CA" dirty="0"/>
          </a:p>
        </p:txBody>
      </p:sp>
      <p:sp>
        <p:nvSpPr>
          <p:cNvPr id="4" name="Slide Number Placeholder 3"/>
          <p:cNvSpPr>
            <a:spLocks noGrp="1"/>
          </p:cNvSpPr>
          <p:nvPr>
            <p:ph type="sldNum" sz="quarter" idx="10"/>
          </p:nvPr>
        </p:nvSpPr>
        <p:spPr/>
        <p:txBody>
          <a:bodyPr/>
          <a:lstStyle/>
          <a:p>
            <a:fld id="{AB2F0765-E541-4230-A8FF-8E7687F9EE25}" type="slidenum">
              <a:rPr lang="en-CA" smtClean="0"/>
              <a:t>16</a:t>
            </a:fld>
            <a:endParaRPr lang="en-CA"/>
          </a:p>
        </p:txBody>
      </p:sp>
    </p:spTree>
    <p:extLst>
      <p:ext uri="{BB962C8B-B14F-4D97-AF65-F5344CB8AC3E}">
        <p14:creationId xmlns:p14="http://schemas.microsoft.com/office/powerpoint/2010/main" val="4097532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discussed two approaches to represent a</a:t>
            </a:r>
            <a:r>
              <a:rPr lang="en-US" baseline="0" dirty="0"/>
              <a:t> data set by a mathematical model</a:t>
            </a:r>
            <a:endParaRPr lang="en-US" dirty="0"/>
          </a:p>
          <a:p>
            <a:endParaRPr lang="en-US" dirty="0"/>
          </a:p>
          <a:p>
            <a:r>
              <a:rPr lang="en-US" dirty="0"/>
              <a:t>In</a:t>
            </a:r>
            <a:r>
              <a:rPr lang="en-US" baseline="0" dirty="0"/>
              <a:t> regression we had more data points than model parameters that we can freely adjust</a:t>
            </a:r>
          </a:p>
          <a:p>
            <a:endParaRPr lang="en-US" dirty="0"/>
          </a:p>
          <a:p>
            <a:r>
              <a:rPr lang="en-US" dirty="0"/>
              <a:t>Consequently the aim is to choose these model parameters such the model passes reasonably</a:t>
            </a:r>
            <a:r>
              <a:rPr lang="en-US" baseline="0" dirty="0"/>
              <a:t> well across them</a:t>
            </a:r>
          </a:p>
          <a:p>
            <a:endParaRPr lang="en-US" baseline="0" dirty="0"/>
          </a:p>
          <a:p>
            <a:r>
              <a:rPr lang="en-US" baseline="0" dirty="0"/>
              <a:t>In the case of interpolation we have the same number of model parameters than data points</a:t>
            </a:r>
          </a:p>
          <a:p>
            <a:endParaRPr lang="en-US" baseline="0" dirty="0"/>
          </a:p>
          <a:p>
            <a:r>
              <a:rPr lang="en-US" baseline="0" dirty="0"/>
              <a:t>They can be chosen such that the model passes exactly by each data point</a:t>
            </a:r>
            <a:endParaRPr lang="en-US" dirty="0"/>
          </a:p>
        </p:txBody>
      </p:sp>
      <p:sp>
        <p:nvSpPr>
          <p:cNvPr id="4" name="Slide Number Placeholder 3"/>
          <p:cNvSpPr>
            <a:spLocks noGrp="1"/>
          </p:cNvSpPr>
          <p:nvPr>
            <p:ph type="sldNum" sz="quarter" idx="10"/>
          </p:nvPr>
        </p:nvSpPr>
        <p:spPr/>
        <p:txBody>
          <a:bodyPr/>
          <a:lstStyle/>
          <a:p>
            <a:fld id="{461FE637-F9EA-4747-90AA-AF85CD1823BC}" type="slidenum">
              <a:rPr lang="en-CA" smtClean="0"/>
              <a:t>2</a:t>
            </a:fld>
            <a:endParaRPr lang="en-CA"/>
          </a:p>
        </p:txBody>
      </p:sp>
    </p:spTree>
    <p:extLst>
      <p:ext uri="{BB962C8B-B14F-4D97-AF65-F5344CB8AC3E}">
        <p14:creationId xmlns:p14="http://schemas.microsoft.com/office/powerpoint/2010/main" val="1050309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aim of fitting a model to a set of data is to find the 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oMath>
                </a14:m>
                <a:r>
                  <a:rPr lang="en-US" dirty="0"/>
                  <a:t> to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oMath>
                </a14:m>
                <a:r>
                  <a:rPr lang="en-US" dirty="0"/>
                  <a:t> such that the measure of the residuals is as small as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None/>
                </a:pPr>
                <a:r>
                  <a:rPr lang="en-US" dirty="0"/>
                  <a:t>Mathematically</a:t>
                </a:r>
                <a:r>
                  <a:rPr lang="en-US" baseline="0" dirty="0"/>
                  <a:t> this translates into an optimization problem.</a:t>
                </a:r>
                <a:endParaRPr lang="en-US" dirty="0"/>
              </a:p>
              <a:p>
                <a:pPr marL="0" indent="0">
                  <a:buNone/>
                </a:pPr>
                <a:r>
                  <a:rPr lang="en-US" dirty="0"/>
                  <a:t>One wants to minimize a measure of residuals,</a:t>
                </a:r>
                <a:r>
                  <a:rPr lang="en-US" baseline="0" dirty="0"/>
                  <a:t> for</a:t>
                </a:r>
                <a:r>
                  <a:rPr lang="en-US" dirty="0"/>
                  <a:t> example minimize the function SE</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e>
                    </m:d>
                  </m:oMath>
                </a14:m>
                <a:endParaRPr lang="en-CA" dirty="0"/>
              </a:p>
              <a:p>
                <a:pPr marL="0" indent="0">
                  <a:buNone/>
                </a:pPr>
                <a:endParaRPr lang="en-US" dirty="0"/>
              </a:p>
              <a:p>
                <a:pPr marL="0" indent="0">
                  <a:buNone/>
                </a:pPr>
                <a:r>
                  <a:rPr lang="en-US" dirty="0"/>
                  <a:t>When the squared error SE is minimized</a:t>
                </a:r>
                <a:r>
                  <a:rPr lang="en-US" baseline="0" dirty="0"/>
                  <a:t> to adjust a model one calls the fitting problem least square fitting or least square regression</a:t>
                </a:r>
                <a:endParaRPr lang="en-CA" dirty="0"/>
              </a:p>
            </p:txBody>
          </p:sp>
        </mc:Choice>
        <mc:Fallback xmlns="">
          <p:sp>
            <p:nvSpPr>
              <p:cNvPr id="3" name="Notes Placeholder 2"/>
              <p:cNvSpPr>
                <a:spLocks noGrp="1"/>
              </p:cNvSpPr>
              <p:nvPr>
                <p:ph type="body" idx="1"/>
              </p:nvPr>
            </p:nvSpPr>
            <p:spPr/>
            <p:txBody>
              <a:bodyPr/>
              <a:lstStyle/>
              <a:p>
                <a:r>
                  <a:rPr lang="en-US" dirty="0" smtClean="0"/>
                  <a:t>Let us now formulate the methodology of curve fitting</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aim of fitting a model to </a:t>
                </a:r>
                <a:r>
                  <a:rPr lang="en-US" dirty="0" smtClean="0"/>
                  <a:t>a set of data </a:t>
                </a:r>
                <a:r>
                  <a:rPr lang="en-US" dirty="0" smtClean="0"/>
                  <a:t>is </a:t>
                </a:r>
                <a:r>
                  <a:rPr lang="en-US" dirty="0" smtClean="0"/>
                  <a:t>to find the parameters </a:t>
                </a:r>
                <a:r>
                  <a:rPr lang="en-US" i="0">
                    <a:latin typeface="Cambria Math" panose="02040503050406030204" pitchFamily="18" charset="0"/>
                  </a:rPr>
                  <a:t>𝑎_</a:t>
                </a:r>
                <a:r>
                  <a:rPr lang="en-US" b="0" i="0" smtClean="0">
                    <a:latin typeface="Cambria Math" panose="02040503050406030204" pitchFamily="18" charset="0"/>
                  </a:rPr>
                  <a:t>0</a:t>
                </a:r>
                <a:r>
                  <a:rPr lang="en-US" i="0">
                    <a:latin typeface="Cambria Math" panose="02040503050406030204" pitchFamily="18" charset="0"/>
                  </a:rPr>
                  <a:t>, …,𝑎_</a:t>
                </a:r>
                <a:r>
                  <a:rPr lang="en-US" b="0" i="0" smtClean="0">
                    <a:latin typeface="Cambria Math" panose="02040503050406030204" pitchFamily="18" charset="0"/>
                  </a:rPr>
                  <a:t>𝑛</a:t>
                </a:r>
                <a:r>
                  <a:rPr lang="en-US" dirty="0" smtClean="0"/>
                  <a:t> such that the measure of the residuals is as small as </a:t>
                </a:r>
                <a:r>
                  <a:rPr lang="en-US" dirty="0" smtClean="0"/>
                  <a:t>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indent="0">
                  <a:buNone/>
                </a:pPr>
                <a:r>
                  <a:rPr lang="en-US" dirty="0" smtClean="0"/>
                  <a:t>Mathematically</a:t>
                </a:r>
                <a:r>
                  <a:rPr lang="en-US" baseline="0" dirty="0" smtClean="0"/>
                  <a:t> this translates into an optimization problem.</a:t>
                </a:r>
                <a:endParaRPr lang="en-US" dirty="0" smtClean="0"/>
              </a:p>
              <a:p>
                <a:pPr marL="0" indent="0">
                  <a:buNone/>
                </a:pPr>
                <a:r>
                  <a:rPr lang="en-US" dirty="0" smtClean="0"/>
                  <a:t>One wants to minimize </a:t>
                </a:r>
                <a:r>
                  <a:rPr lang="en-US" dirty="0" smtClean="0"/>
                  <a:t>a measure of </a:t>
                </a:r>
                <a:r>
                  <a:rPr lang="en-US" dirty="0" smtClean="0"/>
                  <a:t>residuals,</a:t>
                </a:r>
                <a:r>
                  <a:rPr lang="en-US" baseline="0" dirty="0" smtClean="0"/>
                  <a:t> for</a:t>
                </a:r>
                <a:r>
                  <a:rPr lang="en-US" dirty="0" smtClean="0"/>
                  <a:t> </a:t>
                </a:r>
                <a:r>
                  <a:rPr lang="en-US" dirty="0" smtClean="0"/>
                  <a:t>example minimize the function SE</a:t>
                </a:r>
                <a:r>
                  <a:rPr lang="en-US" i="0">
                    <a:latin typeface="Cambria Math" panose="02040503050406030204" pitchFamily="18" charset="0"/>
                  </a:rPr>
                  <a:t>(𝑎_</a:t>
                </a:r>
                <a:r>
                  <a:rPr lang="en-US" b="0" i="0" smtClean="0">
                    <a:latin typeface="Cambria Math" panose="02040503050406030204" pitchFamily="18" charset="0"/>
                  </a:rPr>
                  <a:t>0</a:t>
                </a:r>
                <a:r>
                  <a:rPr lang="en-US" i="0">
                    <a:latin typeface="Cambria Math" panose="02040503050406030204" pitchFamily="18" charset="0"/>
                  </a:rPr>
                  <a:t>, …,𝑎_</a:t>
                </a:r>
                <a:r>
                  <a:rPr lang="en-US" b="0" i="0" smtClean="0">
                    <a:latin typeface="Cambria Math" panose="02040503050406030204" pitchFamily="18" charset="0"/>
                  </a:rPr>
                  <a:t>𝑛 )</a:t>
                </a:r>
                <a:endParaRPr lang="en-CA" dirty="0"/>
              </a:p>
            </p:txBody>
          </p:sp>
        </mc:Fallback>
      </mc:AlternateContent>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B44B82-8A66-496E-BD35-5B9B9BEF2F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298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In the case of a linear model we derived a closed form solution for the two parameters </a:t>
                </a:r>
                <a:r>
                  <a:rPr lang="en-US" dirty="0" err="1"/>
                  <a:t>ao</a:t>
                </a:r>
                <a:r>
                  <a:rPr lang="en-US" dirty="0"/>
                  <a:t> and a1</a:t>
                </a:r>
                <a:endParaRPr lang="en-CA" dirty="0"/>
              </a:p>
            </p:txBody>
          </p:sp>
        </mc:Choice>
        <mc:Fallback xmlns="">
          <p:sp>
            <p:nvSpPr>
              <p:cNvPr id="3" name="Notes Placeholder 2"/>
              <p:cNvSpPr>
                <a:spLocks noGrp="1"/>
              </p:cNvSpPr>
              <p:nvPr>
                <p:ph type="body" idx="1"/>
              </p:nvPr>
            </p:nvSpPr>
            <p:spPr/>
            <p:txBody>
              <a:bodyPr/>
              <a:lstStyle/>
              <a:p>
                <a:r>
                  <a:rPr lang="en-US" dirty="0" smtClean="0"/>
                  <a:t>Solving the linear system of two equations gives us</a:t>
                </a:r>
                <a:r>
                  <a:rPr lang="en-US" baseline="0" dirty="0" smtClean="0"/>
                  <a:t> the searched values for </a:t>
                </a:r>
                <a:r>
                  <a:rPr lang="en-US" i="0">
                    <a:latin typeface="Cambria Math" panose="02040503050406030204" pitchFamily="18" charset="0"/>
                  </a:rPr>
                  <a:t>𝑎</a:t>
                </a:r>
                <a:r>
                  <a:rPr lang="fr-FR" i="0" smtClean="0">
                    <a:latin typeface="Cambria Math" panose="02040503050406030204" pitchFamily="18" charset="0"/>
                  </a:rPr>
                  <a:t>_</a:t>
                </a:r>
                <a:r>
                  <a:rPr lang="en-US" i="0">
                    <a:latin typeface="Cambria Math" panose="02040503050406030204" pitchFamily="18" charset="0"/>
                  </a:rPr>
                  <a:t>0</a:t>
                </a:r>
                <a:r>
                  <a:rPr lang="en-US" b="0" dirty="0" smtClean="0"/>
                  <a:t> and </a:t>
                </a:r>
                <a:r>
                  <a:rPr lang="en-US" i="0">
                    <a:latin typeface="Cambria Math" panose="02040503050406030204" pitchFamily="18" charset="0"/>
                  </a:rPr>
                  <a:t>𝑎</a:t>
                </a:r>
                <a:r>
                  <a:rPr lang="fr-FR" i="0">
                    <a:latin typeface="Cambria Math" panose="02040503050406030204" pitchFamily="18" charset="0"/>
                  </a:rPr>
                  <a:t>_</a:t>
                </a:r>
                <a:r>
                  <a:rPr lang="en-US" i="0">
                    <a:latin typeface="Cambria Math" panose="02040503050406030204" pitchFamily="18" charset="0"/>
                  </a:rPr>
                  <a:t>1</a:t>
                </a:r>
                <a:endParaRPr lang="en-CA" dirty="0"/>
              </a:p>
            </p:txBody>
          </p:sp>
        </mc:Fallback>
      </mc:AlternateContent>
      <p:sp>
        <p:nvSpPr>
          <p:cNvPr id="4" name="Slide Number Placeholder 3"/>
          <p:cNvSpPr>
            <a:spLocks noGrp="1"/>
          </p:cNvSpPr>
          <p:nvPr>
            <p:ph type="sldNum" sz="quarter" idx="10"/>
          </p:nvPr>
        </p:nvSpPr>
        <p:spPr/>
        <p:txBody>
          <a:bodyPr/>
          <a:lstStyle/>
          <a:p>
            <a:fld id="{09B44B82-8A66-496E-BD35-5B9B9BEF2F2B}" type="slidenum">
              <a:rPr lang="en-US" smtClean="0"/>
              <a:t>4</a:t>
            </a:fld>
            <a:endParaRPr lang="en-US"/>
          </a:p>
        </p:txBody>
      </p:sp>
    </p:spTree>
    <p:extLst>
      <p:ext uri="{BB962C8B-B14F-4D97-AF65-F5344CB8AC3E}">
        <p14:creationId xmlns:p14="http://schemas.microsoft.com/office/powerpoint/2010/main" val="253087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Besides linear models we discussed as well two examples of nonlinear models that can, after some changes to the data set, be treated in the same wat as the linear model</a:t>
            </a:r>
          </a:p>
          <a:p>
            <a:endParaRPr lang="en-US" baseline="0" dirty="0"/>
          </a:p>
          <a:p>
            <a:r>
              <a:rPr lang="en-US" baseline="0" dirty="0"/>
              <a:t>The first nonlinear model we discussed was the exponential model</a:t>
            </a:r>
          </a:p>
          <a:p>
            <a:endParaRPr lang="en-US" baseline="0" dirty="0"/>
          </a:p>
          <a:p>
            <a:r>
              <a:rPr lang="en-US" baseline="0" dirty="0"/>
              <a:t>We learned that in semi-log plot, the model becomes linear</a:t>
            </a:r>
          </a:p>
        </p:txBody>
      </p:sp>
      <p:sp>
        <p:nvSpPr>
          <p:cNvPr id="4" name="Slide Number Placeholder 3"/>
          <p:cNvSpPr>
            <a:spLocks noGrp="1"/>
          </p:cNvSpPr>
          <p:nvPr>
            <p:ph type="sldNum" sz="quarter" idx="10"/>
          </p:nvPr>
        </p:nvSpPr>
        <p:spPr/>
        <p:txBody>
          <a:bodyPr/>
          <a:lstStyle/>
          <a:p>
            <a:fld id="{02EDBEC5-5BEE-43A9-A643-6BA77D547E79}" type="slidenum">
              <a:rPr lang="en-US" smtClean="0"/>
              <a:t>5</a:t>
            </a:fld>
            <a:endParaRPr lang="en-US"/>
          </a:p>
        </p:txBody>
      </p:sp>
    </p:spTree>
    <p:extLst>
      <p:ext uri="{BB962C8B-B14F-4D97-AF65-F5344CB8AC3E}">
        <p14:creationId xmlns:p14="http://schemas.microsoft.com/office/powerpoint/2010/main" val="1758568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second example of nonlinear model we discussed was the</a:t>
                </a:r>
                <a:r>
                  <a:rPr lang="en-US" baseline="0" dirty="0"/>
                  <a:t> power law</a:t>
                </a:r>
              </a:p>
              <a:p>
                <a:endParaRPr lang="en-US" baseline="0" dirty="0"/>
              </a:p>
              <a:p>
                <a:r>
                  <a:rPr lang="en-US" baseline="0" dirty="0"/>
                  <a:t>We learned that the model can be linearized using a log-log plot of the data</a:t>
                </a:r>
                <a:endParaRPr lang="en-CA" dirty="0"/>
              </a:p>
            </p:txBody>
          </p:sp>
        </mc:Choice>
        <mc:Fallback xmlns="">
          <p:sp>
            <p:nvSpPr>
              <p:cNvPr id="3" name="Notes Placeholder 2"/>
              <p:cNvSpPr>
                <a:spLocks noGrp="1"/>
              </p:cNvSpPr>
              <p:nvPr>
                <p:ph type="body" idx="1"/>
              </p:nvPr>
            </p:nvSpPr>
            <p:spPr/>
            <p:txBody>
              <a:bodyPr/>
              <a:lstStyle/>
              <a:p>
                <a:r>
                  <a:rPr lang="en-US" dirty="0" smtClean="0"/>
                  <a:t>We discuss now a second example of nonlinear model that can be linearized:</a:t>
                </a:r>
                <a:r>
                  <a:rPr lang="en-US" baseline="0" dirty="0" smtClean="0"/>
                  <a:t> the power law</a:t>
                </a:r>
              </a:p>
              <a:p>
                <a:endParaRPr lang="en-US" baseline="0" dirty="0" smtClean="0"/>
              </a:p>
              <a:p>
                <a:r>
                  <a:rPr lang="en-US" baseline="0" dirty="0" smtClean="0"/>
                  <a:t>The power law has two parameters </a:t>
                </a:r>
                <a:r>
                  <a:rPr lang="en-US" baseline="0" dirty="0" err="1" smtClean="0"/>
                  <a:t>ao</a:t>
                </a:r>
                <a:r>
                  <a:rPr lang="en-US" baseline="0" dirty="0" smtClean="0"/>
                  <a:t> and a1 and it writes y = </a:t>
                </a:r>
                <a:r>
                  <a:rPr lang="en-US" baseline="0" dirty="0" err="1" smtClean="0"/>
                  <a:t>ao</a:t>
                </a:r>
                <a:r>
                  <a:rPr lang="en-US" baseline="0" dirty="0" smtClean="0"/>
                  <a:t> times x to the power of a1</a:t>
                </a:r>
              </a:p>
              <a:p>
                <a:endParaRPr lang="en-US" baseline="0" dirty="0" smtClean="0"/>
              </a:p>
              <a:p>
                <a:r>
                  <a:rPr lang="en-US" baseline="0" dirty="0" smtClean="0"/>
                  <a:t>Linearization can be achieved by applying a logarithmic function, for example the natural logarithm, on both sides</a:t>
                </a:r>
              </a:p>
              <a:p>
                <a:endParaRPr lang="en-US" baseline="0" dirty="0" smtClean="0"/>
              </a:p>
              <a:p>
                <a:r>
                  <a:rPr lang="en-US" baseline="0" dirty="0" smtClean="0"/>
                  <a:t>The relation becomes now linear between ln(y) and ln(x)</a:t>
                </a:r>
              </a:p>
              <a:p>
                <a:r>
                  <a:rPr lang="en-US" baseline="0" dirty="0" smtClean="0"/>
                  <a:t> </a:t>
                </a:r>
                <a:endParaRPr lang="en-US" dirty="0" smtClean="0"/>
              </a:p>
              <a:p>
                <a:r>
                  <a:rPr lang="en-US" dirty="0" smtClean="0"/>
                  <a:t>Fitting </a:t>
                </a:r>
                <a:r>
                  <a:rPr lang="en-US" dirty="0"/>
                  <a:t>a linear model to the data </a:t>
                </a:r>
                <a:r>
                  <a:rPr lang="fr-FR" i="0">
                    <a:latin typeface="Cambria Math" panose="02040503050406030204" pitchFamily="18" charset="0"/>
                  </a:rPr>
                  <a:t>(</a:t>
                </a:r>
                <a:r>
                  <a:rPr lang="en-US" i="0">
                    <a:latin typeface="Cambria Math" panose="02040503050406030204" pitchFamily="18" charset="0"/>
                  </a:rPr>
                  <a:t>ln⁡(𝑥</a:t>
                </a:r>
                <a:r>
                  <a:rPr lang="fr-FR" i="0">
                    <a:latin typeface="Cambria Math" panose="02040503050406030204" pitchFamily="18" charset="0"/>
                  </a:rPr>
                  <a:t>_</a:t>
                </a:r>
                <a:r>
                  <a:rPr lang="en-US" i="0">
                    <a:latin typeface="Cambria Math" panose="02040503050406030204" pitchFamily="18" charset="0"/>
                  </a:rPr>
                  <a:t>𝑖 ),ln⁡〖𝑦</a:t>
                </a:r>
                <a:r>
                  <a:rPr lang="fr-FR" i="0">
                    <a:latin typeface="Cambria Math" panose="02040503050406030204" pitchFamily="18" charset="0"/>
                  </a:rPr>
                  <a:t>_</a:t>
                </a:r>
                <a:r>
                  <a:rPr lang="en-US" i="0">
                    <a:latin typeface="Cambria Math" panose="02040503050406030204" pitchFamily="18" charset="0"/>
                  </a:rPr>
                  <a:t>𝑖 〗</a:t>
                </a:r>
                <a:r>
                  <a:rPr lang="fr-FR" i="0">
                    <a:latin typeface="Cambria Math" panose="02040503050406030204" pitchFamily="18" charset="0"/>
                  </a:rPr>
                  <a:t>  )</a:t>
                </a:r>
                <a:r>
                  <a:rPr lang="en-US" dirty="0"/>
                  <a:t> instead of the original data </a:t>
                </a:r>
                <a:r>
                  <a:rPr lang="fr-FR" i="0">
                    <a:latin typeface="Cambria Math" panose="02040503050406030204" pitchFamily="18" charset="0"/>
                  </a:rPr>
                  <a:t>(</a:t>
                </a:r>
                <a:r>
                  <a:rPr lang="en-US" i="0">
                    <a:latin typeface="Cambria Math" panose="02040503050406030204" pitchFamily="18" charset="0"/>
                  </a:rPr>
                  <a:t>𝑥</a:t>
                </a:r>
                <a:r>
                  <a:rPr lang="fr-FR" i="0">
                    <a:latin typeface="Cambria Math" panose="02040503050406030204" pitchFamily="18" charset="0"/>
                  </a:rPr>
                  <a:t>_</a:t>
                </a:r>
                <a:r>
                  <a:rPr lang="en-US" i="0">
                    <a:latin typeface="Cambria Math" panose="02040503050406030204" pitchFamily="18" charset="0"/>
                  </a:rPr>
                  <a:t>𝑖,𝑦</a:t>
                </a:r>
                <a:r>
                  <a:rPr lang="fr-FR" i="0">
                    <a:latin typeface="Cambria Math" panose="02040503050406030204" pitchFamily="18" charset="0"/>
                  </a:rPr>
                  <a:t>_</a:t>
                </a:r>
                <a:r>
                  <a:rPr lang="en-US" i="0">
                    <a:latin typeface="Cambria Math" panose="02040503050406030204" pitchFamily="18" charset="0"/>
                  </a:rPr>
                  <a:t>𝑖 )</a:t>
                </a:r>
                <a:r>
                  <a:rPr lang="en-US" dirty="0"/>
                  <a:t> allows to find the coefficients </a:t>
                </a:r>
                <a:r>
                  <a:rPr lang="en-US" i="0">
                    <a:latin typeface="Cambria Math" panose="02040503050406030204" pitchFamily="18" charset="0"/>
                  </a:rPr>
                  <a:t>𝑎_0</a:t>
                </a:r>
                <a:r>
                  <a:rPr lang="en-US" dirty="0"/>
                  <a:t> and </a:t>
                </a:r>
                <a:r>
                  <a:rPr lang="en-US" i="0">
                    <a:latin typeface="Cambria Math" panose="02040503050406030204" pitchFamily="18" charset="0"/>
                  </a:rPr>
                  <a:t>𝑎_1</a:t>
                </a:r>
                <a:endParaRPr lang="en-CA" dirty="0"/>
              </a:p>
            </p:txBody>
          </p:sp>
        </mc:Fallback>
      </mc:AlternateContent>
      <p:sp>
        <p:nvSpPr>
          <p:cNvPr id="4" name="Slide Number Placeholder 3"/>
          <p:cNvSpPr>
            <a:spLocks noGrp="1"/>
          </p:cNvSpPr>
          <p:nvPr>
            <p:ph type="sldNum" sz="quarter" idx="10"/>
          </p:nvPr>
        </p:nvSpPr>
        <p:spPr/>
        <p:txBody>
          <a:bodyPr/>
          <a:lstStyle/>
          <a:p>
            <a:fld id="{02EDBEC5-5BEE-43A9-A643-6BA77D547E79}" type="slidenum">
              <a:rPr lang="en-US" smtClean="0"/>
              <a:t>6</a:t>
            </a:fld>
            <a:endParaRPr lang="en-US"/>
          </a:p>
        </p:txBody>
      </p:sp>
    </p:spTree>
    <p:extLst>
      <p:ext uri="{BB962C8B-B14F-4D97-AF65-F5344CB8AC3E}">
        <p14:creationId xmlns:p14="http://schemas.microsoft.com/office/powerpoint/2010/main" val="4260553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further</a:t>
            </a:r>
            <a:r>
              <a:rPr lang="en-US" baseline="0" dirty="0"/>
              <a:t> generalization of the linear model was the introduction of a general linear model in which we can handle </a:t>
            </a:r>
            <a:r>
              <a:rPr lang="en-US" baseline="0" dirty="0" err="1"/>
              <a:t>modles</a:t>
            </a:r>
            <a:r>
              <a:rPr lang="en-US" baseline="0" dirty="0"/>
              <a:t> written as linear combinations of some functions</a:t>
            </a:r>
          </a:p>
          <a:p>
            <a:endParaRPr lang="en-US" baseline="0" dirty="0"/>
          </a:p>
          <a:p>
            <a:r>
              <a:rPr lang="en-US" baseline="0" dirty="0"/>
              <a:t>Examples are polynomial and periodic models</a:t>
            </a:r>
          </a:p>
          <a:p>
            <a:endParaRPr lang="en-CA" dirty="0"/>
          </a:p>
        </p:txBody>
      </p:sp>
      <p:sp>
        <p:nvSpPr>
          <p:cNvPr id="4" name="Slide Number Placeholder 3"/>
          <p:cNvSpPr>
            <a:spLocks noGrp="1"/>
          </p:cNvSpPr>
          <p:nvPr>
            <p:ph type="sldNum" sz="quarter" idx="10"/>
          </p:nvPr>
        </p:nvSpPr>
        <p:spPr/>
        <p:txBody>
          <a:bodyPr/>
          <a:lstStyle/>
          <a:p>
            <a:fld id="{56041069-F818-4643-9039-CE1301FB613E}" type="slidenum">
              <a:rPr lang="en-US" smtClean="0"/>
              <a:t>7</a:t>
            </a:fld>
            <a:endParaRPr lang="en-US"/>
          </a:p>
        </p:txBody>
      </p:sp>
    </p:spTree>
    <p:extLst>
      <p:ext uri="{BB962C8B-B14F-4D97-AF65-F5344CB8AC3E}">
        <p14:creationId xmlns:p14="http://schemas.microsoft.com/office/powerpoint/2010/main" val="411031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To adjust the model parameters</a:t>
                </a:r>
                <a:r>
                  <a:rPr lang="en-US" baseline="0" dirty="0"/>
                  <a:t> of a general linear model, we developed the methodology of the normal equations</a:t>
                </a:r>
                <a:endParaRPr lang="en-US" dirty="0"/>
              </a:p>
              <a:p>
                <a:endParaRPr lang="en-US" dirty="0"/>
              </a:p>
              <a:p>
                <a:r>
                  <a:rPr lang="en-US" dirty="0"/>
                  <a:t>The</a:t>
                </a:r>
                <a:r>
                  <a:rPr lang="en-US" baseline="0" dirty="0"/>
                  <a:t> methodology has two steps:</a:t>
                </a:r>
                <a:endParaRPr lang="en-US" dirty="0"/>
              </a:p>
              <a:p>
                <a:pPr marL="0" indent="0">
                  <a:buNone/>
                </a:pPr>
                <a:endParaRPr lang="en-US" dirty="0"/>
              </a:p>
              <a:p>
                <a:pPr marL="0" indent="0">
                  <a:buFont typeface="+mj-lt"/>
                  <a:buNone/>
                </a:pPr>
                <a:r>
                  <a:rPr lang="en-US" dirty="0"/>
                  <a:t>First</a:t>
                </a:r>
                <a:r>
                  <a:rPr lang="en-US" baseline="0" dirty="0"/>
                  <a:t> we w</a:t>
                </a:r>
                <a:r>
                  <a:rPr lang="en-US" dirty="0"/>
                  <a:t>rite the set of inconsistent equations </a:t>
                </a:r>
                <a14:m>
                  <m:oMath xmlns:m="http://schemas.openxmlformats.org/officeDocument/2006/math">
                    <m:r>
                      <a:rPr lang="en-US" i="1">
                        <a:latin typeface="Cambria Math" panose="02040503050406030204" pitchFamily="18" charset="0"/>
                      </a:rPr>
                      <m:t>𝐴</m:t>
                    </m:r>
                    <m:bar>
                      <m:barPr>
                        <m:ctrlPr>
                          <a:rPr lang="en-US" i="1">
                            <a:latin typeface="Cambria Math" panose="02040503050406030204" pitchFamily="18" charset="0"/>
                          </a:rPr>
                        </m:ctrlPr>
                      </m:barPr>
                      <m:e>
                        <m:r>
                          <a:rPr lang="en-US" b="0" i="1" smtClean="0">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resulting from applying the model to all data points </a:t>
                </a:r>
              </a:p>
              <a:p>
                <a:pPr marL="0" indent="0">
                  <a:buFont typeface="+mj-lt"/>
                  <a:buNone/>
                </a:pPr>
                <a:endParaRPr lang="en-US" dirty="0"/>
              </a:p>
              <a:p>
                <a:pPr marL="0" indent="0">
                  <a:buFont typeface="+mj-lt"/>
                  <a:buNone/>
                </a:pPr>
                <a:r>
                  <a:rPr lang="en-US" dirty="0"/>
                  <a:t>And second we solve the normal equations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𝐴</m:t>
                    </m:r>
                    <m:bar>
                      <m:barPr>
                        <m:ctrlPr>
                          <a:rPr lang="en-US" i="1" smtClean="0">
                            <a:latin typeface="Cambria Math" panose="02040503050406030204" pitchFamily="18" charset="0"/>
                          </a:rPr>
                        </m:ctrlPr>
                      </m:barPr>
                      <m:e>
                        <m:r>
                          <a:rPr lang="en-US" b="0" i="1" smtClean="0">
                            <a:latin typeface="Cambria Math" panose="02040503050406030204" pitchFamily="18" charset="0"/>
                          </a:rPr>
                          <m:t>𝑎</m:t>
                        </m:r>
                      </m:e>
                    </m:ba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to find the parameters </a:t>
                </a:r>
                <a14:m>
                  <m:oMath xmlns:m="http://schemas.openxmlformats.org/officeDocument/2006/math">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bar>
                  </m:oMath>
                </a14:m>
                <a:r>
                  <a:rPr lang="en-US" dirty="0"/>
                  <a:t> of the model which minimize the squared error</a:t>
                </a:r>
              </a:p>
              <a:p>
                <a:endParaRPr lang="en-CA" dirty="0"/>
              </a:p>
            </p:txBody>
          </p:sp>
        </mc:Choice>
        <mc:Fallback xmlns="">
          <p:sp>
            <p:nvSpPr>
              <p:cNvPr id="3" name="Notes Placeholder 2"/>
              <p:cNvSpPr>
                <a:spLocks noGrp="1"/>
              </p:cNvSpPr>
              <p:nvPr>
                <p:ph type="body" idx="1"/>
              </p:nvPr>
            </p:nvSpPr>
            <p:spPr/>
            <p:txBody>
              <a:bodyPr/>
              <a:lstStyle/>
              <a:p>
                <a:r>
                  <a:rPr lang="en-US" dirty="0" smtClean="0"/>
                  <a:t>Based on our calculations we can now formulate the method of least square fitting based on the normal equations</a:t>
                </a:r>
              </a:p>
              <a:p>
                <a:endParaRPr lang="en-US" dirty="0" smtClean="0"/>
              </a:p>
              <a:p>
                <a:pPr marL="0" indent="0">
                  <a:buNone/>
                </a:pPr>
                <a:r>
                  <a:rPr lang="en-US" dirty="0" smtClean="0"/>
                  <a:t> </a:t>
                </a:r>
                <a:r>
                  <a:rPr lang="en-US" dirty="0" smtClean="0"/>
                  <a:t>To fit </a:t>
                </a:r>
                <a:r>
                  <a:rPr lang="en-US" dirty="0"/>
                  <a:t>a model by least </a:t>
                </a:r>
                <a:r>
                  <a:rPr lang="en-US" dirty="0" smtClean="0"/>
                  <a:t>square</a:t>
                </a:r>
                <a:r>
                  <a:rPr lang="en-US" baseline="0" dirty="0" smtClean="0"/>
                  <a:t> we</a:t>
                </a:r>
              </a:p>
              <a:p>
                <a:pPr marL="0" indent="0">
                  <a:buNone/>
                </a:pPr>
                <a:endParaRPr lang="en-US" dirty="0" smtClean="0"/>
              </a:p>
              <a:p>
                <a:pPr marL="0" indent="0">
                  <a:buFont typeface="+mj-lt"/>
                  <a:buNone/>
                </a:pPr>
                <a:r>
                  <a:rPr lang="en-US" dirty="0" smtClean="0"/>
                  <a:t>First</a:t>
                </a:r>
                <a:r>
                  <a:rPr lang="en-US" baseline="0" dirty="0" smtClean="0"/>
                  <a:t> w</a:t>
                </a:r>
                <a:r>
                  <a:rPr lang="en-US" dirty="0" smtClean="0"/>
                  <a:t>rite </a:t>
                </a:r>
                <a:r>
                  <a:rPr lang="en-US" dirty="0" smtClean="0"/>
                  <a:t>the set of inconsistent equations </a:t>
                </a:r>
                <a:r>
                  <a:rPr lang="en-US" i="0">
                    <a:latin typeface="Cambria Math" panose="02040503050406030204" pitchFamily="18" charset="0"/>
                  </a:rPr>
                  <a:t>𝐴▁</a:t>
                </a:r>
                <a:r>
                  <a:rPr lang="en-US" b="0" i="0" smtClean="0">
                    <a:latin typeface="Cambria Math" panose="02040503050406030204" pitchFamily="18" charset="0"/>
                  </a:rPr>
                  <a:t>𝑎</a:t>
                </a:r>
                <a:r>
                  <a:rPr lang="en-US" i="0">
                    <a:latin typeface="Cambria Math" panose="02040503050406030204" pitchFamily="18" charset="0"/>
                  </a:rPr>
                  <a:t>=▁𝑏</a:t>
                </a:r>
                <a:r>
                  <a:rPr lang="en-US" dirty="0"/>
                  <a:t> resulting from </a:t>
                </a:r>
                <a:r>
                  <a:rPr lang="en-US" dirty="0" smtClean="0"/>
                  <a:t>applying the model to all data points </a:t>
                </a:r>
                <a:endParaRPr lang="en-US" dirty="0" smtClean="0"/>
              </a:p>
              <a:p>
                <a:pPr marL="0" indent="0">
                  <a:buFont typeface="+mj-lt"/>
                  <a:buNone/>
                </a:pPr>
                <a:endParaRPr lang="en-US" dirty="0" smtClean="0"/>
              </a:p>
              <a:p>
                <a:pPr marL="0" indent="0">
                  <a:buFont typeface="+mj-lt"/>
                  <a:buNone/>
                </a:pPr>
                <a:r>
                  <a:rPr lang="en-US" dirty="0" smtClean="0"/>
                  <a:t>And second solve </a:t>
                </a:r>
                <a:r>
                  <a:rPr lang="en-US" dirty="0" smtClean="0"/>
                  <a:t>the normal equations </a:t>
                </a:r>
                <a:r>
                  <a:rPr lang="en-US" i="0">
                    <a:latin typeface="Cambria Math" panose="02040503050406030204" pitchFamily="18" charset="0"/>
                  </a:rPr>
                  <a:t>𝐴^𝑇 𝐴</a:t>
                </a:r>
                <a:r>
                  <a:rPr lang="en-US" i="0" smtClean="0">
                    <a:latin typeface="Cambria Math" panose="02040503050406030204" pitchFamily="18" charset="0"/>
                  </a:rPr>
                  <a:t>▁</a:t>
                </a:r>
                <a:r>
                  <a:rPr lang="en-US" b="0" i="0" smtClean="0">
                    <a:latin typeface="Cambria Math" panose="02040503050406030204" pitchFamily="18" charset="0"/>
                  </a:rPr>
                  <a:t>𝑎</a:t>
                </a:r>
                <a:r>
                  <a:rPr lang="en-US" i="0">
                    <a:latin typeface="Cambria Math" panose="02040503050406030204" pitchFamily="18" charset="0"/>
                  </a:rPr>
                  <a:t>=𝐴^𝑇 ▁𝑏</a:t>
                </a:r>
                <a:r>
                  <a:rPr lang="en-US" dirty="0" smtClean="0"/>
                  <a:t> to find the parameters </a:t>
                </a:r>
                <a:r>
                  <a:rPr lang="en-US" i="0">
                    <a:latin typeface="Cambria Math" panose="02040503050406030204" pitchFamily="18" charset="0"/>
                  </a:rPr>
                  <a:t>▁(𝑎 ̂ )</a:t>
                </a:r>
                <a:r>
                  <a:rPr lang="en-US" dirty="0" smtClean="0"/>
                  <a:t> of the model which minimize the </a:t>
                </a:r>
                <a:r>
                  <a:rPr lang="en-US" dirty="0"/>
                  <a:t>squared </a:t>
                </a:r>
                <a:r>
                  <a:rPr lang="en-US" dirty="0" smtClean="0"/>
                  <a:t>error</a:t>
                </a:r>
                <a:endParaRPr lang="en-US" dirty="0"/>
              </a:p>
              <a:p>
                <a:endParaRPr lang="en-CA" dirty="0"/>
              </a:p>
            </p:txBody>
          </p:sp>
        </mc:Fallback>
      </mc:AlternateContent>
      <p:sp>
        <p:nvSpPr>
          <p:cNvPr id="4" name="Slide Number Placeholder 3"/>
          <p:cNvSpPr>
            <a:spLocks noGrp="1"/>
          </p:cNvSpPr>
          <p:nvPr>
            <p:ph type="sldNum" sz="quarter" idx="10"/>
          </p:nvPr>
        </p:nvSpPr>
        <p:spPr/>
        <p:txBody>
          <a:bodyPr/>
          <a:lstStyle/>
          <a:p>
            <a:fld id="{56041069-F818-4643-9039-CE1301FB613E}" type="slidenum">
              <a:rPr lang="en-US" smtClean="0"/>
              <a:t>8</a:t>
            </a:fld>
            <a:endParaRPr lang="en-US"/>
          </a:p>
        </p:txBody>
      </p:sp>
    </p:spTree>
    <p:extLst>
      <p:ext uri="{BB962C8B-B14F-4D97-AF65-F5344CB8AC3E}">
        <p14:creationId xmlns:p14="http://schemas.microsoft.com/office/powerpoint/2010/main" val="1954180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second part of the lesson we discussed interpolation</a:t>
            </a:r>
          </a:p>
          <a:p>
            <a:endParaRPr lang="en-US" dirty="0"/>
          </a:p>
          <a:p>
            <a:r>
              <a:rPr lang="en-US" dirty="0"/>
              <a:t>As in regression we have a data</a:t>
            </a:r>
            <a:r>
              <a:rPr lang="en-US" baseline="0" dirty="0"/>
              <a:t> set and a model with parameters to be adjusted</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difference</a:t>
            </a:r>
            <a:r>
              <a:rPr lang="en-US" baseline="0" dirty="0"/>
              <a:t>, compared to regression, is that we have the same numbers of model parameters as data points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means that the model will pass exactly by all data points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considered only polynomial interpolation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discussed three approaches: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Van der </a:t>
            </a:r>
            <a:r>
              <a:rPr lang="en-US" baseline="0" dirty="0" err="1"/>
              <a:t>Mond</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Newton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Lagrange interpolation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A" dirty="0"/>
          </a:p>
        </p:txBody>
      </p:sp>
      <p:sp>
        <p:nvSpPr>
          <p:cNvPr id="4" name="Slide Number Placeholder 3"/>
          <p:cNvSpPr>
            <a:spLocks noGrp="1"/>
          </p:cNvSpPr>
          <p:nvPr>
            <p:ph type="sldNum" sz="quarter" idx="10"/>
          </p:nvPr>
        </p:nvSpPr>
        <p:spPr/>
        <p:txBody>
          <a:bodyPr/>
          <a:lstStyle/>
          <a:p>
            <a:fld id="{09B44B82-8A66-496E-BD35-5B9B9BEF2F2B}" type="slidenum">
              <a:rPr lang="en-US" smtClean="0"/>
              <a:t>9</a:t>
            </a:fld>
            <a:endParaRPr lang="en-US"/>
          </a:p>
        </p:txBody>
      </p:sp>
    </p:spTree>
    <p:extLst>
      <p:ext uri="{BB962C8B-B14F-4D97-AF65-F5344CB8AC3E}">
        <p14:creationId xmlns:p14="http://schemas.microsoft.com/office/powerpoint/2010/main" val="374557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5F0E-70AE-456F-9867-70ADCE1181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8F52BC6-5FB6-40E7-B92C-5BAFB068D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BA9F317-93E7-4137-A938-2CE63D289A7C}"/>
              </a:ext>
            </a:extLst>
          </p:cNvPr>
          <p:cNvSpPr>
            <a:spLocks noGrp="1"/>
          </p:cNvSpPr>
          <p:nvPr>
            <p:ph type="dt" sz="half" idx="10"/>
          </p:nvPr>
        </p:nvSpPr>
        <p:spPr/>
        <p:txBody>
          <a:bodyPr/>
          <a:lstStyle/>
          <a:p>
            <a:fld id="{AACF228E-5B44-41D6-A342-8806ABAAB35B}" type="datetimeFigureOut">
              <a:rPr lang="en-CA" smtClean="0"/>
              <a:t>2020-03-12</a:t>
            </a:fld>
            <a:endParaRPr lang="en-CA"/>
          </a:p>
        </p:txBody>
      </p:sp>
      <p:sp>
        <p:nvSpPr>
          <p:cNvPr id="5" name="Footer Placeholder 4">
            <a:extLst>
              <a:ext uri="{FF2B5EF4-FFF2-40B4-BE49-F238E27FC236}">
                <a16:creationId xmlns:a16="http://schemas.microsoft.com/office/drawing/2014/main" id="{D101BC72-72BD-4E7B-87A4-4894DD59CC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5D60B9-AB01-47C3-8D64-93F920C0E430}"/>
              </a:ext>
            </a:extLst>
          </p:cNvPr>
          <p:cNvSpPr>
            <a:spLocks noGrp="1"/>
          </p:cNvSpPr>
          <p:nvPr>
            <p:ph type="sldNum" sz="quarter" idx="12"/>
          </p:nvPr>
        </p:nvSpPr>
        <p:spPr/>
        <p:txBody>
          <a:bodyPr/>
          <a:lstStyle/>
          <a:p>
            <a:fld id="{D7F3A821-CD1E-4A86-91EE-9E4A91EE0405}" type="slidenum">
              <a:rPr lang="en-CA" smtClean="0"/>
              <a:t>‹#›</a:t>
            </a:fld>
            <a:endParaRPr lang="en-CA"/>
          </a:p>
        </p:txBody>
      </p:sp>
    </p:spTree>
    <p:extLst>
      <p:ext uri="{BB962C8B-B14F-4D97-AF65-F5344CB8AC3E}">
        <p14:creationId xmlns:p14="http://schemas.microsoft.com/office/powerpoint/2010/main" val="155968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828B-BCAE-4049-B920-624851F35D4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399B53B-225F-415B-81F6-E33C9CF0DC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A097A1B-0E18-4C67-AAFF-3AEE0D4A88E7}"/>
              </a:ext>
            </a:extLst>
          </p:cNvPr>
          <p:cNvSpPr>
            <a:spLocks noGrp="1"/>
          </p:cNvSpPr>
          <p:nvPr>
            <p:ph type="dt" sz="half" idx="10"/>
          </p:nvPr>
        </p:nvSpPr>
        <p:spPr/>
        <p:txBody>
          <a:bodyPr/>
          <a:lstStyle/>
          <a:p>
            <a:fld id="{AACF228E-5B44-41D6-A342-8806ABAAB35B}" type="datetimeFigureOut">
              <a:rPr lang="en-CA" smtClean="0"/>
              <a:t>2020-03-12</a:t>
            </a:fld>
            <a:endParaRPr lang="en-CA"/>
          </a:p>
        </p:txBody>
      </p:sp>
      <p:sp>
        <p:nvSpPr>
          <p:cNvPr id="5" name="Footer Placeholder 4">
            <a:extLst>
              <a:ext uri="{FF2B5EF4-FFF2-40B4-BE49-F238E27FC236}">
                <a16:creationId xmlns:a16="http://schemas.microsoft.com/office/drawing/2014/main" id="{C2477718-202B-41E8-A6ED-03775F718A3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E6F55F2-2628-47B3-B9C9-0B2DF16AAB51}"/>
              </a:ext>
            </a:extLst>
          </p:cNvPr>
          <p:cNvSpPr>
            <a:spLocks noGrp="1"/>
          </p:cNvSpPr>
          <p:nvPr>
            <p:ph type="sldNum" sz="quarter" idx="12"/>
          </p:nvPr>
        </p:nvSpPr>
        <p:spPr/>
        <p:txBody>
          <a:bodyPr/>
          <a:lstStyle/>
          <a:p>
            <a:fld id="{D7F3A821-CD1E-4A86-91EE-9E4A91EE0405}" type="slidenum">
              <a:rPr lang="en-CA" smtClean="0"/>
              <a:t>‹#›</a:t>
            </a:fld>
            <a:endParaRPr lang="en-CA"/>
          </a:p>
        </p:txBody>
      </p:sp>
    </p:spTree>
    <p:extLst>
      <p:ext uri="{BB962C8B-B14F-4D97-AF65-F5344CB8AC3E}">
        <p14:creationId xmlns:p14="http://schemas.microsoft.com/office/powerpoint/2010/main" val="341962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40DBB-295A-49A6-8290-901B392620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521DC43-8F9C-41DE-9C2F-D4D92EDF1E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F005E1-2D43-4C27-A586-BCAF4A40FFC8}"/>
              </a:ext>
            </a:extLst>
          </p:cNvPr>
          <p:cNvSpPr>
            <a:spLocks noGrp="1"/>
          </p:cNvSpPr>
          <p:nvPr>
            <p:ph type="dt" sz="half" idx="10"/>
          </p:nvPr>
        </p:nvSpPr>
        <p:spPr/>
        <p:txBody>
          <a:bodyPr/>
          <a:lstStyle/>
          <a:p>
            <a:fld id="{AACF228E-5B44-41D6-A342-8806ABAAB35B}" type="datetimeFigureOut">
              <a:rPr lang="en-CA" smtClean="0"/>
              <a:t>2020-03-12</a:t>
            </a:fld>
            <a:endParaRPr lang="en-CA"/>
          </a:p>
        </p:txBody>
      </p:sp>
      <p:sp>
        <p:nvSpPr>
          <p:cNvPr id="5" name="Footer Placeholder 4">
            <a:extLst>
              <a:ext uri="{FF2B5EF4-FFF2-40B4-BE49-F238E27FC236}">
                <a16:creationId xmlns:a16="http://schemas.microsoft.com/office/drawing/2014/main" id="{DF12562B-8D31-4385-AFF3-FBB5E48136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78B4E8-F729-4FD3-A353-0DDF6191FCC2}"/>
              </a:ext>
            </a:extLst>
          </p:cNvPr>
          <p:cNvSpPr>
            <a:spLocks noGrp="1"/>
          </p:cNvSpPr>
          <p:nvPr>
            <p:ph type="sldNum" sz="quarter" idx="12"/>
          </p:nvPr>
        </p:nvSpPr>
        <p:spPr/>
        <p:txBody>
          <a:bodyPr/>
          <a:lstStyle/>
          <a:p>
            <a:fld id="{D7F3A821-CD1E-4A86-91EE-9E4A91EE0405}" type="slidenum">
              <a:rPr lang="en-CA" smtClean="0"/>
              <a:t>‹#›</a:t>
            </a:fld>
            <a:endParaRPr lang="en-CA"/>
          </a:p>
        </p:txBody>
      </p:sp>
    </p:spTree>
    <p:extLst>
      <p:ext uri="{BB962C8B-B14F-4D97-AF65-F5344CB8AC3E}">
        <p14:creationId xmlns:p14="http://schemas.microsoft.com/office/powerpoint/2010/main" val="78629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8745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3627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5336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5484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3/12/2020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3142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3/12/2020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7746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3/12/2020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0993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800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6C73-F29D-4192-A05B-3348C9AE0B9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0008112-D165-47E5-A9A5-3B77484280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23CEF6A-8696-431F-821E-768AC776211E}"/>
              </a:ext>
            </a:extLst>
          </p:cNvPr>
          <p:cNvSpPr>
            <a:spLocks noGrp="1"/>
          </p:cNvSpPr>
          <p:nvPr>
            <p:ph type="dt" sz="half" idx="10"/>
          </p:nvPr>
        </p:nvSpPr>
        <p:spPr/>
        <p:txBody>
          <a:bodyPr/>
          <a:lstStyle/>
          <a:p>
            <a:fld id="{AACF228E-5B44-41D6-A342-8806ABAAB35B}" type="datetimeFigureOut">
              <a:rPr lang="en-CA" smtClean="0"/>
              <a:t>2020-03-12</a:t>
            </a:fld>
            <a:endParaRPr lang="en-CA"/>
          </a:p>
        </p:txBody>
      </p:sp>
      <p:sp>
        <p:nvSpPr>
          <p:cNvPr id="5" name="Footer Placeholder 4">
            <a:extLst>
              <a:ext uri="{FF2B5EF4-FFF2-40B4-BE49-F238E27FC236}">
                <a16:creationId xmlns:a16="http://schemas.microsoft.com/office/drawing/2014/main" id="{A67477CF-F270-4885-91FD-1C6207E43A8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73A785E-A9DF-448E-AB27-2D71079D36EA}"/>
              </a:ext>
            </a:extLst>
          </p:cNvPr>
          <p:cNvSpPr>
            <a:spLocks noGrp="1"/>
          </p:cNvSpPr>
          <p:nvPr>
            <p:ph type="sldNum" sz="quarter" idx="12"/>
          </p:nvPr>
        </p:nvSpPr>
        <p:spPr/>
        <p:txBody>
          <a:bodyPr/>
          <a:lstStyle/>
          <a:p>
            <a:fld id="{D7F3A821-CD1E-4A86-91EE-9E4A91EE0405}" type="slidenum">
              <a:rPr lang="en-CA" smtClean="0"/>
              <a:t>‹#›</a:t>
            </a:fld>
            <a:endParaRPr lang="en-CA"/>
          </a:p>
        </p:txBody>
      </p:sp>
    </p:spTree>
    <p:extLst>
      <p:ext uri="{BB962C8B-B14F-4D97-AF65-F5344CB8AC3E}">
        <p14:creationId xmlns:p14="http://schemas.microsoft.com/office/powerpoint/2010/main" val="5039276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737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61572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496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73A7-A460-4603-9160-7E0847834C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BB0C8FF-CEF3-478C-8A5E-EE95094FC4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7555A2-4AAA-4CE0-9854-2B48B27D75FC}"/>
              </a:ext>
            </a:extLst>
          </p:cNvPr>
          <p:cNvSpPr>
            <a:spLocks noGrp="1"/>
          </p:cNvSpPr>
          <p:nvPr>
            <p:ph type="dt" sz="half" idx="10"/>
          </p:nvPr>
        </p:nvSpPr>
        <p:spPr/>
        <p:txBody>
          <a:bodyPr/>
          <a:lstStyle/>
          <a:p>
            <a:fld id="{AACF228E-5B44-41D6-A342-8806ABAAB35B}" type="datetimeFigureOut">
              <a:rPr lang="en-CA" smtClean="0"/>
              <a:t>2020-03-12</a:t>
            </a:fld>
            <a:endParaRPr lang="en-CA"/>
          </a:p>
        </p:txBody>
      </p:sp>
      <p:sp>
        <p:nvSpPr>
          <p:cNvPr id="5" name="Footer Placeholder 4">
            <a:extLst>
              <a:ext uri="{FF2B5EF4-FFF2-40B4-BE49-F238E27FC236}">
                <a16:creationId xmlns:a16="http://schemas.microsoft.com/office/drawing/2014/main" id="{94352E33-B4F2-4845-9444-650344D8CE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73781E-149D-4423-88C2-E00CCA58A344}"/>
              </a:ext>
            </a:extLst>
          </p:cNvPr>
          <p:cNvSpPr>
            <a:spLocks noGrp="1"/>
          </p:cNvSpPr>
          <p:nvPr>
            <p:ph type="sldNum" sz="quarter" idx="12"/>
          </p:nvPr>
        </p:nvSpPr>
        <p:spPr/>
        <p:txBody>
          <a:bodyPr/>
          <a:lstStyle/>
          <a:p>
            <a:fld id="{D7F3A821-CD1E-4A86-91EE-9E4A91EE0405}" type="slidenum">
              <a:rPr lang="en-CA" smtClean="0"/>
              <a:t>‹#›</a:t>
            </a:fld>
            <a:endParaRPr lang="en-CA"/>
          </a:p>
        </p:txBody>
      </p:sp>
    </p:spTree>
    <p:extLst>
      <p:ext uri="{BB962C8B-B14F-4D97-AF65-F5344CB8AC3E}">
        <p14:creationId xmlns:p14="http://schemas.microsoft.com/office/powerpoint/2010/main" val="81647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40DC-5AC5-4750-9A4F-1793760C1EF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273DE00-4FCE-4D3F-9810-1A6EBC4761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AB6CF2B-9C7F-438D-A86E-1A409273AFD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57642B7-C43F-4690-94BC-99FD373909F2}"/>
              </a:ext>
            </a:extLst>
          </p:cNvPr>
          <p:cNvSpPr>
            <a:spLocks noGrp="1"/>
          </p:cNvSpPr>
          <p:nvPr>
            <p:ph type="dt" sz="half" idx="10"/>
          </p:nvPr>
        </p:nvSpPr>
        <p:spPr/>
        <p:txBody>
          <a:bodyPr/>
          <a:lstStyle/>
          <a:p>
            <a:fld id="{AACF228E-5B44-41D6-A342-8806ABAAB35B}" type="datetimeFigureOut">
              <a:rPr lang="en-CA" smtClean="0"/>
              <a:t>2020-03-12</a:t>
            </a:fld>
            <a:endParaRPr lang="en-CA"/>
          </a:p>
        </p:txBody>
      </p:sp>
      <p:sp>
        <p:nvSpPr>
          <p:cNvPr id="6" name="Footer Placeholder 5">
            <a:extLst>
              <a:ext uri="{FF2B5EF4-FFF2-40B4-BE49-F238E27FC236}">
                <a16:creationId xmlns:a16="http://schemas.microsoft.com/office/drawing/2014/main" id="{1666F7DF-814C-4A95-865F-1708879B57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296C30D-790E-40EF-8CB6-DA747FB8232D}"/>
              </a:ext>
            </a:extLst>
          </p:cNvPr>
          <p:cNvSpPr>
            <a:spLocks noGrp="1"/>
          </p:cNvSpPr>
          <p:nvPr>
            <p:ph type="sldNum" sz="quarter" idx="12"/>
          </p:nvPr>
        </p:nvSpPr>
        <p:spPr/>
        <p:txBody>
          <a:bodyPr/>
          <a:lstStyle/>
          <a:p>
            <a:fld id="{D7F3A821-CD1E-4A86-91EE-9E4A91EE0405}" type="slidenum">
              <a:rPr lang="en-CA" smtClean="0"/>
              <a:t>‹#›</a:t>
            </a:fld>
            <a:endParaRPr lang="en-CA"/>
          </a:p>
        </p:txBody>
      </p:sp>
    </p:spTree>
    <p:extLst>
      <p:ext uri="{BB962C8B-B14F-4D97-AF65-F5344CB8AC3E}">
        <p14:creationId xmlns:p14="http://schemas.microsoft.com/office/powerpoint/2010/main" val="289831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79D5-359E-4FBA-8609-5F35B8DBD89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7BCE2D-450B-4F66-9092-EA90EA387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5B399B-07C2-4D89-B234-D4667EA34B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5556DC6-4ED9-4462-A660-1DE515225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AE8B80-C9EF-4236-B929-9FB58D1A70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E3A6EB9-0014-4489-9DF7-6FA279A50A1A}"/>
              </a:ext>
            </a:extLst>
          </p:cNvPr>
          <p:cNvSpPr>
            <a:spLocks noGrp="1"/>
          </p:cNvSpPr>
          <p:nvPr>
            <p:ph type="dt" sz="half" idx="10"/>
          </p:nvPr>
        </p:nvSpPr>
        <p:spPr/>
        <p:txBody>
          <a:bodyPr/>
          <a:lstStyle/>
          <a:p>
            <a:fld id="{AACF228E-5B44-41D6-A342-8806ABAAB35B}" type="datetimeFigureOut">
              <a:rPr lang="en-CA" smtClean="0"/>
              <a:t>2020-03-12</a:t>
            </a:fld>
            <a:endParaRPr lang="en-CA"/>
          </a:p>
        </p:txBody>
      </p:sp>
      <p:sp>
        <p:nvSpPr>
          <p:cNvPr id="8" name="Footer Placeholder 7">
            <a:extLst>
              <a:ext uri="{FF2B5EF4-FFF2-40B4-BE49-F238E27FC236}">
                <a16:creationId xmlns:a16="http://schemas.microsoft.com/office/drawing/2014/main" id="{0AFC9552-C40B-4423-888C-F7EA92126D0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EE155E4-C029-4A96-A4FE-EFEB6A38BA51}"/>
              </a:ext>
            </a:extLst>
          </p:cNvPr>
          <p:cNvSpPr>
            <a:spLocks noGrp="1"/>
          </p:cNvSpPr>
          <p:nvPr>
            <p:ph type="sldNum" sz="quarter" idx="12"/>
          </p:nvPr>
        </p:nvSpPr>
        <p:spPr/>
        <p:txBody>
          <a:bodyPr/>
          <a:lstStyle/>
          <a:p>
            <a:fld id="{D7F3A821-CD1E-4A86-91EE-9E4A91EE0405}" type="slidenum">
              <a:rPr lang="en-CA" smtClean="0"/>
              <a:t>‹#›</a:t>
            </a:fld>
            <a:endParaRPr lang="en-CA"/>
          </a:p>
        </p:txBody>
      </p:sp>
    </p:spTree>
    <p:extLst>
      <p:ext uri="{BB962C8B-B14F-4D97-AF65-F5344CB8AC3E}">
        <p14:creationId xmlns:p14="http://schemas.microsoft.com/office/powerpoint/2010/main" val="425683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0990-1DD1-4763-AE59-4C9C437FA32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13C8BDB-0994-4A1E-B50F-84D9F88D3C82}"/>
              </a:ext>
            </a:extLst>
          </p:cNvPr>
          <p:cNvSpPr>
            <a:spLocks noGrp="1"/>
          </p:cNvSpPr>
          <p:nvPr>
            <p:ph type="dt" sz="half" idx="10"/>
          </p:nvPr>
        </p:nvSpPr>
        <p:spPr/>
        <p:txBody>
          <a:bodyPr/>
          <a:lstStyle/>
          <a:p>
            <a:fld id="{AACF228E-5B44-41D6-A342-8806ABAAB35B}" type="datetimeFigureOut">
              <a:rPr lang="en-CA" smtClean="0"/>
              <a:t>2020-03-12</a:t>
            </a:fld>
            <a:endParaRPr lang="en-CA"/>
          </a:p>
        </p:txBody>
      </p:sp>
      <p:sp>
        <p:nvSpPr>
          <p:cNvPr id="4" name="Footer Placeholder 3">
            <a:extLst>
              <a:ext uri="{FF2B5EF4-FFF2-40B4-BE49-F238E27FC236}">
                <a16:creationId xmlns:a16="http://schemas.microsoft.com/office/drawing/2014/main" id="{65429D0C-AA03-41D4-9E9C-97D9B0FD2D3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09D7402-DCDB-4063-BEF7-82D1F87C9A19}"/>
              </a:ext>
            </a:extLst>
          </p:cNvPr>
          <p:cNvSpPr>
            <a:spLocks noGrp="1"/>
          </p:cNvSpPr>
          <p:nvPr>
            <p:ph type="sldNum" sz="quarter" idx="12"/>
          </p:nvPr>
        </p:nvSpPr>
        <p:spPr/>
        <p:txBody>
          <a:bodyPr/>
          <a:lstStyle/>
          <a:p>
            <a:fld id="{D7F3A821-CD1E-4A86-91EE-9E4A91EE0405}" type="slidenum">
              <a:rPr lang="en-CA" smtClean="0"/>
              <a:t>‹#›</a:t>
            </a:fld>
            <a:endParaRPr lang="en-CA"/>
          </a:p>
        </p:txBody>
      </p:sp>
    </p:spTree>
    <p:extLst>
      <p:ext uri="{BB962C8B-B14F-4D97-AF65-F5344CB8AC3E}">
        <p14:creationId xmlns:p14="http://schemas.microsoft.com/office/powerpoint/2010/main" val="206875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054D2-EDC5-4B7D-889D-883E92B70D57}"/>
              </a:ext>
            </a:extLst>
          </p:cNvPr>
          <p:cNvSpPr>
            <a:spLocks noGrp="1"/>
          </p:cNvSpPr>
          <p:nvPr>
            <p:ph type="dt" sz="half" idx="10"/>
          </p:nvPr>
        </p:nvSpPr>
        <p:spPr/>
        <p:txBody>
          <a:bodyPr/>
          <a:lstStyle/>
          <a:p>
            <a:fld id="{AACF228E-5B44-41D6-A342-8806ABAAB35B}" type="datetimeFigureOut">
              <a:rPr lang="en-CA" smtClean="0"/>
              <a:t>2020-03-12</a:t>
            </a:fld>
            <a:endParaRPr lang="en-CA"/>
          </a:p>
        </p:txBody>
      </p:sp>
      <p:sp>
        <p:nvSpPr>
          <p:cNvPr id="3" name="Footer Placeholder 2">
            <a:extLst>
              <a:ext uri="{FF2B5EF4-FFF2-40B4-BE49-F238E27FC236}">
                <a16:creationId xmlns:a16="http://schemas.microsoft.com/office/drawing/2014/main" id="{8A4020C6-C7FB-4874-AADF-F4C436F37D4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1097256-2D83-4975-B50F-3A94518584BC}"/>
              </a:ext>
            </a:extLst>
          </p:cNvPr>
          <p:cNvSpPr>
            <a:spLocks noGrp="1"/>
          </p:cNvSpPr>
          <p:nvPr>
            <p:ph type="sldNum" sz="quarter" idx="12"/>
          </p:nvPr>
        </p:nvSpPr>
        <p:spPr/>
        <p:txBody>
          <a:bodyPr/>
          <a:lstStyle/>
          <a:p>
            <a:fld id="{D7F3A821-CD1E-4A86-91EE-9E4A91EE0405}" type="slidenum">
              <a:rPr lang="en-CA" smtClean="0"/>
              <a:t>‹#›</a:t>
            </a:fld>
            <a:endParaRPr lang="en-CA"/>
          </a:p>
        </p:txBody>
      </p:sp>
    </p:spTree>
    <p:extLst>
      <p:ext uri="{BB962C8B-B14F-4D97-AF65-F5344CB8AC3E}">
        <p14:creationId xmlns:p14="http://schemas.microsoft.com/office/powerpoint/2010/main" val="408918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CB0A-B3F1-40C8-8466-469593706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6F0989-910C-41D2-A394-E695A75BA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BD74DF5-D33E-496E-A954-8233C8EE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C095DB-4D37-49C1-BF71-C74B4A79F50A}"/>
              </a:ext>
            </a:extLst>
          </p:cNvPr>
          <p:cNvSpPr>
            <a:spLocks noGrp="1"/>
          </p:cNvSpPr>
          <p:nvPr>
            <p:ph type="dt" sz="half" idx="10"/>
          </p:nvPr>
        </p:nvSpPr>
        <p:spPr/>
        <p:txBody>
          <a:bodyPr/>
          <a:lstStyle/>
          <a:p>
            <a:fld id="{AACF228E-5B44-41D6-A342-8806ABAAB35B}" type="datetimeFigureOut">
              <a:rPr lang="en-CA" smtClean="0"/>
              <a:t>2020-03-12</a:t>
            </a:fld>
            <a:endParaRPr lang="en-CA"/>
          </a:p>
        </p:txBody>
      </p:sp>
      <p:sp>
        <p:nvSpPr>
          <p:cNvPr id="6" name="Footer Placeholder 5">
            <a:extLst>
              <a:ext uri="{FF2B5EF4-FFF2-40B4-BE49-F238E27FC236}">
                <a16:creationId xmlns:a16="http://schemas.microsoft.com/office/drawing/2014/main" id="{8E59779A-55EF-4303-91CE-A225F18C42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242AF99-B751-4F7C-996E-594F1BE6CC4D}"/>
              </a:ext>
            </a:extLst>
          </p:cNvPr>
          <p:cNvSpPr>
            <a:spLocks noGrp="1"/>
          </p:cNvSpPr>
          <p:nvPr>
            <p:ph type="sldNum" sz="quarter" idx="12"/>
          </p:nvPr>
        </p:nvSpPr>
        <p:spPr/>
        <p:txBody>
          <a:bodyPr/>
          <a:lstStyle/>
          <a:p>
            <a:fld id="{D7F3A821-CD1E-4A86-91EE-9E4A91EE0405}" type="slidenum">
              <a:rPr lang="en-CA" smtClean="0"/>
              <a:t>‹#›</a:t>
            </a:fld>
            <a:endParaRPr lang="en-CA"/>
          </a:p>
        </p:txBody>
      </p:sp>
    </p:spTree>
    <p:extLst>
      <p:ext uri="{BB962C8B-B14F-4D97-AF65-F5344CB8AC3E}">
        <p14:creationId xmlns:p14="http://schemas.microsoft.com/office/powerpoint/2010/main" val="197159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CC53-A9BF-4216-A1CA-77A7CA01D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F6BBA48-C18C-433A-ADD5-9C49BEAAB1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62CEB44-56DD-404F-A8E9-94EF8E244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0A6283-A96A-48E4-974C-18BC5336951C}"/>
              </a:ext>
            </a:extLst>
          </p:cNvPr>
          <p:cNvSpPr>
            <a:spLocks noGrp="1"/>
          </p:cNvSpPr>
          <p:nvPr>
            <p:ph type="dt" sz="half" idx="10"/>
          </p:nvPr>
        </p:nvSpPr>
        <p:spPr/>
        <p:txBody>
          <a:bodyPr/>
          <a:lstStyle/>
          <a:p>
            <a:fld id="{AACF228E-5B44-41D6-A342-8806ABAAB35B}" type="datetimeFigureOut">
              <a:rPr lang="en-CA" smtClean="0"/>
              <a:t>2020-03-12</a:t>
            </a:fld>
            <a:endParaRPr lang="en-CA"/>
          </a:p>
        </p:txBody>
      </p:sp>
      <p:sp>
        <p:nvSpPr>
          <p:cNvPr id="6" name="Footer Placeholder 5">
            <a:extLst>
              <a:ext uri="{FF2B5EF4-FFF2-40B4-BE49-F238E27FC236}">
                <a16:creationId xmlns:a16="http://schemas.microsoft.com/office/drawing/2014/main" id="{E0E9A7C8-CBB6-4CCD-AD5B-40DAC308A4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DFB63B8-A54F-4EFC-B302-AA721691FBE1}"/>
              </a:ext>
            </a:extLst>
          </p:cNvPr>
          <p:cNvSpPr>
            <a:spLocks noGrp="1"/>
          </p:cNvSpPr>
          <p:nvPr>
            <p:ph type="sldNum" sz="quarter" idx="12"/>
          </p:nvPr>
        </p:nvSpPr>
        <p:spPr/>
        <p:txBody>
          <a:bodyPr/>
          <a:lstStyle/>
          <a:p>
            <a:fld id="{D7F3A821-CD1E-4A86-91EE-9E4A91EE0405}" type="slidenum">
              <a:rPr lang="en-CA" smtClean="0"/>
              <a:t>‹#›</a:t>
            </a:fld>
            <a:endParaRPr lang="en-CA"/>
          </a:p>
        </p:txBody>
      </p:sp>
    </p:spTree>
    <p:extLst>
      <p:ext uri="{BB962C8B-B14F-4D97-AF65-F5344CB8AC3E}">
        <p14:creationId xmlns:p14="http://schemas.microsoft.com/office/powerpoint/2010/main" val="4015085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D9DE63-6E8E-4F9E-8330-BA40F0B96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506F80E-4D81-4AC7-9DEC-F2914295AB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93D279-0F06-4E4C-A36C-C0902EF818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F228E-5B44-41D6-A342-8806ABAAB35B}" type="datetimeFigureOut">
              <a:rPr lang="en-CA" smtClean="0"/>
              <a:t>2020-03-12</a:t>
            </a:fld>
            <a:endParaRPr lang="en-CA"/>
          </a:p>
        </p:txBody>
      </p:sp>
      <p:sp>
        <p:nvSpPr>
          <p:cNvPr id="5" name="Footer Placeholder 4">
            <a:extLst>
              <a:ext uri="{FF2B5EF4-FFF2-40B4-BE49-F238E27FC236}">
                <a16:creationId xmlns:a16="http://schemas.microsoft.com/office/drawing/2014/main" id="{166582F2-5200-467B-8DDF-E9E7CD7726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01560C1-AD91-43EA-846F-744A38AB0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3A821-CD1E-4A86-91EE-9E4A91EE0405}" type="slidenum">
              <a:rPr lang="en-CA" smtClean="0"/>
              <a:t>‹#›</a:t>
            </a:fld>
            <a:endParaRPr lang="en-CA"/>
          </a:p>
        </p:txBody>
      </p:sp>
    </p:spTree>
    <p:extLst>
      <p:ext uri="{BB962C8B-B14F-4D97-AF65-F5344CB8AC3E}">
        <p14:creationId xmlns:p14="http://schemas.microsoft.com/office/powerpoint/2010/main" val="165498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3/12/2020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8976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1.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chart" Target="../charts/chart4.xml"/><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40.png"/><Relationship Id="rId5" Type="http://schemas.openxmlformats.org/officeDocument/2006/relationships/image" Target="../media/image30.png"/><Relationship Id="rId4" Type="http://schemas.openxmlformats.org/officeDocument/2006/relationships/image" Target="../media/image23.png"/><Relationship Id="rId9" Type="http://schemas.openxmlformats.org/officeDocument/2006/relationships/image" Target="../media/image70.png"/></Relationships>
</file>

<file path=ppt/slides/_rels/slide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10</a:t>
            </a:r>
          </a:p>
        </p:txBody>
      </p:sp>
      <p:sp>
        <p:nvSpPr>
          <p:cNvPr id="3" name="Subtitle 2"/>
          <p:cNvSpPr>
            <a:spLocks noGrp="1"/>
          </p:cNvSpPr>
          <p:nvPr>
            <p:ph type="subTitle" idx="1"/>
          </p:nvPr>
        </p:nvSpPr>
        <p:spPr/>
        <p:txBody>
          <a:bodyPr/>
          <a:lstStyle/>
          <a:p>
            <a:r>
              <a:rPr lang="en-US"/>
              <a:t>Summary</a:t>
            </a:r>
            <a:endParaRPr lang="en-US" dirty="0"/>
          </a:p>
        </p:txBody>
      </p:sp>
    </p:spTree>
    <p:extLst>
      <p:ext uri="{BB962C8B-B14F-4D97-AF65-F5344CB8AC3E}">
        <p14:creationId xmlns:p14="http://schemas.microsoft.com/office/powerpoint/2010/main" val="197682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a:t>
            </a:r>
            <a:r>
              <a:rPr lang="en-US" dirty="0" err="1"/>
              <a:t>Mond</a:t>
            </a:r>
            <a:r>
              <a:rPr lang="en-US" dirty="0"/>
              <a:t>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Interpolating polynomial:</a:t>
                </a:r>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sSub>
                            <m:sSubPr>
                              <m:ctrlPr>
                                <a:rPr lang="fr-FR"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r>
                            <a:rPr lang="en-US" i="1">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𝑛</m:t>
                          </m:r>
                          <m:r>
                            <a:rPr lang="en-US" i="1">
                              <a:latin typeface="Cambria Math" panose="02040503050406030204" pitchFamily="18" charset="0"/>
                            </a:rPr>
                            <m:t>−1</m:t>
                          </m:r>
                        </m:sup>
                      </m:sSubSup>
                    </m:oMath>
                  </m:oMathPara>
                </a14:m>
                <a:endParaRPr lang="en-US" dirty="0"/>
              </a:p>
              <a:p>
                <a:pPr marL="0" indent="0">
                  <a:buNone/>
                </a:pPr>
                <a:r>
                  <a:rPr lang="en-US" sz="3200" dirty="0"/>
                  <a:t>Equations to find the model parameters:</a:t>
                </a:r>
              </a:p>
              <a:p>
                <a:pPr marL="400050" lvl="1" indent="0">
                  <a:buNone/>
                </a:pPr>
                <a:endParaRPr lang="en-US" sz="12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fr-FR"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eqArr>
                                  <m:eqArrPr>
                                    <m:ctrlPr>
                                      <a:rPr lang="fr-FR" i="1">
                                        <a:latin typeface="Cambria Math" panose="02040503050406030204" pitchFamily="18" charset="0"/>
                                      </a:rPr>
                                    </m:ctrlPr>
                                  </m:eqArrPr>
                                  <m:e>
                                    <m:sSub>
                                      <m:sSubPr>
                                        <m:ctrlPr>
                                          <a:rPr lang="fr-FR"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e>
                                  <m:e>
                                    <m:r>
                                      <a:rPr lang="en-US" i="1" smtClean="0">
                                        <a:latin typeface="Cambria Math" panose="02040503050406030204" pitchFamily="18" charset="0"/>
                                      </a:rPr>
                                      <m:t>⋮</m:t>
                                    </m:r>
                                  </m:e>
                                </m:eqArr>
                              </m:e>
                            </m:mr>
                            <m:mr>
                              <m:e>
                                <m:sSub>
                                  <m:sSubPr>
                                    <m:ctrlPr>
                                      <a:rPr lang="fr-FR"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0</m:t>
                                    </m:r>
                                  </m:sub>
                                </m:sSub>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0</m:t>
                                    </m:r>
                                  </m:sub>
                                  <m:sup>
                                    <m:r>
                                      <a:rPr lang="en-US" i="1">
                                        <a:latin typeface="Cambria Math" panose="02040503050406030204" pitchFamily="18" charset="0"/>
                                      </a:rPr>
                                      <m:t>2</m:t>
                                    </m:r>
                                  </m:sup>
                                </m:sSubSup>
                              </m:e>
                              <m:e>
                                <m:r>
                                  <a:rPr lang="en-US" i="1" smtClean="0">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−1</m:t>
                                    </m:r>
                                  </m:sup>
                                </m:sSubSup>
                              </m:e>
                            </m:mr>
                            <m:mr>
                              <m:e>
                                <m:r>
                                  <a:rPr lang="en-US" b="0" i="1" smtClean="0">
                                    <a:latin typeface="Cambria Math" panose="02040503050406030204" pitchFamily="18" charset="0"/>
                                  </a:rPr>
                                  <m:t>1</m:t>
                                </m:r>
                              </m:e>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1</m:t>
                                    </m:r>
                                  </m:sub>
                                  <m:sup>
                                    <m:r>
                                      <a:rPr lang="en-US" i="1">
                                        <a:latin typeface="Cambria Math" panose="02040503050406030204" pitchFamily="18" charset="0"/>
                                      </a:rPr>
                                      <m:t>2</m:t>
                                    </m:r>
                                  </m:sup>
                                </m:sSubSup>
                              </m:e>
                              <m:e>
                                <m:r>
                                  <a:rPr lang="en-US" i="1">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1</m:t>
                                    </m:r>
                                  </m:sub>
                                  <m:sup>
                                    <m:r>
                                      <a:rPr lang="en-US" i="1">
                                        <a:latin typeface="Cambria Math" panose="02040503050406030204" pitchFamily="18" charset="0"/>
                                      </a:rPr>
                                      <m:t>𝑛</m:t>
                                    </m:r>
                                    <m:r>
                                      <a:rPr lang="en-US" i="1">
                                        <a:latin typeface="Cambria Math" panose="02040503050406030204" pitchFamily="18" charset="0"/>
                                      </a:rPr>
                                      <m:t>−1</m:t>
                                    </m:r>
                                  </m:sup>
                                </m:sSubSup>
                              </m:e>
                            </m:mr>
                            <m:mr>
                              <m:e>
                                <m:r>
                                  <a:rPr lang="en-US" i="1" smtClean="0">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e/>
                              <m:e>
                                <m:r>
                                  <a:rPr lang="en-US" i="1">
                                    <a:latin typeface="Cambria Math" panose="02040503050406030204" pitchFamily="18" charset="0"/>
                                  </a:rPr>
                                  <m:t>⋮</m:t>
                                </m:r>
                              </m:e>
                            </m:mr>
                            <m:mr>
                              <m:e>
                                <m:r>
                                  <a:rPr lang="en-US" b="0" i="1" smtClean="0">
                                    <a:latin typeface="Cambria Math" panose="02040503050406030204" pitchFamily="18" charset="0"/>
                                  </a:rPr>
                                  <m:t>1</m:t>
                                </m:r>
                              </m:e>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up>
                                    <m:r>
                                      <a:rPr lang="en-US" i="1">
                                        <a:latin typeface="Cambria Math" panose="02040503050406030204" pitchFamily="18" charset="0"/>
                                      </a:rPr>
                                      <m:t>2</m:t>
                                    </m:r>
                                  </m:sup>
                                </m:sSubSup>
                              </m:e>
                              <m:e>
                                <m:r>
                                  <a:rPr lang="en-US" i="1">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e>
                            </m:mr>
                            <m:mr>
                              <m:e>
                                <m:eqArr>
                                  <m:eqArrPr>
                                    <m:ctrlPr>
                                      <a:rPr lang="fr-FR" i="1">
                                        <a:latin typeface="Cambria Math" panose="02040503050406030204" pitchFamily="18" charset="0"/>
                                      </a:rPr>
                                    </m:ctrlPr>
                                  </m:eqArrPr>
                                  <m:e>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e>
                                  <m:e>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e>
                                  <m:e>
                                    <m:r>
                                      <a:rPr lang="en-US" i="1">
                                        <a:latin typeface="Cambria Math" panose="02040503050406030204" pitchFamily="18" charset="0"/>
                                      </a:rPr>
                                      <m:t>⋮</m:t>
                                    </m:r>
                                  </m:e>
                                </m:eqArr>
                              </m:e>
                            </m:mr>
                            <m:mr>
                              <m:e>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r>
                                      <a:rPr lang="en-US" i="1">
                                        <a:latin typeface="Cambria Math" panose="02040503050406030204" pitchFamily="18" charset="0"/>
                                      </a:rPr>
                                      <m:t>−1</m:t>
                                    </m:r>
                                  </m:sub>
                                </m:sSub>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752"/>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06A8373E-1E58-46EC-8234-112B6550D079}"/>
              </a:ext>
            </a:extLst>
          </p:cNvPr>
          <p:cNvSpPr txBox="1"/>
          <p:nvPr/>
        </p:nvSpPr>
        <p:spPr>
          <a:xfrm>
            <a:off x="5011733" y="5830551"/>
            <a:ext cx="2197525" cy="369332"/>
          </a:xfrm>
          <a:prstGeom prst="rect">
            <a:avLst/>
          </a:prstGeom>
          <a:noFill/>
        </p:spPr>
        <p:txBody>
          <a:bodyPr wrap="none" rtlCol="0">
            <a:spAutoFit/>
          </a:bodyPr>
          <a:lstStyle/>
          <a:p>
            <a:r>
              <a:rPr lang="en-CA" dirty="0">
                <a:solidFill>
                  <a:srgbClr val="48A6AD"/>
                </a:solidFill>
              </a:rPr>
              <a:t>Van Der </a:t>
            </a:r>
            <a:r>
              <a:rPr lang="en-CA" dirty="0" err="1">
                <a:solidFill>
                  <a:srgbClr val="48A6AD"/>
                </a:solidFill>
              </a:rPr>
              <a:t>Mond</a:t>
            </a:r>
            <a:r>
              <a:rPr lang="en-CA" dirty="0">
                <a:solidFill>
                  <a:srgbClr val="48A6AD"/>
                </a:solidFill>
              </a:rPr>
              <a:t> matrix</a:t>
            </a:r>
          </a:p>
        </p:txBody>
      </p:sp>
      <p:sp>
        <p:nvSpPr>
          <p:cNvPr id="5" name="Right Brace 4">
            <a:extLst>
              <a:ext uri="{FF2B5EF4-FFF2-40B4-BE49-F238E27FC236}">
                <a16:creationId xmlns:a16="http://schemas.microsoft.com/office/drawing/2014/main" id="{4823E3BE-664E-4E90-82B4-472D5CC2017A}"/>
              </a:ext>
            </a:extLst>
          </p:cNvPr>
          <p:cNvSpPr/>
          <p:nvPr/>
        </p:nvSpPr>
        <p:spPr>
          <a:xfrm rot="5400000">
            <a:off x="6034296" y="3217455"/>
            <a:ext cx="152400" cy="4908551"/>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6" name="Rectangle 5"/>
          <p:cNvSpPr/>
          <p:nvPr/>
        </p:nvSpPr>
        <p:spPr>
          <a:xfrm>
            <a:off x="1845490" y="3425967"/>
            <a:ext cx="8501020" cy="2882759"/>
          </a:xfrm>
          <a:prstGeom prst="rect">
            <a:avLst/>
          </a:prstGeom>
          <a:noFill/>
          <a:ln>
            <a:solidFill>
              <a:srgbClr val="56A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793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 Interpolation</a:t>
            </a:r>
          </a:p>
        </p:txBody>
      </p:sp>
      <p:sp>
        <p:nvSpPr>
          <p:cNvPr id="3" name="Content Placeholder 2"/>
          <p:cNvSpPr>
            <a:spLocks noGrp="1"/>
          </p:cNvSpPr>
          <p:nvPr>
            <p:ph idx="1"/>
          </p:nvPr>
        </p:nvSpPr>
        <p:spPr/>
        <p:txBody>
          <a:bodyPr>
            <a:normAutofit/>
          </a:bodyPr>
          <a:lstStyle/>
          <a:p>
            <a:pPr marL="0" indent="0">
              <a:buNone/>
            </a:pPr>
            <a:r>
              <a:rPr lang="en-US" dirty="0"/>
              <a:t>The Newton interpolating polynomial is given by</a:t>
            </a:r>
          </a:p>
          <a:p>
            <a:endParaRPr lang="en-US" dirty="0"/>
          </a:p>
        </p:txBody>
      </p:sp>
      <mc:AlternateContent xmlns:mc="http://schemas.openxmlformats.org/markup-compatibility/2006" xmlns:a14="http://schemas.microsoft.com/office/drawing/2010/main">
        <mc:Choice Requires="a14">
          <p:sp>
            <p:nvSpPr>
              <p:cNvPr id="10" name="Rectangle 9"/>
              <p:cNvSpPr/>
              <p:nvPr/>
            </p:nvSpPr>
            <p:spPr>
              <a:xfrm>
                <a:off x="3321741" y="2340500"/>
                <a:ext cx="8260659" cy="6001643"/>
              </a:xfrm>
              <a:prstGeom prst="rect">
                <a:avLst/>
              </a:prstGeom>
            </p:spPr>
            <p:txBody>
              <a:bodyPr wrap="none">
                <a:spAutoFit/>
              </a:bodyPr>
              <a:lstStyle/>
              <a:p>
                <a:pPr algn="r"/>
                <a14:m>
                  <m:oMathPara xmlns:m="http://schemas.openxmlformats.org/officeDocument/2006/math">
                    <m:oMathParaPr>
                      <m:jc m:val="left"/>
                    </m:oMathParaPr>
                    <m:oMath xmlns:m="http://schemas.openxmlformats.org/officeDocument/2006/math">
                      <m:r>
                        <a:rPr lang="en-US" sz="3200" i="1" smtClean="0">
                          <a:latin typeface="Cambria Math" panose="02040503050406030204" pitchFamily="18" charset="0"/>
                        </a:rPr>
                        <m:t>𝑓</m:t>
                      </m:r>
                      <m:d>
                        <m:dPr>
                          <m:begChr m:val="["/>
                          <m:endChr m:val="]"/>
                          <m:ctrlPr>
                            <a:rPr lang="en-US" sz="3200" i="1">
                              <a:latin typeface="Cambria Math" panose="02040503050406030204" pitchFamily="18" charset="0"/>
                            </a:rPr>
                          </m:ctrlPr>
                        </m:dPr>
                        <m:e>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en-US" sz="3200" b="0" i="1" smtClean="0">
                                  <a:latin typeface="Cambria Math" panose="02040503050406030204" pitchFamily="18" charset="0"/>
                                </a:rPr>
                                <m:t>1</m:t>
                              </m:r>
                            </m:sub>
                          </m:sSub>
                        </m:e>
                      </m:d>
                    </m:oMath>
                  </m:oMathPara>
                </a14:m>
                <a:endParaRPr lang="ar-AE" sz="3200" i="1" dirty="0">
                  <a:latin typeface="Cambria Math" panose="02040503050406030204" pitchFamily="18" charset="0"/>
                </a:endParaRPr>
              </a:p>
              <a:p>
                <a:pPr algn="r"/>
                <a14:m>
                  <m:oMathPara xmlns:m="http://schemas.openxmlformats.org/officeDocument/2006/math">
                    <m:oMathParaPr>
                      <m:jc m:val="left"/>
                    </m:oMathParaPr>
                    <m:oMath xmlns:m="http://schemas.openxmlformats.org/officeDocument/2006/math">
                      <m:r>
                        <a:rPr lang="ar-AE" sz="3200" i="1">
                          <a:latin typeface="Cambria Math" panose="02040503050406030204" pitchFamily="18" charset="0"/>
                        </a:rPr>
                        <m:t>+</m:t>
                      </m:r>
                      <m:r>
                        <a:rPr lang="en-US" sz="3200" i="1">
                          <a:latin typeface="Cambria Math" panose="02040503050406030204" pitchFamily="18" charset="0"/>
                        </a:rPr>
                        <m:t>𝑓</m:t>
                      </m:r>
                      <m:d>
                        <m:dPr>
                          <m:begChr m:val="["/>
                          <m:endChr m:val="]"/>
                          <m:ctrlPr>
                            <a:rPr lang="en-US" sz="3200" i="1">
                              <a:latin typeface="Cambria Math" panose="02040503050406030204" pitchFamily="18" charset="0"/>
                            </a:rPr>
                          </m:ctrlPr>
                        </m:dPr>
                        <m:e>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en-US" sz="3200" b="0" i="1" smtClean="0">
                                  <a:latin typeface="Cambria Math" panose="02040503050406030204" pitchFamily="18" charset="0"/>
                                </a:rPr>
                                <m:t>1</m:t>
                              </m:r>
                            </m:sub>
                          </m:sSub>
                          <m:r>
                            <a:rPr lang="en-US"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en-US" sz="3200" b="0" i="1" smtClean="0">
                                  <a:latin typeface="Cambria Math" panose="02040503050406030204" pitchFamily="18" charset="0"/>
                                </a:rPr>
                                <m:t>2</m:t>
                              </m:r>
                            </m:sub>
                          </m:sSub>
                        </m:e>
                      </m:d>
                      <m:d>
                        <m:dPr>
                          <m:ctrlPr>
                            <a:rPr lang="ar-AE" sz="3200" i="1">
                              <a:latin typeface="Cambria Math" panose="02040503050406030204" pitchFamily="18" charset="0"/>
                            </a:rPr>
                          </m:ctrlPr>
                        </m:dPr>
                        <m:e>
                          <m:r>
                            <a:rPr lang="ar-AE" sz="3200" i="1">
                              <a:latin typeface="Cambria Math" panose="02040503050406030204" pitchFamily="18" charset="0"/>
                            </a:rPr>
                            <m:t>𝑥</m:t>
                          </m:r>
                          <m:r>
                            <a:rPr lang="ar-AE"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ar-AE" sz="3200" i="1">
                                  <a:latin typeface="Cambria Math" panose="02040503050406030204" pitchFamily="18" charset="0"/>
                                </a:rPr>
                                <m:t>1</m:t>
                              </m:r>
                            </m:sub>
                          </m:sSub>
                        </m:e>
                      </m:d>
                    </m:oMath>
                  </m:oMathPara>
                </a14:m>
                <a:endParaRPr lang="ar-AE" sz="3200" i="1" dirty="0">
                  <a:latin typeface="Cambria Math" panose="02040503050406030204" pitchFamily="18" charset="0"/>
                </a:endParaRPr>
              </a:p>
              <a:p>
                <a:pPr algn="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m:t>
                      </m:r>
                      <m:r>
                        <a:rPr lang="en-US" sz="3200" i="1">
                          <a:latin typeface="Cambria Math" panose="02040503050406030204" pitchFamily="18" charset="0"/>
                        </a:rPr>
                        <m:t>𝑓</m:t>
                      </m:r>
                      <m:d>
                        <m:dPr>
                          <m:begChr m:val="["/>
                          <m:endChr m:val="]"/>
                          <m:ctrlPr>
                            <a:rPr lang="en-US" sz="3200" i="1">
                              <a:latin typeface="Cambria Math" panose="02040503050406030204" pitchFamily="18" charset="0"/>
                            </a:rPr>
                          </m:ctrlPr>
                        </m:dPr>
                        <m:e>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en-US" sz="3200" b="0" i="1" smtClean="0">
                                  <a:latin typeface="Cambria Math" panose="02040503050406030204" pitchFamily="18" charset="0"/>
                                </a:rPr>
                                <m:t>1</m:t>
                              </m:r>
                            </m:sub>
                          </m:sSub>
                          <m:r>
                            <a:rPr lang="en-US"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en-US" sz="3200" b="0" i="1" smtClean="0">
                                  <a:latin typeface="Cambria Math" panose="02040503050406030204" pitchFamily="18" charset="0"/>
                                </a:rPr>
                                <m:t>2</m:t>
                              </m:r>
                            </m:sub>
                          </m:sSub>
                          <m:r>
                            <a:rPr lang="en-US"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en-US" sz="3200" b="0" i="1" smtClean="0">
                                  <a:latin typeface="Cambria Math" panose="02040503050406030204" pitchFamily="18" charset="0"/>
                                </a:rPr>
                                <m:t>3</m:t>
                              </m:r>
                            </m:sub>
                          </m:sSub>
                        </m:e>
                      </m:d>
                      <m:d>
                        <m:dPr>
                          <m:ctrlPr>
                            <a:rPr lang="ar-AE" sz="3200" i="1">
                              <a:latin typeface="Cambria Math" panose="02040503050406030204" pitchFamily="18" charset="0"/>
                            </a:rPr>
                          </m:ctrlPr>
                        </m:dPr>
                        <m:e>
                          <m:r>
                            <a:rPr lang="ar-AE" sz="3200" i="1">
                              <a:latin typeface="Cambria Math" panose="02040503050406030204" pitchFamily="18" charset="0"/>
                            </a:rPr>
                            <m:t>𝑥</m:t>
                          </m:r>
                          <m:r>
                            <a:rPr lang="ar-AE"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ar-AE" sz="3200" i="1">
                                  <a:latin typeface="Cambria Math" panose="02040503050406030204" pitchFamily="18" charset="0"/>
                                </a:rPr>
                                <m:t>1</m:t>
                              </m:r>
                            </m:sub>
                          </m:sSub>
                        </m:e>
                      </m:d>
                      <m:d>
                        <m:dPr>
                          <m:ctrlPr>
                            <a:rPr lang="ar-AE" sz="3200" i="1">
                              <a:latin typeface="Cambria Math" panose="02040503050406030204" pitchFamily="18" charset="0"/>
                            </a:rPr>
                          </m:ctrlPr>
                        </m:dPr>
                        <m:e>
                          <m:r>
                            <a:rPr lang="ar-AE" sz="3200" i="1">
                              <a:latin typeface="Cambria Math" panose="02040503050406030204" pitchFamily="18" charset="0"/>
                            </a:rPr>
                            <m:t>𝑥</m:t>
                          </m:r>
                          <m:r>
                            <a:rPr lang="ar-AE"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ar-AE" sz="3200" i="1">
                                  <a:latin typeface="Cambria Math" panose="02040503050406030204" pitchFamily="18" charset="0"/>
                                </a:rPr>
                                <m:t>2</m:t>
                              </m:r>
                            </m:sub>
                          </m:sSub>
                        </m:e>
                      </m:d>
                    </m:oMath>
                  </m:oMathPara>
                </a14:m>
                <a:endParaRPr lang="ar-AE" sz="3200" i="1" dirty="0">
                  <a:latin typeface="Cambria Math" panose="02040503050406030204" pitchFamily="18" charset="0"/>
                </a:endParaRPr>
              </a:p>
              <a:p>
                <a:pPr algn="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m:t>
                      </m:r>
                      <m:r>
                        <a:rPr lang="en-US" sz="3200" i="1">
                          <a:latin typeface="Cambria Math" panose="02040503050406030204" pitchFamily="18" charset="0"/>
                        </a:rPr>
                        <m:t>𝑓</m:t>
                      </m:r>
                      <m:d>
                        <m:dPr>
                          <m:begChr m:val="["/>
                          <m:endChr m:val="]"/>
                          <m:ctrlPr>
                            <a:rPr lang="en-US" sz="3200" i="1">
                              <a:latin typeface="Cambria Math" panose="02040503050406030204" pitchFamily="18" charset="0"/>
                            </a:rPr>
                          </m:ctrlPr>
                        </m:dPr>
                        <m:e>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en-US" sz="3200" b="0" i="1" smtClean="0">
                                  <a:latin typeface="Cambria Math" panose="02040503050406030204" pitchFamily="18" charset="0"/>
                                </a:rPr>
                                <m:t>1</m:t>
                              </m:r>
                            </m:sub>
                          </m:sSub>
                          <m:r>
                            <a:rPr lang="en-US"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en-US" sz="3200" b="0" i="1" smtClean="0">
                                  <a:latin typeface="Cambria Math" panose="02040503050406030204" pitchFamily="18" charset="0"/>
                                </a:rPr>
                                <m:t>2</m:t>
                              </m:r>
                            </m:sub>
                          </m:sSub>
                          <m:r>
                            <a:rPr lang="en-US"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en-US" sz="3200" b="0" i="1" smtClean="0">
                                  <a:latin typeface="Cambria Math" panose="02040503050406030204" pitchFamily="18" charset="0"/>
                                </a:rPr>
                                <m:t>3</m:t>
                              </m:r>
                            </m:sub>
                          </m:sSub>
                          <m:r>
                            <a:rPr lang="en-US"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en-US" sz="3200" b="0" i="1" smtClean="0">
                                  <a:latin typeface="Cambria Math" panose="02040503050406030204" pitchFamily="18" charset="0"/>
                                </a:rPr>
                                <m:t>4</m:t>
                              </m:r>
                            </m:sub>
                          </m:sSub>
                        </m:e>
                      </m:d>
                      <m:d>
                        <m:dPr>
                          <m:ctrlPr>
                            <a:rPr lang="ar-AE" sz="3200" i="1">
                              <a:latin typeface="Cambria Math" panose="02040503050406030204" pitchFamily="18" charset="0"/>
                            </a:rPr>
                          </m:ctrlPr>
                        </m:dPr>
                        <m:e>
                          <m:r>
                            <a:rPr lang="ar-AE" sz="3200" i="1">
                              <a:latin typeface="Cambria Math" panose="02040503050406030204" pitchFamily="18" charset="0"/>
                            </a:rPr>
                            <m:t>𝑥</m:t>
                          </m:r>
                          <m:r>
                            <a:rPr lang="ar-AE"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ar-AE" sz="3200" i="1">
                                  <a:latin typeface="Cambria Math" panose="02040503050406030204" pitchFamily="18" charset="0"/>
                                </a:rPr>
                                <m:t>1</m:t>
                              </m:r>
                            </m:sub>
                          </m:sSub>
                        </m:e>
                      </m:d>
                      <m:d>
                        <m:dPr>
                          <m:ctrlPr>
                            <a:rPr lang="ar-AE" sz="3200" i="1">
                              <a:latin typeface="Cambria Math" panose="02040503050406030204" pitchFamily="18" charset="0"/>
                            </a:rPr>
                          </m:ctrlPr>
                        </m:dPr>
                        <m:e>
                          <m:r>
                            <a:rPr lang="ar-AE" sz="3200" i="1">
                              <a:latin typeface="Cambria Math" panose="02040503050406030204" pitchFamily="18" charset="0"/>
                            </a:rPr>
                            <m:t>𝑥</m:t>
                          </m:r>
                          <m:r>
                            <a:rPr lang="ar-AE"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ar-AE" sz="3200" i="1">
                                  <a:latin typeface="Cambria Math" panose="02040503050406030204" pitchFamily="18" charset="0"/>
                                </a:rPr>
                                <m:t>2</m:t>
                              </m:r>
                            </m:sub>
                          </m:sSub>
                        </m:e>
                      </m:d>
                      <m:d>
                        <m:dPr>
                          <m:ctrlPr>
                            <a:rPr lang="ar-AE" sz="3200" i="1">
                              <a:latin typeface="Cambria Math" panose="02040503050406030204" pitchFamily="18" charset="0"/>
                            </a:rPr>
                          </m:ctrlPr>
                        </m:dPr>
                        <m:e>
                          <m:r>
                            <a:rPr lang="ar-AE" sz="3200" i="1">
                              <a:latin typeface="Cambria Math" panose="02040503050406030204" pitchFamily="18" charset="0"/>
                            </a:rPr>
                            <m:t>𝑥</m:t>
                          </m:r>
                          <m:r>
                            <a:rPr lang="ar-AE"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ar-AE" sz="3200" i="1">
                                  <a:latin typeface="Cambria Math" panose="02040503050406030204" pitchFamily="18" charset="0"/>
                                </a:rPr>
                                <m:t>3</m:t>
                              </m:r>
                            </m:sub>
                          </m:sSub>
                        </m:e>
                      </m:d>
                    </m:oMath>
                  </m:oMathPara>
                </a14:m>
                <a:endParaRPr lang="ar-AE" sz="3200" i="1" dirty="0">
                  <a:latin typeface="Cambria Math" panose="02040503050406030204" pitchFamily="18" charset="0"/>
                </a:endParaRPr>
              </a:p>
              <a:p>
                <a:pPr algn="r"/>
                <a14:m>
                  <m:oMathPara xmlns:m="http://schemas.openxmlformats.org/officeDocument/2006/math">
                    <m:oMathParaPr>
                      <m:jc m:val="left"/>
                    </m:oMathParaPr>
                    <m:oMath xmlns:m="http://schemas.openxmlformats.org/officeDocument/2006/math">
                      <m:r>
                        <a:rPr lang="ar-AE" sz="3200" i="1">
                          <a:latin typeface="Cambria Math" panose="02040503050406030204" pitchFamily="18" charset="0"/>
                        </a:rPr>
                        <m:t>+…</m:t>
                      </m:r>
                    </m:oMath>
                  </m:oMathPara>
                </a14:m>
                <a:endParaRPr lang="ar-AE" sz="3200" i="1" dirty="0">
                  <a:latin typeface="Cambria Math" panose="02040503050406030204" pitchFamily="18" charset="0"/>
                </a:endParaRPr>
              </a:p>
              <a:p>
                <a:pPr algn="r"/>
                <a14:m>
                  <m:oMathPara xmlns:m="http://schemas.openxmlformats.org/officeDocument/2006/math">
                    <m:oMathParaPr>
                      <m:jc m:val="left"/>
                    </m:oMathParaPr>
                    <m:oMath xmlns:m="http://schemas.openxmlformats.org/officeDocument/2006/math">
                      <m:r>
                        <a:rPr lang="ar-AE" sz="3200" i="1">
                          <a:latin typeface="Cambria Math" panose="02040503050406030204" pitchFamily="18" charset="0"/>
                        </a:rPr>
                        <m:t>+</m:t>
                      </m:r>
                      <m:r>
                        <a:rPr lang="en-US" sz="3200" i="1">
                          <a:latin typeface="Cambria Math" panose="02040503050406030204" pitchFamily="18" charset="0"/>
                        </a:rPr>
                        <m:t>𝑓</m:t>
                      </m:r>
                      <m:d>
                        <m:dPr>
                          <m:begChr m:val="["/>
                          <m:endChr m:val="]"/>
                          <m:ctrlPr>
                            <a:rPr lang="en-US" sz="3200" i="1">
                              <a:latin typeface="Cambria Math" panose="02040503050406030204" pitchFamily="18" charset="0"/>
                            </a:rPr>
                          </m:ctrlPr>
                        </m:dPr>
                        <m:e>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en-US" sz="3200" i="1">
                                  <a:latin typeface="Cambria Math" panose="02040503050406030204" pitchFamily="18" charset="0"/>
                                </a:rPr>
                                <m:t>1</m:t>
                              </m:r>
                            </m:sub>
                          </m:sSub>
                          <m:r>
                            <a:rPr lang="en-US" sz="3200" i="1">
                              <a:latin typeface="Cambria Math" panose="02040503050406030204" pitchFamily="18" charset="0"/>
                            </a:rPr>
                            <m:t>,</m:t>
                          </m:r>
                          <m:r>
                            <a:rPr lang="en-US" sz="3200" i="1" smtClean="0">
                              <a:latin typeface="Cambria Math" panose="02040503050406030204" pitchFamily="18" charset="0"/>
                            </a:rPr>
                            <m:t>…</m:t>
                          </m:r>
                          <m:r>
                            <a:rPr lang="en-US"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en-US" sz="3200" b="0" i="1" smtClean="0">
                                  <a:latin typeface="Cambria Math" panose="02040503050406030204" pitchFamily="18" charset="0"/>
                                </a:rPr>
                                <m:t>𝑛</m:t>
                              </m:r>
                            </m:sub>
                          </m:sSub>
                        </m:e>
                      </m:d>
                      <m:d>
                        <m:dPr>
                          <m:ctrlPr>
                            <a:rPr lang="ar-AE" sz="3200" i="1">
                              <a:latin typeface="Cambria Math" panose="02040503050406030204" pitchFamily="18" charset="0"/>
                            </a:rPr>
                          </m:ctrlPr>
                        </m:dPr>
                        <m:e>
                          <m:r>
                            <a:rPr lang="ar-AE" sz="3200" i="1">
                              <a:latin typeface="Cambria Math" panose="02040503050406030204" pitchFamily="18" charset="0"/>
                            </a:rPr>
                            <m:t>𝑥</m:t>
                          </m:r>
                          <m:r>
                            <a:rPr lang="ar-AE"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ar-AE" sz="3200" i="1">
                                  <a:latin typeface="Cambria Math" panose="02040503050406030204" pitchFamily="18" charset="0"/>
                                </a:rPr>
                                <m:t>1</m:t>
                              </m:r>
                            </m:sub>
                          </m:sSub>
                        </m:e>
                      </m:d>
                      <m:r>
                        <a:rPr lang="ar-AE" sz="3200" i="1">
                          <a:latin typeface="Cambria Math" panose="02040503050406030204" pitchFamily="18" charset="0"/>
                        </a:rPr>
                        <m:t>…</m:t>
                      </m:r>
                      <m:d>
                        <m:dPr>
                          <m:ctrlPr>
                            <a:rPr lang="ar-AE" sz="3200" i="1">
                              <a:latin typeface="Cambria Math" panose="02040503050406030204" pitchFamily="18" charset="0"/>
                            </a:rPr>
                          </m:ctrlPr>
                        </m:dPr>
                        <m:e>
                          <m:r>
                            <a:rPr lang="ar-AE" sz="3200" i="1">
                              <a:latin typeface="Cambria Math" panose="02040503050406030204" pitchFamily="18" charset="0"/>
                            </a:rPr>
                            <m:t>𝑥</m:t>
                          </m:r>
                          <m:r>
                            <a:rPr lang="ar-AE" sz="3200" i="1">
                              <a:latin typeface="Cambria Math" panose="02040503050406030204" pitchFamily="18" charset="0"/>
                            </a:rPr>
                            <m:t>−</m:t>
                          </m:r>
                          <m:sSub>
                            <m:sSubPr>
                              <m:ctrlPr>
                                <a:rPr lang="ar-AE" sz="3200" i="1">
                                  <a:latin typeface="Cambria Math" panose="02040503050406030204" pitchFamily="18" charset="0"/>
                                </a:rPr>
                              </m:ctrlPr>
                            </m:sSubPr>
                            <m:e>
                              <m:r>
                                <a:rPr lang="ar-AE" sz="3200" i="1">
                                  <a:latin typeface="Cambria Math" panose="02040503050406030204" pitchFamily="18" charset="0"/>
                                </a:rPr>
                                <m:t>𝑥</m:t>
                              </m:r>
                            </m:e>
                            <m:sub>
                              <m:r>
                                <a:rPr lang="ar-AE" sz="3200" i="1">
                                  <a:latin typeface="Cambria Math" panose="02040503050406030204" pitchFamily="18" charset="0"/>
                                </a:rPr>
                                <m:t>𝑛</m:t>
                              </m:r>
                              <m:r>
                                <a:rPr lang="ar-AE" sz="3200" i="1">
                                  <a:latin typeface="Cambria Math" panose="02040503050406030204" pitchFamily="18" charset="0"/>
                                </a:rPr>
                                <m:t>−</m:t>
                              </m:r>
                              <m:r>
                                <a:rPr lang="ar-AE" sz="3200" i="1">
                                  <a:latin typeface="Cambria Math" panose="02040503050406030204" pitchFamily="18" charset="0"/>
                                </a:rPr>
                                <m:t>1</m:t>
                              </m:r>
                            </m:sub>
                          </m:sSub>
                        </m:e>
                      </m:d>
                    </m:oMath>
                  </m:oMathPara>
                </a14:m>
                <a:endParaRPr lang="ar-AE" sz="3200" i="1" dirty="0">
                  <a:latin typeface="Cambria Math" panose="02040503050406030204" pitchFamily="18" charset="0"/>
                </a:endParaRPr>
              </a:p>
              <a:p>
                <a:pPr algn="r"/>
                <a:endParaRPr lang="ar-AE" sz="3200" dirty="0"/>
              </a:p>
              <a:p>
                <a:pPr algn="r"/>
                <a:endParaRPr lang="ar-AE" sz="3200" dirty="0"/>
              </a:p>
              <a:p>
                <a:pPr algn="r"/>
                <a:endParaRPr lang="ar-AE" sz="3200" dirty="0"/>
              </a:p>
              <a:p>
                <a:pPr algn="r"/>
                <a:endParaRPr lang="ar-AE" sz="3200" dirty="0"/>
              </a:p>
              <a:p>
                <a:pPr algn="r"/>
                <a:endParaRPr lang="ar-AE" sz="3200" dirty="0"/>
              </a:p>
              <a:p>
                <a:pPr algn="r"/>
                <a:endParaRPr lang="en-US" sz="3200" dirty="0"/>
              </a:p>
            </p:txBody>
          </p:sp>
        </mc:Choice>
        <mc:Fallback xmlns="">
          <p:sp>
            <p:nvSpPr>
              <p:cNvPr id="10" name="Rectangle 9"/>
              <p:cNvSpPr>
                <a:spLocks noRot="1" noChangeAspect="1" noMove="1" noResize="1" noEditPoints="1" noAdjustHandles="1" noChangeArrowheads="1" noChangeShapeType="1" noTextEdit="1"/>
              </p:cNvSpPr>
              <p:nvPr/>
            </p:nvSpPr>
            <p:spPr>
              <a:xfrm>
                <a:off x="3321741" y="2340500"/>
                <a:ext cx="8260659" cy="600164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314076" y="2355556"/>
                <a:ext cx="208621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𝑛</m:t>
                          </m:r>
                          <m:r>
                            <a:rPr lang="en-US" sz="3200" i="1">
                              <a:latin typeface="Cambria Math" panose="02040503050406030204" pitchFamily="18" charset="0"/>
                            </a:rPr>
                            <m:t>−</m:t>
                          </m:r>
                          <m:r>
                            <a:rPr lang="en-US" sz="3200" i="1">
                              <a:latin typeface="Cambria Math" panose="02040503050406030204" pitchFamily="18" charset="0"/>
                            </a:rPr>
                            <m:t>1</m:t>
                          </m:r>
                        </m:sub>
                      </m:sSub>
                      <m:r>
                        <a:rPr lang="en-US" sz="3200" i="1">
                          <a:latin typeface="Cambria Math" panose="02040503050406030204" pitchFamily="18" charset="0"/>
                        </a:rPr>
                        <m:t>(</m:t>
                      </m:r>
                      <m:r>
                        <a:rPr lang="en-US" sz="3200" i="1">
                          <a:latin typeface="Cambria Math" panose="02040503050406030204" pitchFamily="18" charset="0"/>
                        </a:rPr>
                        <m:t>𝑥</m:t>
                      </m:r>
                      <m:r>
                        <a:rPr lang="en-US" sz="3200" i="1">
                          <a:latin typeface="Cambria Math" panose="02040503050406030204" pitchFamily="18" charset="0"/>
                        </a:rPr>
                        <m:t>)=</m:t>
                      </m:r>
                    </m:oMath>
                  </m:oMathPara>
                </a14:m>
                <a:endParaRPr lang="en-US" sz="3200" dirty="0"/>
              </a:p>
            </p:txBody>
          </p:sp>
        </mc:Choice>
        <mc:Fallback xmlns="">
          <p:sp>
            <p:nvSpPr>
              <p:cNvPr id="11" name="Rectangle 10"/>
              <p:cNvSpPr>
                <a:spLocks noRot="1" noChangeAspect="1" noMove="1" noResize="1" noEditPoints="1" noAdjustHandles="1" noChangeArrowheads="1" noChangeShapeType="1" noTextEdit="1"/>
              </p:cNvSpPr>
              <p:nvPr/>
            </p:nvSpPr>
            <p:spPr>
              <a:xfrm>
                <a:off x="1314076" y="2355556"/>
                <a:ext cx="2086212" cy="584775"/>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45910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Lagrange Interpolation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800" dirty="0"/>
                  <a:t>The Lagrange interpolating polynomial </a:t>
                </a:r>
                <a14:m>
                  <m:oMath xmlns:m="http://schemas.openxmlformats.org/officeDocument/2006/math">
                    <m:sSub>
                      <m:sSubPr>
                        <m:ctrlPr>
                          <a:rPr lang="fr-FR"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𝑛</m:t>
                        </m:r>
                        <m:r>
                          <a:rPr lang="en-US" sz="2800" i="1">
                            <a:latin typeface="Cambria Math" panose="02040503050406030204" pitchFamily="18" charset="0"/>
                          </a:rPr>
                          <m:t>−1</m:t>
                        </m:r>
                      </m:sub>
                    </m:sSub>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oMath>
                </a14:m>
                <a:r>
                  <a:rPr lang="en-US" sz="2800" dirty="0"/>
                  <a:t> is a linear combination of Lagrange polynomials </a:t>
                </a:r>
              </a:p>
              <a:p>
                <a:endParaRPr lang="en-US" sz="1200" dirty="0"/>
              </a:p>
              <a:p>
                <a:pPr marL="0" indent="0">
                  <a:buNone/>
                </a:pPr>
                <a14:m>
                  <m:oMathPara xmlns:m="http://schemas.openxmlformats.org/officeDocument/2006/math">
                    <m:oMathParaPr>
                      <m:jc m:val="centerGroup"/>
                    </m:oMathParaPr>
                    <m:oMath xmlns:m="http://schemas.openxmlformats.org/officeDocument/2006/math">
                      <m:sSub>
                        <m:sSubPr>
                          <m:ctrlPr>
                            <a:rPr lang="fr-FR"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𝑛</m:t>
                          </m:r>
                          <m:r>
                            <a:rPr lang="en-US" sz="2800" i="1">
                              <a:latin typeface="Cambria Math" panose="02040503050406030204" pitchFamily="18" charset="0"/>
                            </a:rPr>
                            <m:t>−1</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1</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b="0" i="1" smtClean="0">
                              <a:latin typeface="Cambria Math" panose="02040503050406030204" pitchFamily="18" charset="0"/>
                            </a:rPr>
                            <m:t>2</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b="0" i="1" smtClean="0">
                              <a:latin typeface="Cambria Math" panose="02040503050406030204" pitchFamily="18" charset="0"/>
                            </a:rPr>
                            <m:t>2</m:t>
                          </m:r>
                        </m:sub>
                      </m:sSub>
                      <m:r>
                        <a:rPr lang="en-US" sz="2800" i="1">
                          <a:latin typeface="Cambria Math" panose="02040503050406030204" pitchFamily="18" charset="0"/>
                        </a:rPr>
                        <m:t>+</m:t>
                      </m:r>
                      <m:r>
                        <a:rPr lang="en-US" sz="2800" i="1" smtClean="0">
                          <a:latin typeface="Cambria Math" panose="02040503050406030204" pitchFamily="18" charset="0"/>
                        </a:rPr>
                        <m:t>…</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b="0" i="1" smtClean="0">
                              <a:latin typeface="Cambria Math" panose="02040503050406030204" pitchFamily="18" charset="0"/>
                            </a:rPr>
                            <m:t>𝑛</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b="0" i="1" smtClean="0">
                              <a:latin typeface="Cambria Math" panose="02040503050406030204" pitchFamily="18" charset="0"/>
                            </a:rPr>
                            <m:t>𝑛</m:t>
                          </m:r>
                        </m:sub>
                      </m:sSub>
                    </m:oMath>
                  </m:oMathPara>
                </a14:m>
                <a:endParaRPr lang="en-US" sz="2800" dirty="0"/>
              </a:p>
              <a:p>
                <a:pPr marL="400050" lvl="1" indent="0">
                  <a:buNone/>
                </a:pPr>
                <a:r>
                  <a:rPr lang="en-US" dirty="0"/>
                  <a:t>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b="0" i="1" smtClean="0">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oMath>
                </a14:m>
                <a:r>
                  <a:rPr lang="en-US" sz="2400" dirty="0"/>
                  <a:t> the so-called Lagrange polynomials:</a:t>
                </a:r>
                <a:endParaRPr lang="en-US" sz="1200" dirty="0"/>
              </a:p>
              <a:p>
                <a:pPr marL="400050" lvl="1" indent="0">
                  <a:buNone/>
                </a:pPr>
                <a:endParaRPr lang="en-US" sz="2400" dirty="0"/>
              </a:p>
              <a:p>
                <a:endParaRPr lang="en-US" sz="2800" dirty="0"/>
              </a:p>
              <a:p>
                <a:pPr marL="0" indent="0">
                  <a:buNone/>
                </a:pPr>
                <a:endParaRPr lang="en-US" sz="2800" dirty="0"/>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11" t="-1348"/>
                </a:stretch>
              </a:blipFill>
            </p:spPr>
            <p:txBody>
              <a:bodyPr/>
              <a:lstStyle/>
              <a:p>
                <a:r>
                  <a:rPr lang="en-CA">
                    <a:noFill/>
                  </a:rPr>
                  <a:t> </a:t>
                </a:r>
              </a:p>
            </p:txBody>
          </p:sp>
        </mc:Fallback>
      </mc:AlternateContent>
      <p:grpSp>
        <p:nvGrpSpPr>
          <p:cNvPr id="9" name="Group 8"/>
          <p:cNvGrpSpPr/>
          <p:nvPr/>
        </p:nvGrpSpPr>
        <p:grpSpPr>
          <a:xfrm>
            <a:off x="3643814" y="3863182"/>
            <a:ext cx="4904371" cy="1053494"/>
            <a:chOff x="3763872" y="5020715"/>
            <a:chExt cx="4904371" cy="1053494"/>
          </a:xfrm>
        </p:grpSpPr>
        <mc:AlternateContent xmlns:mc="http://schemas.openxmlformats.org/markup-compatibility/2006" xmlns:a14="http://schemas.microsoft.com/office/drawing/2010/main">
          <mc:Choice Requires="a14">
            <p:sp>
              <p:nvSpPr>
                <p:cNvPr id="6" name="Rectangle 5"/>
                <p:cNvSpPr/>
                <p:nvPr/>
              </p:nvSpPr>
              <p:spPr>
                <a:xfrm>
                  <a:off x="6096000" y="5058172"/>
                  <a:ext cx="12377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6096000" y="5058172"/>
                  <a:ext cx="1237711"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096000" y="5483753"/>
                  <a:ext cx="257224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r>
                          <a:rPr lang="en-US" sz="2800" i="1">
                            <a:latin typeface="Cambria Math" panose="02040503050406030204" pitchFamily="18" charset="0"/>
                          </a:rPr>
                          <m:t> </m:t>
                        </m:r>
                        <m:r>
                          <m:rPr>
                            <m:nor/>
                          </m:rPr>
                          <a:rPr lang="en-US" sz="2800">
                            <a:latin typeface="Cambria Math" panose="02040503050406030204" pitchFamily="18" charset="0"/>
                          </a:rPr>
                          <m:t>for</m:t>
                        </m:r>
                        <m:r>
                          <m:rPr>
                            <m:nor/>
                          </m:rPr>
                          <a:rPr lang="en-US" sz="2800">
                            <a:latin typeface="Cambria Math" panose="02040503050406030204" pitchFamily="18" charset="0"/>
                          </a:rPr>
                          <m:t> </m:t>
                        </m:r>
                        <m:r>
                          <a:rPr lang="en-US" sz="2800" i="1">
                            <a:latin typeface="Cambria Math" panose="02040503050406030204" pitchFamily="18" charset="0"/>
                          </a:rPr>
                          <m:t>𝑗</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6096000" y="5483753"/>
                  <a:ext cx="2572243" cy="55791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763872" y="5020715"/>
                  <a:ext cx="2069156" cy="10534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i="1">
                                <a:latin typeface="Cambria Math" panose="02040503050406030204" pitchFamily="18" charset="0"/>
                              </a:rPr>
                              <m:t>𝑖</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eqArr>
                              <m:eqArrPr>
                                <m:ctrlPr>
                                  <a:rPr lang="en-US" sz="2800" i="1">
                                    <a:latin typeface="Cambria Math" panose="02040503050406030204" pitchFamily="18" charset="0"/>
                                  </a:rPr>
                                </m:ctrlPr>
                              </m:eqArrPr>
                              <m:e>
                                <m:r>
                                  <a:rPr lang="en-US" sz="2800" i="1">
                                    <a:latin typeface="Cambria Math" panose="02040503050406030204" pitchFamily="18" charset="0"/>
                                  </a:rPr>
                                  <m:t>1, </m:t>
                                </m:r>
                              </m:e>
                              <m:e>
                                <m:r>
                                  <a:rPr lang="en-US" sz="2800" i="1">
                                    <a:latin typeface="Cambria Math" panose="02040503050406030204" pitchFamily="18" charset="0"/>
                                  </a:rPr>
                                  <m:t>&amp;0, </m:t>
                                </m:r>
                              </m:e>
                            </m:eqArr>
                          </m:e>
                        </m:d>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763872" y="5020715"/>
                  <a:ext cx="2069156" cy="1053494"/>
                </a:xfrm>
                <a:prstGeom prst="rect">
                  <a:avLst/>
                </a:prstGeom>
                <a:blipFill rotWithShape="0">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406DE15-3A6B-41BB-B46D-7CD2477EEF77}"/>
                  </a:ext>
                </a:extLst>
              </p:cNvPr>
              <p:cNvSpPr/>
              <p:nvPr/>
            </p:nvSpPr>
            <p:spPr>
              <a:xfrm>
                <a:off x="4126477" y="5018116"/>
                <a:ext cx="3172985" cy="16196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𝐿</m:t>
                          </m:r>
                        </m:e>
                        <m:sub>
                          <m:r>
                            <a:rPr lang="en-US" sz="2800" i="1">
                              <a:latin typeface="Cambria Math" panose="02040503050406030204" pitchFamily="18" charset="0"/>
                            </a:rPr>
                            <m:t>𝑖</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nary>
                        <m:naryPr>
                          <m:chr m:val="∏"/>
                          <m:ctrlPr>
                            <a:rPr lang="en-US" sz="2800" i="1" smtClean="0">
                              <a:latin typeface="Cambria Math" panose="02040503050406030204" pitchFamily="18" charset="0"/>
                            </a:rPr>
                          </m:ctrlPr>
                        </m:naryPr>
                        <m:sub>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𝑗</m:t>
                              </m:r>
                              <m:r>
                                <m:rPr>
                                  <m:brk m:alnAt="23"/>
                                </m:rPr>
                                <a:rPr lang="en-US" sz="2800" b="0" i="1" smtClean="0">
                                  <a:latin typeface="Cambria Math" panose="02040503050406030204" pitchFamily="18" charset="0"/>
                                </a:rPr>
                                <m:t>=</m:t>
                              </m:r>
                              <m:r>
                                <a:rPr lang="en-US" sz="2800" b="0" i="1" smtClean="0">
                                  <a:latin typeface="Cambria Math" panose="02040503050406030204" pitchFamily="18" charset="0"/>
                                </a:rPr>
                                <m:t>1</m:t>
                              </m:r>
                            </m:e>
                            <m:e>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e>
                          </m:eqArr>
                        </m:sub>
                        <m:sup>
                          <m:r>
                            <a:rPr lang="en-US" sz="2800" b="0" i="1" smtClean="0">
                              <a:latin typeface="Cambria Math" panose="02040503050406030204" pitchFamily="18" charset="0"/>
                            </a:rPr>
                            <m:t>𝑛</m:t>
                          </m:r>
                        </m:sup>
                        <m:e>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𝑥</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den>
                          </m:f>
                        </m:e>
                      </m:nary>
                    </m:oMath>
                  </m:oMathPara>
                </a14:m>
                <a:endParaRPr lang="en-CA" sz="2800" dirty="0"/>
              </a:p>
            </p:txBody>
          </p:sp>
        </mc:Choice>
        <mc:Fallback xmlns="">
          <p:sp>
            <p:nvSpPr>
              <p:cNvPr id="4" name="Rectangle 3">
                <a:extLst>
                  <a:ext uri="{FF2B5EF4-FFF2-40B4-BE49-F238E27FC236}">
                    <a16:creationId xmlns:a16="http://schemas.microsoft.com/office/drawing/2014/main" id="{7406DE15-3A6B-41BB-B46D-7CD2477EEF77}"/>
                  </a:ext>
                </a:extLst>
              </p:cNvPr>
              <p:cNvSpPr>
                <a:spLocks noRot="1" noChangeAspect="1" noMove="1" noResize="1" noEditPoints="1" noAdjustHandles="1" noChangeArrowheads="1" noChangeShapeType="1" noTextEdit="1"/>
              </p:cNvSpPr>
              <p:nvPr/>
            </p:nvSpPr>
            <p:spPr>
              <a:xfrm>
                <a:off x="4126477" y="5018116"/>
                <a:ext cx="3172985" cy="1619674"/>
              </a:xfrm>
              <a:prstGeom prst="rect">
                <a:avLst/>
              </a:prstGeom>
              <a:blipFill>
                <a:blip r:embed="rId7"/>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94505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Interpolating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Interpolation can as well be used to interpolate a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instead of a data set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61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574517248"/>
                  </p:ext>
                </p:extLst>
              </p:nvPr>
            </p:nvGraphicFramePr>
            <p:xfrm>
              <a:off x="4000500" y="2618255"/>
              <a:ext cx="4191000" cy="741680"/>
            </p:xfrm>
            <a:graphic>
              <a:graphicData uri="http://schemas.openxmlformats.org/drawingml/2006/table">
                <a:tbl>
                  <a:tblPr firstRow="1">
                    <a:tableStyleId>{3B4B98B0-60AC-42C2-AFA5-B58CD77FA1E5}</a:tableStyleId>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0" smtClean="0">
                                        <a:solidFill>
                                          <a:srgbClr val="48A6AD"/>
                                        </a:solidFill>
                                        <a:latin typeface="Cambria Math" panose="02040503050406030204" pitchFamily="18" charset="0"/>
                                      </a:rPr>
                                      <m:t>𝟏</m:t>
                                    </m:r>
                                  </m:sub>
                                </m:sSub>
                              </m:oMath>
                            </m:oMathPara>
                          </a14:m>
                          <a:endParaRPr lang="en-US" dirty="0">
                            <a:solidFill>
                              <a:srgbClr val="48A6AD"/>
                            </a:solidFill>
                          </a:endParaRPr>
                        </a:p>
                      </a:txBody>
                      <a:tcP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1" smtClean="0">
                                        <a:solidFill>
                                          <a:srgbClr val="48A6AD"/>
                                        </a:solidFill>
                                        <a:latin typeface="Cambria Math" panose="02040503050406030204" pitchFamily="18" charset="0"/>
                                      </a:rPr>
                                      <m:t>𝟐</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fr-FR" smtClean="0">
                                    <a:solidFill>
                                      <a:srgbClr val="48A6AD"/>
                                    </a:solidFill>
                                    <a:latin typeface="Cambria Math" panose="02040503050406030204" pitchFamily="18" charset="0"/>
                                  </a:rPr>
                                  <m:t>⋯</m:t>
                                </m:r>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smtClean="0">
                                        <a:solidFill>
                                          <a:srgbClr val="48A6AD"/>
                                        </a:solidFill>
                                        <a:latin typeface="Cambria Math" panose="02040503050406030204" pitchFamily="18" charset="0"/>
                                      </a:rPr>
                                      <m:t>𝒏</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𝑓</m:t>
                                </m:r>
                                <m:d>
                                  <m:dPr>
                                    <m:ctrlPr>
                                      <a:rPr lang="en-US" i="1" smtClean="0">
                                        <a:solidFill>
                                          <a:srgbClr val="48A6AD"/>
                                        </a:solidFill>
                                        <a:latin typeface="Cambria Math" panose="02040503050406030204" pitchFamily="18" charset="0"/>
                                      </a:rPr>
                                    </m:ctrlPr>
                                  </m:dPr>
                                  <m:e>
                                    <m:sSub>
                                      <m:sSubPr>
                                        <m:ctrlPr>
                                          <a:rPr lang="en-US"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1</m:t>
                                        </m:r>
                                      </m:sub>
                                    </m:sSub>
                                  </m:e>
                                </m:d>
                              </m:oMath>
                            </m:oMathPara>
                          </a14:m>
                          <a:endParaRPr lang="en-US" dirty="0">
                            <a:solidFill>
                              <a:srgbClr val="48A6AD"/>
                            </a:solidFill>
                          </a:endParaRPr>
                        </a:p>
                      </a:txBody>
                      <a:tcP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𝑓</m:t>
                                </m:r>
                                <m:d>
                                  <m:dPr>
                                    <m:ctrlPr>
                                      <a:rPr lang="en-US" i="1" smtClean="0">
                                        <a:solidFill>
                                          <a:srgbClr val="48A6AD"/>
                                        </a:solidFill>
                                        <a:latin typeface="Cambria Math" panose="02040503050406030204" pitchFamily="18" charset="0"/>
                                      </a:rPr>
                                    </m:ctrlPr>
                                  </m:dPr>
                                  <m:e>
                                    <m:sSub>
                                      <m:sSubPr>
                                        <m:ctrlPr>
                                          <a:rPr lang="en-US"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2</m:t>
                                        </m:r>
                                      </m:sub>
                                    </m:sSub>
                                  </m:e>
                                </m:d>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14:m>
                            <m:oMathPara xmlns:m="http://schemas.openxmlformats.org/officeDocument/2006/math">
                              <m:oMathParaPr>
                                <m:jc m:val="centerGroup"/>
                              </m:oMathParaPr>
                              <m:oMath xmlns:m="http://schemas.openxmlformats.org/officeDocument/2006/math">
                                <m:r>
                                  <a:rPr lang="fr-FR" smtClean="0">
                                    <a:solidFill>
                                      <a:srgbClr val="48A6AD"/>
                                    </a:solidFill>
                                    <a:latin typeface="Cambria Math" panose="02040503050406030204" pitchFamily="18" charset="0"/>
                                  </a:rPr>
                                  <m:t>⋯</m:t>
                                </m:r>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𝑓</m:t>
                                </m:r>
                                <m:d>
                                  <m:dPr>
                                    <m:ctrlPr>
                                      <a:rPr lang="en-US" i="1" smtClean="0">
                                        <a:solidFill>
                                          <a:srgbClr val="48A6AD"/>
                                        </a:solidFill>
                                        <a:latin typeface="Cambria Math" panose="02040503050406030204" pitchFamily="18" charset="0"/>
                                      </a:rPr>
                                    </m:ctrlPr>
                                  </m:dPr>
                                  <m:e>
                                    <m:sSub>
                                      <m:sSubPr>
                                        <m:ctrlPr>
                                          <a:rPr lang="en-US"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𝑛</m:t>
                                        </m:r>
                                      </m:sub>
                                    </m:sSub>
                                  </m:e>
                                </m:d>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574517248"/>
                  </p:ext>
                </p:extLst>
              </p:nvPr>
            </p:nvGraphicFramePr>
            <p:xfrm>
              <a:off x="4000500" y="2618255"/>
              <a:ext cx="4191000" cy="741680"/>
            </p:xfrm>
            <a:graphic>
              <a:graphicData uri="http://schemas.openxmlformats.org/drawingml/2006/table">
                <a:tbl>
                  <a:tblPr firstRow="1">
                    <a:tableStyleId>{3B4B98B0-60AC-42C2-AFA5-B58CD77FA1E5}</a:tableStyleId>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370840">
                    <a:tc>
                      <a:txBody>
                        <a:bodyPr/>
                        <a:lstStyle/>
                        <a:p>
                          <a:endParaRPr lang="en-US"/>
                        </a:p>
                      </a:txBody>
                      <a:tcP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4"/>
                          <a:stretch>
                            <a:fillRect r="-301744" b="-109677"/>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4"/>
                          <a:stretch>
                            <a:fillRect l="-100000" r="-201744" b="-109677"/>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4"/>
                          <a:stretch>
                            <a:fillRect l="-200000" r="-101744" b="-109677"/>
                          </a:stretch>
                        </a:blipFill>
                      </a:tcPr>
                    </a:tc>
                    <a:tc>
                      <a:txBody>
                        <a:bodyPr/>
                        <a:lstStyle/>
                        <a:p>
                          <a:endParaRPr lang="en-US"/>
                        </a:p>
                      </a:txBody>
                      <a:tcP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blipFill>
                          <a:blip r:embed="rId4"/>
                          <a:stretch>
                            <a:fillRect l="-300000" r="-1744" b="-109677"/>
                          </a:stretch>
                        </a:blipFill>
                      </a:tcPr>
                    </a:tc>
                    <a:extLst>
                      <a:ext uri="{0D108BD9-81ED-4DB2-BD59-A6C34878D82A}">
                        <a16:rowId xmlns:a16="http://schemas.microsoft.com/office/drawing/2014/main" val="10000"/>
                      </a:ext>
                    </a:extLst>
                  </a:tr>
                  <a:tr h="370840">
                    <a:tc>
                      <a:txBody>
                        <a:bodyPr/>
                        <a:lstStyle/>
                        <a:p>
                          <a:endParaRPr lang="en-US"/>
                        </a:p>
                      </a:txBody>
                      <a:tcP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t="-101639" r="-301744" b="-11475"/>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l="-100000" t="-101639" r="-201744" b="-11475"/>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l="-200000" t="-101639" r="-101744" b="-11475"/>
                          </a:stretch>
                        </a:blipFill>
                      </a:tcPr>
                    </a:tc>
                    <a:tc>
                      <a:txBody>
                        <a:bodyPr/>
                        <a:lstStyle/>
                        <a:p>
                          <a:endParaRPr lang="en-US"/>
                        </a:p>
                      </a:txBody>
                      <a:tcP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blipFill>
                          <a:blip r:embed="rId4"/>
                          <a:stretch>
                            <a:fillRect l="-300000" t="-101639" r="-1744" b="-11475"/>
                          </a:stretch>
                        </a:blipFill>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FD5B22BC-D3D0-457C-AEBE-692ABA34BAD0}"/>
                  </a:ext>
                </a:extLst>
              </p:cNvPr>
              <p:cNvSpPr txBox="1">
                <a:spLocks/>
              </p:cNvSpPr>
              <p:nvPr/>
            </p:nvSpPr>
            <p:spPr>
              <a:xfrm>
                <a:off x="784633" y="3863183"/>
                <a:ext cx="10972800" cy="30165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a:t>Theorem</a:t>
                </a:r>
              </a:p>
              <a:p>
                <a:pPr marL="0" indent="0">
                  <a:buFont typeface="Arial" pitchFamily="34" charset="0"/>
                  <a:buNone/>
                </a:pPr>
                <a:r>
                  <a:rPr lang="en-US" sz="24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𝑛</m:t>
                        </m:r>
                        <m:r>
                          <a:rPr lang="en-US" sz="240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oMath>
                </a14:m>
                <a:r>
                  <a:rPr lang="en-US" sz="2400" dirty="0"/>
                  <a:t> is interpolating the </a:t>
                </a:r>
                <a14:m>
                  <m:oMath xmlns:m="http://schemas.openxmlformats.org/officeDocument/2006/math">
                    <m:r>
                      <a:rPr lang="en-US" sz="2400" i="1" smtClean="0">
                        <a:latin typeface="Cambria Math" panose="02040503050406030204" pitchFamily="18" charset="0"/>
                      </a:rPr>
                      <m:t>𝑛</m:t>
                    </m:r>
                  </m:oMath>
                </a14:m>
                <a:r>
                  <a:rPr lang="en-US" sz="2400" dirty="0"/>
                  <a:t> points </a:t>
                </a:r>
                <a14:m>
                  <m:oMath xmlns:m="http://schemas.openxmlformats.org/officeDocument/2006/math">
                    <m:d>
                      <m:dPr>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𝑥</m:t>
                            </m:r>
                          </m:e>
                          <m:sub>
                            <m:r>
                              <a:rPr lang="en-US" sz="2400" i="1" smtClean="0">
                                <a:latin typeface="Cambria Math" panose="02040503050406030204" pitchFamily="18" charset="0"/>
                              </a:rPr>
                              <m:t>𝑖</m:t>
                            </m:r>
                          </m:sub>
                        </m:sSub>
                        <m:r>
                          <a:rPr lang="en-US" sz="2400" i="1" smtClean="0">
                            <a:latin typeface="Cambria Math" panose="02040503050406030204" pitchFamily="18" charset="0"/>
                          </a:rPr>
                          <m:t>,</m:t>
                        </m:r>
                        <m:r>
                          <a:rPr lang="en-US" sz="2400" i="1" smtClean="0">
                            <a:latin typeface="Cambria Math" panose="02040503050406030204" pitchFamily="18" charset="0"/>
                          </a:rPr>
                          <m:t>𝑓</m:t>
                        </m:r>
                        <m:d>
                          <m:dPr>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𝑥</m:t>
                                </m:r>
                              </m:e>
                              <m:sub>
                                <m:r>
                                  <a:rPr lang="en-US" sz="2400" i="1" smtClean="0">
                                    <a:latin typeface="Cambria Math" panose="02040503050406030204" pitchFamily="18" charset="0"/>
                                  </a:rPr>
                                  <m:t>𝑖</m:t>
                                </m:r>
                              </m:sub>
                            </m:sSub>
                          </m:e>
                        </m:d>
                      </m:e>
                    </m:d>
                  </m:oMath>
                </a14:m>
                <a:r>
                  <a:rPr lang="en-US" sz="2400" dirty="0"/>
                  <a:t> with </a:t>
                </a:r>
                <a14:m>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smtClean="0">
                            <a:latin typeface="Cambria Math" panose="02040503050406030204" pitchFamily="18" charset="0"/>
                          </a:rPr>
                          <m:t>𝑥</m:t>
                        </m:r>
                      </m:e>
                    </m:d>
                  </m:oMath>
                </a14:m>
                <a:r>
                  <a:rPr lang="en-US" sz="2400" dirty="0"/>
                  <a:t> a function, then </a:t>
                </a:r>
              </a:p>
              <a:p>
                <a:pPr marL="0" indent="0">
                  <a:buFont typeface="Arial"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𝑛</m:t>
                          </m:r>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d>
                            <m:dPr>
                              <m:ctrlPr>
                                <a:rPr lang="en-US" sz="2400" i="1" smtClean="0">
                                  <a:latin typeface="Cambria Math" panose="02040503050406030204" pitchFamily="18" charset="0"/>
                                </a:rPr>
                              </m:ctrlPr>
                            </m:dPr>
                            <m:e>
                              <m:r>
                                <a:rPr lang="en-US" sz="2400" i="1" smtClean="0">
                                  <a:latin typeface="Cambria Math" panose="02040503050406030204" pitchFamily="18" charset="0"/>
                                </a:rPr>
                                <m:t>𝑥</m:t>
                              </m:r>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smtClean="0">
                                      <a:latin typeface="Cambria Math" panose="02040503050406030204" pitchFamily="18" charset="0"/>
                                    </a:rPr>
                                    <m:t>1</m:t>
                                  </m:r>
                                </m:sub>
                              </m:sSub>
                            </m:e>
                          </m:d>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smtClean="0">
                                      <a:latin typeface="Cambria Math" panose="02040503050406030204" pitchFamily="18" charset="0"/>
                                    </a:rPr>
                                    <m:t>2</m:t>
                                  </m:r>
                                </m:sub>
                              </m:sSub>
                            </m:e>
                          </m:d>
                          <m:r>
                            <a:rPr lang="en-US" sz="2400" i="1" smtClean="0">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smtClean="0">
                                      <a:latin typeface="Cambria Math" panose="02040503050406030204" pitchFamily="18" charset="0"/>
                                    </a:rPr>
                                    <m:t>𝑛</m:t>
                                  </m:r>
                                </m:sub>
                              </m:sSub>
                            </m:e>
                          </m:d>
                        </m:num>
                        <m:den>
                          <m:r>
                            <a:rPr lang="en-US" sz="2400" i="1" smtClean="0">
                              <a:latin typeface="Cambria Math" panose="02040503050406030204" pitchFamily="18" charset="0"/>
                            </a:rPr>
                            <m:t>𝑛</m:t>
                          </m:r>
                          <m:r>
                            <a:rPr lang="en-US" sz="2400" i="1" smtClean="0">
                              <a:latin typeface="Cambria Math" panose="02040503050406030204" pitchFamily="18" charset="0"/>
                            </a:rPr>
                            <m:t>!</m:t>
                          </m:r>
                        </m:den>
                      </m:f>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𝑓</m:t>
                          </m:r>
                        </m:e>
                        <m:sup>
                          <m:d>
                            <m:dPr>
                              <m:ctrlPr>
                                <a:rPr lang="en-US" sz="2400" i="1" smtClean="0">
                                  <a:latin typeface="Cambria Math" panose="02040503050406030204" pitchFamily="18" charset="0"/>
                                </a:rPr>
                              </m:ctrlPr>
                            </m:dPr>
                            <m:e>
                              <m:r>
                                <a:rPr lang="en-US" sz="2400" i="1" smtClean="0">
                                  <a:latin typeface="Cambria Math" panose="02040503050406030204" pitchFamily="18" charset="0"/>
                                </a:rPr>
                                <m:t>𝑛</m:t>
                              </m:r>
                            </m:e>
                          </m:d>
                        </m:sup>
                      </m:sSup>
                      <m:r>
                        <a:rPr lang="en-US" sz="2400" i="1" smtClean="0">
                          <a:latin typeface="Cambria Math" panose="02040503050406030204" pitchFamily="18" charset="0"/>
                        </a:rPr>
                        <m:t>(</m:t>
                      </m:r>
                      <m:r>
                        <a:rPr lang="en-US" sz="2400" i="1" smtClean="0">
                          <a:latin typeface="Cambria Math" panose="02040503050406030204" pitchFamily="18" charset="0"/>
                        </a:rPr>
                        <m:t>𝑐</m:t>
                      </m:r>
                      <m:r>
                        <a:rPr lang="en-US" sz="2400" i="1" smtClean="0">
                          <a:latin typeface="Cambria Math" panose="02040503050406030204" pitchFamily="18" charset="0"/>
                        </a:rPr>
                        <m:t>)</m:t>
                      </m:r>
                    </m:oMath>
                  </m:oMathPara>
                </a14:m>
                <a:endParaRPr lang="en-US" sz="2400" dirty="0"/>
              </a:p>
              <a:p>
                <a:pPr marL="0" indent="0">
                  <a:buFont typeface="Arial" pitchFamily="34" charset="0"/>
                  <a:buNone/>
                </a:pPr>
                <a:r>
                  <a:rPr lang="en-US" sz="2400" dirty="0"/>
                  <a:t>with </a:t>
                </a:r>
                <a14:m>
                  <m:oMath xmlns:m="http://schemas.openxmlformats.org/officeDocument/2006/math">
                    <m:r>
                      <a:rPr lang="en-US" sz="2400" i="1">
                        <a:latin typeface="Cambria Math" panose="02040503050406030204" pitchFamily="18" charset="0"/>
                      </a:rPr>
                      <m:t>𝑐</m:t>
                    </m:r>
                  </m:oMath>
                </a14:m>
                <a:r>
                  <a:rPr lang="en-US" sz="2400" dirty="0"/>
                  <a:t> some number between the smallest and largest values of the interpolating points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oMath>
                </a14:m>
                <a:endParaRPr lang="en-US" sz="2400" dirty="0"/>
              </a:p>
            </p:txBody>
          </p:sp>
        </mc:Choice>
        <mc:Fallback xmlns="">
          <p:sp>
            <p:nvSpPr>
              <p:cNvPr id="6" name="Content Placeholder 2">
                <a:extLst>
                  <a:ext uri="{FF2B5EF4-FFF2-40B4-BE49-F238E27FC236}">
                    <a16:creationId xmlns:a16="http://schemas.microsoft.com/office/drawing/2014/main" id="{FD5B22BC-D3D0-457C-AEBE-692ABA34BAD0}"/>
                  </a:ext>
                </a:extLst>
              </p:cNvPr>
              <p:cNvSpPr txBox="1">
                <a:spLocks noRot="1" noChangeAspect="1" noMove="1" noResize="1" noEditPoints="1" noAdjustHandles="1" noChangeArrowheads="1" noChangeShapeType="1" noTextEdit="1"/>
              </p:cNvSpPr>
              <p:nvPr/>
            </p:nvSpPr>
            <p:spPr>
              <a:xfrm>
                <a:off x="784633" y="3863183"/>
                <a:ext cx="10972800" cy="3016532"/>
              </a:xfrm>
              <a:prstGeom prst="rect">
                <a:avLst/>
              </a:prstGeom>
              <a:blipFill>
                <a:blip r:embed="rId5"/>
                <a:stretch>
                  <a:fillRect l="-889" t="-1616"/>
                </a:stretch>
              </a:blipFill>
            </p:spPr>
            <p:txBody>
              <a:bodyPr/>
              <a:lstStyle/>
              <a:p>
                <a:r>
                  <a:rPr lang="en-CA">
                    <a:noFill/>
                  </a:rPr>
                  <a:t> </a:t>
                </a:r>
              </a:p>
            </p:txBody>
          </p:sp>
        </mc:Fallback>
      </mc:AlternateContent>
      <p:sp>
        <p:nvSpPr>
          <p:cNvPr id="7" name="Rectangle 6">
            <a:extLst>
              <a:ext uri="{FF2B5EF4-FFF2-40B4-BE49-F238E27FC236}">
                <a16:creationId xmlns:a16="http://schemas.microsoft.com/office/drawing/2014/main" id="{AAD5C2FB-A73B-4657-BFD6-E351B3A18FA8}"/>
              </a:ext>
            </a:extLst>
          </p:cNvPr>
          <p:cNvSpPr/>
          <p:nvPr/>
        </p:nvSpPr>
        <p:spPr>
          <a:xfrm>
            <a:off x="609600" y="3774911"/>
            <a:ext cx="11298724" cy="2691203"/>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928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interpolating polynomial can wiggle significantly around the data</a:t>
            </a:r>
          </a:p>
        </p:txBody>
      </p:sp>
      <p:graphicFrame>
        <p:nvGraphicFramePr>
          <p:cNvPr id="6" name="Chart 5"/>
          <p:cNvGraphicFramePr>
            <a:graphicFrameLocks/>
          </p:cNvGraphicFramePr>
          <p:nvPr>
            <p:extLst>
              <p:ext uri="{D42A27DB-BD31-4B8C-83A1-F6EECF244321}">
                <p14:modId xmlns:p14="http://schemas.microsoft.com/office/powerpoint/2010/main" val="3698400414"/>
              </p:ext>
            </p:extLst>
          </p:nvPr>
        </p:nvGraphicFramePr>
        <p:xfrm>
          <a:off x="3796747" y="1600201"/>
          <a:ext cx="459850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Interpolation Issues</a:t>
            </a:r>
          </a:p>
        </p:txBody>
      </p:sp>
    </p:spTree>
    <p:extLst>
      <p:ext uri="{BB962C8B-B14F-4D97-AF65-F5344CB8AC3E}">
        <p14:creationId xmlns:p14="http://schemas.microsoft.com/office/powerpoint/2010/main" val="70800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Splines</a:t>
            </a:r>
          </a:p>
        </p:txBody>
      </p:sp>
      <p:cxnSp>
        <p:nvCxnSpPr>
          <p:cNvPr id="5" name="Straight Connector 4"/>
          <p:cNvCxnSpPr/>
          <p:nvPr/>
        </p:nvCxnSpPr>
        <p:spPr>
          <a:xfrm>
            <a:off x="2203450" y="3743325"/>
            <a:ext cx="692150" cy="447675"/>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895600" y="2851150"/>
            <a:ext cx="1374775" cy="133985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270375" y="2844165"/>
            <a:ext cx="676275" cy="45085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3" name="Chart 2"/>
          <p:cNvGraphicFramePr>
            <a:graphicFrameLocks/>
          </p:cNvGraphicFramePr>
          <p:nvPr>
            <p:extLst/>
          </p:nvPr>
        </p:nvGraphicFramePr>
        <p:xfrm>
          <a:off x="1225563" y="2265630"/>
          <a:ext cx="4598505"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15" name="Group 14"/>
          <p:cNvGrpSpPr/>
          <p:nvPr/>
        </p:nvGrpSpPr>
        <p:grpSpPr>
          <a:xfrm>
            <a:off x="6188088" y="2265630"/>
            <a:ext cx="4598505" cy="2743200"/>
            <a:chOff x="6188088" y="2265630"/>
            <a:chExt cx="4598505" cy="2743200"/>
          </a:xfrm>
        </p:grpSpPr>
        <p:sp>
          <p:nvSpPr>
            <p:cNvPr id="14" name="Freeform 13"/>
            <p:cNvSpPr/>
            <p:nvPr/>
          </p:nvSpPr>
          <p:spPr>
            <a:xfrm>
              <a:off x="7172325" y="2821779"/>
              <a:ext cx="2743200" cy="1415197"/>
            </a:xfrm>
            <a:custGeom>
              <a:avLst/>
              <a:gdLst>
                <a:gd name="connsiteX0" fmla="*/ 0 w 2743200"/>
                <a:gd name="connsiteY0" fmla="*/ 931071 h 1415197"/>
                <a:gd name="connsiteX1" fmla="*/ 692150 w 2743200"/>
                <a:gd name="connsiteY1" fmla="*/ 1375571 h 1415197"/>
                <a:gd name="connsiteX2" fmla="*/ 2060575 w 2743200"/>
                <a:gd name="connsiteY2" fmla="*/ 38896 h 1415197"/>
                <a:gd name="connsiteX3" fmla="*/ 2743200 w 2743200"/>
                <a:gd name="connsiteY3" fmla="*/ 489746 h 1415197"/>
              </a:gdLst>
              <a:ahLst/>
              <a:cxnLst>
                <a:cxn ang="0">
                  <a:pos x="connsiteX0" y="connsiteY0"/>
                </a:cxn>
                <a:cxn ang="0">
                  <a:pos x="connsiteX1" y="connsiteY1"/>
                </a:cxn>
                <a:cxn ang="0">
                  <a:pos x="connsiteX2" y="connsiteY2"/>
                </a:cxn>
                <a:cxn ang="0">
                  <a:pos x="connsiteX3" y="connsiteY3"/>
                </a:cxn>
              </a:cxnLst>
              <a:rect l="l" t="t" r="r" b="b"/>
              <a:pathLst>
                <a:path w="2743200" h="1415197">
                  <a:moveTo>
                    <a:pt x="0" y="931071"/>
                  </a:moveTo>
                  <a:cubicBezTo>
                    <a:pt x="174360" y="1227669"/>
                    <a:pt x="348721" y="1524267"/>
                    <a:pt x="692150" y="1375571"/>
                  </a:cubicBezTo>
                  <a:cubicBezTo>
                    <a:pt x="1035579" y="1226875"/>
                    <a:pt x="1718734" y="186533"/>
                    <a:pt x="2060575" y="38896"/>
                  </a:cubicBezTo>
                  <a:cubicBezTo>
                    <a:pt x="2402416" y="-108741"/>
                    <a:pt x="2572808" y="190502"/>
                    <a:pt x="2743200" y="4897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hart 12"/>
            <p:cNvGraphicFramePr>
              <a:graphicFrameLocks/>
            </p:cNvGraphicFramePr>
            <p:nvPr>
              <p:extLst/>
            </p:nvPr>
          </p:nvGraphicFramePr>
          <p:xfrm>
            <a:off x="6188088" y="2265630"/>
            <a:ext cx="4598505" cy="2743200"/>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6329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4" idx="0"/>
          </p:cNvCxnSpPr>
          <p:nvPr/>
        </p:nvCxnSpPr>
        <p:spPr>
          <a:xfrm flipH="1" flipV="1">
            <a:off x="4647137" y="2938463"/>
            <a:ext cx="810688" cy="113823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1"/>
          </p:cNvCxnSpPr>
          <p:nvPr/>
        </p:nvCxnSpPr>
        <p:spPr>
          <a:xfrm flipV="1">
            <a:off x="6838950" y="2676525"/>
            <a:ext cx="947738" cy="6572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 name="Freeform 3"/>
          <p:cNvSpPr/>
          <p:nvPr/>
        </p:nvSpPr>
        <p:spPr>
          <a:xfrm>
            <a:off x="5324448" y="2993401"/>
            <a:ext cx="1689840" cy="1083298"/>
          </a:xfrm>
          <a:custGeom>
            <a:avLst/>
            <a:gdLst>
              <a:gd name="connsiteX0" fmla="*/ 0 w 1381125"/>
              <a:gd name="connsiteY0" fmla="*/ 742950 h 742950"/>
              <a:gd name="connsiteX1" fmla="*/ 1381125 w 1381125"/>
              <a:gd name="connsiteY1" fmla="*/ 0 h 742950"/>
              <a:gd name="connsiteX2" fmla="*/ 1381125 w 1381125"/>
              <a:gd name="connsiteY2" fmla="*/ 0 h 742950"/>
              <a:gd name="connsiteX0" fmla="*/ 0 w 1381125"/>
              <a:gd name="connsiteY0" fmla="*/ 742950 h 742950"/>
              <a:gd name="connsiteX1" fmla="*/ 1381125 w 1381125"/>
              <a:gd name="connsiteY1" fmla="*/ 0 h 742950"/>
              <a:gd name="connsiteX2" fmla="*/ 1381125 w 1381125"/>
              <a:gd name="connsiteY2" fmla="*/ 0 h 742950"/>
              <a:gd name="connsiteX0" fmla="*/ 168480 w 1549605"/>
              <a:gd name="connsiteY0" fmla="*/ 742950 h 742950"/>
              <a:gd name="connsiteX1" fmla="*/ 1549605 w 1549605"/>
              <a:gd name="connsiteY1" fmla="*/ 0 h 742950"/>
              <a:gd name="connsiteX2" fmla="*/ 1549605 w 1549605"/>
              <a:gd name="connsiteY2" fmla="*/ 0 h 742950"/>
              <a:gd name="connsiteX0" fmla="*/ 108552 w 1621532"/>
              <a:gd name="connsiteY0" fmla="*/ 1070653 h 1070653"/>
              <a:gd name="connsiteX1" fmla="*/ 1489677 w 1621532"/>
              <a:gd name="connsiteY1" fmla="*/ 327703 h 1070653"/>
              <a:gd name="connsiteX2" fmla="*/ 1489677 w 1621532"/>
              <a:gd name="connsiteY2" fmla="*/ 327703 h 1070653"/>
              <a:gd name="connsiteX0" fmla="*/ 57624 w 1579343"/>
              <a:gd name="connsiteY0" fmla="*/ 992655 h 992655"/>
              <a:gd name="connsiteX1" fmla="*/ 1438749 w 1579343"/>
              <a:gd name="connsiteY1" fmla="*/ 249705 h 992655"/>
              <a:gd name="connsiteX2" fmla="*/ 1438749 w 1579343"/>
              <a:gd name="connsiteY2" fmla="*/ 249705 h 992655"/>
              <a:gd name="connsiteX0" fmla="*/ 54567 w 1627309"/>
              <a:gd name="connsiteY0" fmla="*/ 1005183 h 1005183"/>
              <a:gd name="connsiteX1" fmla="*/ 1435692 w 1627309"/>
              <a:gd name="connsiteY1" fmla="*/ 262233 h 1005183"/>
              <a:gd name="connsiteX2" fmla="*/ 1435692 w 1627309"/>
              <a:gd name="connsiteY2" fmla="*/ 262233 h 1005183"/>
              <a:gd name="connsiteX0" fmla="*/ 133377 w 1689840"/>
              <a:gd name="connsiteY0" fmla="*/ 1083298 h 1083298"/>
              <a:gd name="connsiteX1" fmla="*/ 1514502 w 1689840"/>
              <a:gd name="connsiteY1" fmla="*/ 340348 h 1083298"/>
              <a:gd name="connsiteX2" fmla="*/ 1514502 w 1689840"/>
              <a:gd name="connsiteY2" fmla="*/ 340348 h 1083298"/>
            </a:gdLst>
            <a:ahLst/>
            <a:cxnLst>
              <a:cxn ang="0">
                <a:pos x="connsiteX0" y="connsiteY0"/>
              </a:cxn>
              <a:cxn ang="0">
                <a:pos x="connsiteX1" y="connsiteY1"/>
              </a:cxn>
              <a:cxn ang="0">
                <a:pos x="connsiteX2" y="connsiteY2"/>
              </a:cxn>
            </a:cxnLst>
            <a:rect l="l" t="t" r="r" b="b"/>
            <a:pathLst>
              <a:path w="1689840" h="1083298">
                <a:moveTo>
                  <a:pt x="133377" y="1083298"/>
                </a:moveTo>
                <a:cubicBezTo>
                  <a:pt x="-668312" y="-40651"/>
                  <a:pt x="2444777" y="-293065"/>
                  <a:pt x="1514502" y="340348"/>
                </a:cubicBezTo>
                <a:lnTo>
                  <a:pt x="1514502" y="34034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hart 9"/>
          <p:cNvGraphicFramePr>
            <a:graphicFrameLocks/>
          </p:cNvGraphicFramePr>
          <p:nvPr>
            <p:extLst/>
          </p:nvPr>
        </p:nvGraphicFramePr>
        <p:xfrm>
          <a:off x="3796747" y="2447925"/>
          <a:ext cx="459850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Bezier Curves</a:t>
            </a:r>
          </a:p>
        </p:txBody>
      </p:sp>
      <mc:AlternateContent xmlns:mc="http://schemas.openxmlformats.org/markup-compatibility/2006" xmlns:a14="http://schemas.microsoft.com/office/drawing/2010/main">
        <mc:Choice Requires="a14">
          <p:sp>
            <p:nvSpPr>
              <p:cNvPr id="18" name="Rectangle 17"/>
              <p:cNvSpPr/>
              <p:nvPr/>
            </p:nvSpPr>
            <p:spPr>
              <a:xfrm>
                <a:off x="8145817" y="5108654"/>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8145817" y="5108654"/>
                <a:ext cx="426399"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406583" y="2264663"/>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3406583" y="2264663"/>
                <a:ext cx="426399" cy="461665"/>
              </a:xfrm>
              <a:prstGeom prst="rect">
                <a:avLst/>
              </a:prstGeom>
              <a:blipFill rotWithShape="0">
                <a:blip r:embed="rId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923031" y="4131637"/>
                <a:ext cx="10695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rgbClr val="48A6AD"/>
                              </a:solidFill>
                              <a:latin typeface="Cambria Math" panose="02040503050406030204" pitchFamily="18" charset="0"/>
                            </a:rPr>
                          </m:ctrlPr>
                        </m:dPr>
                        <m:e>
                          <m:sSub>
                            <m:sSubPr>
                              <m:ctrlPr>
                                <a:rPr lang="en-US" i="1">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i="1">
                                  <a:solidFill>
                                    <a:srgbClr val="48A6AD"/>
                                  </a:solidFill>
                                  <a:latin typeface="Cambria Math" panose="02040503050406030204" pitchFamily="18" charset="0"/>
                                </a:rPr>
                                <m:t>1</m:t>
                              </m:r>
                            </m:sub>
                          </m:sSub>
                          <m:r>
                            <m:rPr>
                              <m:nor/>
                            </m:rPr>
                            <a:rPr lang="en-US" dirty="0">
                              <a:solidFill>
                                <a:srgbClr val="48A6AD"/>
                              </a:solidFill>
                            </a:rPr>
                            <m:t> </m:t>
                          </m:r>
                          <m:r>
                            <a:rPr lang="en-US" b="0" i="1" dirty="0" smtClean="0">
                              <a:solidFill>
                                <a:srgbClr val="48A6AD"/>
                              </a:solidFill>
                              <a:latin typeface="Cambria Math" panose="02040503050406030204" pitchFamily="18" charset="0"/>
                            </a:rPr>
                            <m:t>,</m:t>
                          </m:r>
                          <m:sSub>
                            <m:sSubPr>
                              <m:ctrlPr>
                                <a:rPr lang="en-US" i="1">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𝑦</m:t>
                              </m:r>
                            </m:e>
                            <m:sub>
                              <m:r>
                                <a:rPr lang="en-US" i="1">
                                  <a:solidFill>
                                    <a:srgbClr val="48A6AD"/>
                                  </a:solidFill>
                                  <a:latin typeface="Cambria Math" panose="02040503050406030204" pitchFamily="18" charset="0"/>
                                </a:rPr>
                                <m:t>1</m:t>
                              </m:r>
                            </m:sub>
                          </m:sSub>
                          <m:r>
                            <m:rPr>
                              <m:nor/>
                            </m:rPr>
                            <a:rPr lang="en-US" dirty="0">
                              <a:solidFill>
                                <a:srgbClr val="48A6AD"/>
                              </a:solidFill>
                            </a:rPr>
                            <m:t> </m:t>
                          </m:r>
                        </m:e>
                      </m:d>
                    </m:oMath>
                  </m:oMathPara>
                </a14:m>
                <a:endParaRPr lang="en-US" dirty="0">
                  <a:solidFill>
                    <a:srgbClr val="48A6AD"/>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4923031" y="4131637"/>
                <a:ext cx="1069587" cy="369332"/>
              </a:xfrm>
              <a:prstGeom prst="rect">
                <a:avLst/>
              </a:prstGeom>
              <a:blipFill rotWithShape="0">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112343" y="2541662"/>
                <a:ext cx="10802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rgbClr val="48A6AD"/>
                              </a:solidFill>
                              <a:latin typeface="Cambria Math" panose="02040503050406030204" pitchFamily="18" charset="0"/>
                            </a:rPr>
                          </m:ctrlPr>
                        </m:dPr>
                        <m:e>
                          <m:sSub>
                            <m:sSubPr>
                              <m:ctrlPr>
                                <a:rPr lang="en-US" i="1">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2</m:t>
                              </m:r>
                            </m:sub>
                          </m:sSub>
                          <m:r>
                            <m:rPr>
                              <m:nor/>
                            </m:rPr>
                            <a:rPr lang="en-US" dirty="0">
                              <a:solidFill>
                                <a:srgbClr val="48A6AD"/>
                              </a:solidFill>
                            </a:rPr>
                            <m:t> </m:t>
                          </m:r>
                          <m:r>
                            <a:rPr lang="en-US" b="0" i="1" dirty="0" smtClean="0">
                              <a:solidFill>
                                <a:srgbClr val="48A6AD"/>
                              </a:solidFill>
                              <a:latin typeface="Cambria Math" panose="02040503050406030204" pitchFamily="18" charset="0"/>
                            </a:rPr>
                            <m:t>,</m:t>
                          </m:r>
                          <m:sSub>
                            <m:sSubPr>
                              <m:ctrlPr>
                                <a:rPr lang="en-US" i="1">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2</m:t>
                              </m:r>
                            </m:sub>
                          </m:sSub>
                          <m:r>
                            <m:rPr>
                              <m:nor/>
                            </m:rPr>
                            <a:rPr lang="en-US" dirty="0">
                              <a:solidFill>
                                <a:srgbClr val="48A6AD"/>
                              </a:solidFill>
                            </a:rPr>
                            <m:t> </m:t>
                          </m:r>
                        </m:e>
                      </m:d>
                    </m:oMath>
                  </m:oMathPara>
                </a14:m>
                <a:endParaRPr lang="en-US" dirty="0">
                  <a:solidFill>
                    <a:srgbClr val="48A6AD"/>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4112343" y="2541662"/>
                <a:ext cx="1080232" cy="369332"/>
              </a:xfrm>
              <a:prstGeom prst="rect">
                <a:avLst/>
              </a:prstGeom>
              <a:blipFill rotWithShape="0">
                <a:blip r:embed="rId7"/>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6315814" y="3388687"/>
                <a:ext cx="10802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rgbClr val="48A6AD"/>
                              </a:solidFill>
                              <a:latin typeface="Cambria Math" panose="02040503050406030204" pitchFamily="18" charset="0"/>
                            </a:rPr>
                          </m:ctrlPr>
                        </m:dPr>
                        <m:e>
                          <m:sSub>
                            <m:sSubPr>
                              <m:ctrlPr>
                                <a:rPr lang="en-US" i="1">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3</m:t>
                              </m:r>
                            </m:sub>
                          </m:sSub>
                          <m:r>
                            <m:rPr>
                              <m:nor/>
                            </m:rPr>
                            <a:rPr lang="en-US" dirty="0">
                              <a:solidFill>
                                <a:srgbClr val="48A6AD"/>
                              </a:solidFill>
                            </a:rPr>
                            <m:t> </m:t>
                          </m:r>
                          <m:r>
                            <a:rPr lang="en-US" b="0" i="1" dirty="0" smtClean="0">
                              <a:solidFill>
                                <a:srgbClr val="48A6AD"/>
                              </a:solidFill>
                              <a:latin typeface="Cambria Math" panose="02040503050406030204" pitchFamily="18" charset="0"/>
                            </a:rPr>
                            <m:t>,</m:t>
                          </m:r>
                          <m:sSub>
                            <m:sSubPr>
                              <m:ctrlPr>
                                <a:rPr lang="en-US" i="1">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3</m:t>
                              </m:r>
                            </m:sub>
                          </m:sSub>
                          <m:r>
                            <m:rPr>
                              <m:nor/>
                            </m:rPr>
                            <a:rPr lang="en-US" dirty="0">
                              <a:solidFill>
                                <a:srgbClr val="48A6AD"/>
                              </a:solidFill>
                            </a:rPr>
                            <m:t> </m:t>
                          </m:r>
                        </m:e>
                      </m:d>
                    </m:oMath>
                  </m:oMathPara>
                </a14:m>
                <a:endParaRPr lang="en-US" dirty="0">
                  <a:solidFill>
                    <a:srgbClr val="48A6AD"/>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6315814" y="3388687"/>
                <a:ext cx="1080232" cy="369332"/>
              </a:xfrm>
              <a:prstGeom prst="rect">
                <a:avLst/>
              </a:prstGeom>
              <a:blipFill rotWithShape="0">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7414147" y="2279724"/>
                <a:ext cx="10703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rgbClr val="48A6AD"/>
                              </a:solidFill>
                              <a:latin typeface="Cambria Math" panose="02040503050406030204" pitchFamily="18" charset="0"/>
                            </a:rPr>
                          </m:ctrlPr>
                        </m:dPr>
                        <m:e>
                          <m:sSub>
                            <m:sSubPr>
                              <m:ctrlPr>
                                <a:rPr lang="en-US" i="1" smtClean="0">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4</m:t>
                              </m:r>
                            </m:sub>
                          </m:sSub>
                          <m:r>
                            <m:rPr>
                              <m:nor/>
                            </m:rPr>
                            <a:rPr lang="en-US" dirty="0">
                              <a:solidFill>
                                <a:srgbClr val="48A6AD"/>
                              </a:solidFill>
                            </a:rPr>
                            <m:t> </m:t>
                          </m:r>
                          <m:r>
                            <a:rPr lang="en-US" b="0" i="1" dirty="0" smtClean="0">
                              <a:solidFill>
                                <a:srgbClr val="48A6AD"/>
                              </a:solidFill>
                              <a:latin typeface="Cambria Math" panose="02040503050406030204" pitchFamily="18" charset="0"/>
                            </a:rPr>
                            <m:t>,</m:t>
                          </m:r>
                          <m:sSub>
                            <m:sSubPr>
                              <m:ctrlPr>
                                <a:rPr lang="en-US" i="1">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4</m:t>
                              </m:r>
                            </m:sub>
                          </m:sSub>
                          <m:r>
                            <m:rPr>
                              <m:nor/>
                            </m:rPr>
                            <a:rPr lang="en-US" dirty="0">
                              <a:solidFill>
                                <a:srgbClr val="48A6AD"/>
                              </a:solidFill>
                            </a:rPr>
                            <m:t> </m:t>
                          </m:r>
                        </m:e>
                      </m:d>
                    </m:oMath>
                  </m:oMathPara>
                </a14:m>
                <a:endParaRPr lang="en-US" dirty="0">
                  <a:solidFill>
                    <a:srgbClr val="48A6AD"/>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7414147" y="2279724"/>
                <a:ext cx="1070357" cy="369332"/>
              </a:xfrm>
              <a:prstGeom prst="rect">
                <a:avLst/>
              </a:prstGeom>
              <a:blipFill rotWithShape="0">
                <a:blip r:embed="rId9"/>
                <a:stretch>
                  <a:fillRect b="-4918"/>
                </a:stretch>
              </a:blipFill>
            </p:spPr>
            <p:txBody>
              <a:bodyPr/>
              <a:lstStyle/>
              <a:p>
                <a:r>
                  <a:rPr lang="en-US">
                    <a:noFill/>
                  </a:rPr>
                  <a:t> </a:t>
                </a:r>
              </a:p>
            </p:txBody>
          </p:sp>
        </mc:Fallback>
      </mc:AlternateContent>
      <p:sp>
        <p:nvSpPr>
          <p:cNvPr id="25" name="Oval 24"/>
          <p:cNvSpPr/>
          <p:nvPr/>
        </p:nvSpPr>
        <p:spPr>
          <a:xfrm>
            <a:off x="4596888" y="2888214"/>
            <a:ext cx="91440" cy="91440"/>
          </a:xfrm>
          <a:prstGeom prst="ellipse">
            <a:avLst/>
          </a:prstGeom>
          <a:solidFill>
            <a:schemeClr val="bg1"/>
          </a:solidFill>
          <a:ln w="22225">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739874" y="2642952"/>
            <a:ext cx="91440" cy="91440"/>
          </a:xfrm>
          <a:prstGeom prst="ellipse">
            <a:avLst/>
          </a:prstGeom>
          <a:solidFill>
            <a:schemeClr val="bg1"/>
          </a:solidFill>
          <a:ln w="22225">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500669" y="1664015"/>
            <a:ext cx="1513619" cy="369332"/>
          </a:xfrm>
          <a:prstGeom prst="rect">
            <a:avLst/>
          </a:prstGeom>
          <a:noFill/>
        </p:spPr>
        <p:txBody>
          <a:bodyPr wrap="none" rtlCol="0">
            <a:spAutoFit/>
          </a:bodyPr>
          <a:lstStyle/>
          <a:p>
            <a:r>
              <a:rPr lang="en-US" dirty="0">
                <a:solidFill>
                  <a:srgbClr val="48A6AD"/>
                </a:solidFill>
              </a:rPr>
              <a:t>Control points</a:t>
            </a:r>
          </a:p>
        </p:txBody>
      </p:sp>
      <p:cxnSp>
        <p:nvCxnSpPr>
          <p:cNvPr id="30" name="Straight Connector 29"/>
          <p:cNvCxnSpPr>
            <a:stCxn id="28" idx="2"/>
          </p:cNvCxnSpPr>
          <p:nvPr/>
        </p:nvCxnSpPr>
        <p:spPr>
          <a:xfrm flipH="1">
            <a:off x="4844143" y="2033347"/>
            <a:ext cx="1413336" cy="502650"/>
          </a:xfrm>
          <a:prstGeom prst="line">
            <a:avLst/>
          </a:prstGeom>
          <a:ln>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8" idx="2"/>
            <a:endCxn id="24" idx="0"/>
          </p:cNvCxnSpPr>
          <p:nvPr/>
        </p:nvCxnSpPr>
        <p:spPr>
          <a:xfrm>
            <a:off x="6257479" y="2033347"/>
            <a:ext cx="1691847" cy="246377"/>
          </a:xfrm>
          <a:prstGeom prst="line">
            <a:avLst/>
          </a:prstGeom>
          <a:ln>
            <a:solidFill>
              <a:srgbClr val="48A6A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5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24"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versus interpolation</a:t>
            </a:r>
            <a:endParaRPr lang="en-CA"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1289472" y="2438400"/>
              <a:ext cx="4191000" cy="741680"/>
            </p:xfrm>
            <a:graphic>
              <a:graphicData uri="http://schemas.openxmlformats.org/drawingml/2006/table">
                <a:tbl>
                  <a:tblPr firstRow="1">
                    <a:tableStyleId>{3B4B98B0-60AC-42C2-AFA5-B58CD77FA1E5}</a:tableStyleId>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0" smtClean="0">
                                        <a:solidFill>
                                          <a:srgbClr val="48A6AD"/>
                                        </a:solidFill>
                                        <a:latin typeface="Cambria Math" panose="02040503050406030204" pitchFamily="18" charset="0"/>
                                      </a:rPr>
                                      <m:t>𝟏</m:t>
                                    </m:r>
                                  </m:sub>
                                </m:sSub>
                              </m:oMath>
                            </m:oMathPara>
                          </a14:m>
                          <a:endParaRPr lang="en-US" dirty="0">
                            <a:solidFill>
                              <a:srgbClr val="48A6AD"/>
                            </a:solidFill>
                          </a:endParaRPr>
                        </a:p>
                      </a:txBody>
                      <a:tcP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0" smtClean="0">
                                        <a:solidFill>
                                          <a:srgbClr val="48A6AD"/>
                                        </a:solidFill>
                                        <a:latin typeface="Cambria Math" panose="02040503050406030204" pitchFamily="18" charset="0"/>
                                      </a:rPr>
                                      <m:t>𝟐</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fr-FR" smtClean="0">
                                    <a:solidFill>
                                      <a:srgbClr val="48A6AD"/>
                                    </a:solidFill>
                                    <a:latin typeface="Cambria Math" panose="02040503050406030204" pitchFamily="18" charset="0"/>
                                  </a:rPr>
                                  <m:t>⋯</m:t>
                                </m:r>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1" smtClean="0">
                                        <a:solidFill>
                                          <a:srgbClr val="48A6AD"/>
                                        </a:solidFill>
                                        <a:latin typeface="Cambria Math" panose="02040503050406030204" pitchFamily="18" charset="0"/>
                                      </a:rPr>
                                      <m:t>𝒎</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smtClean="0">
                                        <a:solidFill>
                                          <a:srgbClr val="48A6AD"/>
                                        </a:solidFill>
                                        <a:latin typeface="Cambria Math" panose="02040503050406030204" pitchFamily="18" charset="0"/>
                                      </a:rPr>
                                      <m:t>𝑦</m:t>
                                    </m:r>
                                  </m:e>
                                  <m:sub>
                                    <m:r>
                                      <a:rPr lang="en-US" b="0" i="0" smtClean="0">
                                        <a:solidFill>
                                          <a:srgbClr val="48A6AD"/>
                                        </a:solidFill>
                                        <a:latin typeface="Cambria Math" panose="02040503050406030204" pitchFamily="18" charset="0"/>
                                      </a:rPr>
                                      <m:t>1</m:t>
                                    </m:r>
                                  </m:sub>
                                </m:sSub>
                              </m:oMath>
                            </m:oMathPara>
                          </a14:m>
                          <a:endParaRPr lang="en-US" dirty="0">
                            <a:solidFill>
                              <a:srgbClr val="48A6AD"/>
                            </a:solidFill>
                          </a:endParaRPr>
                        </a:p>
                      </a:txBody>
                      <a:tcP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2</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14:m>
                            <m:oMathPara xmlns:m="http://schemas.openxmlformats.org/officeDocument/2006/math">
                              <m:oMathParaPr>
                                <m:jc m:val="centerGroup"/>
                              </m:oMathParaPr>
                              <m:oMath xmlns:m="http://schemas.openxmlformats.org/officeDocument/2006/math">
                                <m:r>
                                  <a:rPr lang="fr-FR" smtClean="0">
                                    <a:solidFill>
                                      <a:srgbClr val="48A6AD"/>
                                    </a:solidFill>
                                    <a:latin typeface="Cambria Math" panose="02040503050406030204" pitchFamily="18" charset="0"/>
                                  </a:rPr>
                                  <m:t>⋯</m:t>
                                </m:r>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𝑚</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756918382"/>
                  </p:ext>
                </p:extLst>
              </p:nvPr>
            </p:nvGraphicFramePr>
            <p:xfrm>
              <a:off x="1289472" y="2438400"/>
              <a:ext cx="4191000" cy="741680"/>
            </p:xfrm>
            <a:graphic>
              <a:graphicData uri="http://schemas.openxmlformats.org/drawingml/2006/table">
                <a:tbl>
                  <a:tblPr firstRow="1">
                    <a:tableStyleId>{3B4B98B0-60AC-42C2-AFA5-B58CD77FA1E5}</a:tableStyleId>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370840">
                    <a:tc>
                      <a:txBody>
                        <a:bodyPr/>
                        <a:lstStyle/>
                        <a:p>
                          <a:endParaRPr lang="en-US"/>
                        </a:p>
                      </a:txBody>
                      <a:tcP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3"/>
                          <a:stretch>
                            <a:fillRect r="-301744" b="-104918"/>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3"/>
                          <a:stretch>
                            <a:fillRect l="-99422" r="-200000" b="-104918"/>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3"/>
                          <a:stretch>
                            <a:fillRect l="-200581" r="-101163" b="-104918"/>
                          </a:stretch>
                        </a:blipFill>
                      </a:tcPr>
                    </a:tc>
                    <a:tc>
                      <a:txBody>
                        <a:bodyPr/>
                        <a:lstStyle/>
                        <a:p>
                          <a:endParaRPr lang="en-US"/>
                        </a:p>
                      </a:txBody>
                      <a:tcP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blipFill>
                          <a:blip r:embed="rId3"/>
                          <a:stretch>
                            <a:fillRect l="-300581" r="-1163" b="-104918"/>
                          </a:stretch>
                        </a:blipFill>
                      </a:tcPr>
                    </a:tc>
                    <a:extLst>
                      <a:ext uri="{0D108BD9-81ED-4DB2-BD59-A6C34878D82A}">
                        <a16:rowId xmlns:a16="http://schemas.microsoft.com/office/drawing/2014/main" val="10000"/>
                      </a:ext>
                    </a:extLst>
                  </a:tr>
                  <a:tr h="370840">
                    <a:tc>
                      <a:txBody>
                        <a:bodyPr/>
                        <a:lstStyle/>
                        <a:p>
                          <a:endParaRPr lang="en-US"/>
                        </a:p>
                      </a:txBody>
                      <a:tcP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3"/>
                          <a:stretch>
                            <a:fillRect t="-100000" r="-301744" b="-4918"/>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3"/>
                          <a:stretch>
                            <a:fillRect l="-99422" t="-100000" r="-200000" b="-4918"/>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3"/>
                          <a:stretch>
                            <a:fillRect l="-200581" t="-100000" r="-101163" b="-4918"/>
                          </a:stretch>
                        </a:blipFill>
                      </a:tcPr>
                    </a:tc>
                    <a:tc>
                      <a:txBody>
                        <a:bodyPr/>
                        <a:lstStyle/>
                        <a:p>
                          <a:endParaRPr lang="en-US"/>
                        </a:p>
                      </a:txBody>
                      <a:tcP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blipFill>
                          <a:blip r:embed="rId3"/>
                          <a:stretch>
                            <a:fillRect l="-300581" t="-100000" r="-1163" b="-4918"/>
                          </a:stretch>
                        </a:blipFill>
                      </a:tcPr>
                    </a:tc>
                    <a:extLst>
                      <a:ext uri="{0D108BD9-81ED-4DB2-BD59-A6C34878D82A}">
                        <a16:rowId xmlns:a16="http://schemas.microsoft.com/office/drawing/2014/main" val="10001"/>
                      </a:ext>
                    </a:extLst>
                  </a:tr>
                </a:tbl>
              </a:graphicData>
            </a:graphic>
          </p:graphicFrame>
        </mc:Fallback>
      </mc:AlternateContent>
      <p:sp>
        <p:nvSpPr>
          <p:cNvPr id="24" name="TextBox 23"/>
          <p:cNvSpPr txBox="1"/>
          <p:nvPr/>
        </p:nvSpPr>
        <p:spPr>
          <a:xfrm>
            <a:off x="2382062" y="1676400"/>
            <a:ext cx="1760610" cy="523220"/>
          </a:xfrm>
          <a:prstGeom prst="rect">
            <a:avLst/>
          </a:prstGeom>
          <a:noFill/>
        </p:spPr>
        <p:txBody>
          <a:bodyPr wrap="none" rtlCol="0">
            <a:spAutoFit/>
          </a:bodyPr>
          <a:lstStyle/>
          <a:p>
            <a:r>
              <a:rPr lang="en-US" sz="2800" dirty="0">
                <a:solidFill>
                  <a:srgbClr val="48A6AD"/>
                </a:solidFill>
              </a:rPr>
              <a:t>Regression</a:t>
            </a:r>
          </a:p>
        </p:txBody>
      </p:sp>
      <p:grpSp>
        <p:nvGrpSpPr>
          <p:cNvPr id="43" name="Group 42"/>
          <p:cNvGrpSpPr/>
          <p:nvPr/>
        </p:nvGrpSpPr>
        <p:grpSpPr>
          <a:xfrm>
            <a:off x="1297300" y="4160123"/>
            <a:ext cx="3784288" cy="2145923"/>
            <a:chOff x="1297300" y="4160123"/>
            <a:chExt cx="3784288" cy="2145923"/>
          </a:xfrm>
        </p:grpSpPr>
        <p:sp>
          <p:nvSpPr>
            <p:cNvPr id="26" name="Freeform 25"/>
            <p:cNvSpPr/>
            <p:nvPr/>
          </p:nvSpPr>
          <p:spPr>
            <a:xfrm>
              <a:off x="2020590" y="4718564"/>
              <a:ext cx="2483555" cy="1336752"/>
            </a:xfrm>
            <a:custGeom>
              <a:avLst/>
              <a:gdLst>
                <a:gd name="connsiteX0" fmla="*/ 0 w 2483555"/>
                <a:gd name="connsiteY0" fmla="*/ 1336752 h 1336752"/>
                <a:gd name="connsiteX1" fmla="*/ 361244 w 2483555"/>
                <a:gd name="connsiteY1" fmla="*/ 591685 h 1336752"/>
                <a:gd name="connsiteX2" fmla="*/ 666044 w 2483555"/>
                <a:gd name="connsiteY2" fmla="*/ 230441 h 1336752"/>
                <a:gd name="connsiteX3" fmla="*/ 1140178 w 2483555"/>
                <a:gd name="connsiteY3" fmla="*/ 15952 h 1336752"/>
                <a:gd name="connsiteX4" fmla="*/ 1738489 w 2483555"/>
                <a:gd name="connsiteY4" fmla="*/ 49818 h 1336752"/>
                <a:gd name="connsiteX5" fmla="*/ 2077155 w 2483555"/>
                <a:gd name="connsiteY5" fmla="*/ 320752 h 1336752"/>
                <a:gd name="connsiteX6" fmla="*/ 2483555 w 2483555"/>
                <a:gd name="connsiteY6" fmla="*/ 907774 h 1336752"/>
                <a:gd name="connsiteX0" fmla="*/ 0 w 2483555"/>
                <a:gd name="connsiteY0" fmla="*/ 1336752 h 1336752"/>
                <a:gd name="connsiteX1" fmla="*/ 361244 w 2483555"/>
                <a:gd name="connsiteY1" fmla="*/ 591685 h 1336752"/>
                <a:gd name="connsiteX2" fmla="*/ 666044 w 2483555"/>
                <a:gd name="connsiteY2" fmla="*/ 230441 h 1336752"/>
                <a:gd name="connsiteX3" fmla="*/ 1140178 w 2483555"/>
                <a:gd name="connsiteY3" fmla="*/ 15952 h 1336752"/>
                <a:gd name="connsiteX4" fmla="*/ 1614311 w 2483555"/>
                <a:gd name="connsiteY4" fmla="*/ 49818 h 1336752"/>
                <a:gd name="connsiteX5" fmla="*/ 2077155 w 2483555"/>
                <a:gd name="connsiteY5" fmla="*/ 320752 h 1336752"/>
                <a:gd name="connsiteX6" fmla="*/ 2483555 w 2483555"/>
                <a:gd name="connsiteY6" fmla="*/ 907774 h 1336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55" h="1336752">
                  <a:moveTo>
                    <a:pt x="0" y="1336752"/>
                  </a:moveTo>
                  <a:cubicBezTo>
                    <a:pt x="125118" y="1056411"/>
                    <a:pt x="250237" y="776070"/>
                    <a:pt x="361244" y="591685"/>
                  </a:cubicBezTo>
                  <a:cubicBezTo>
                    <a:pt x="472251" y="407300"/>
                    <a:pt x="536222" y="326396"/>
                    <a:pt x="666044" y="230441"/>
                  </a:cubicBezTo>
                  <a:cubicBezTo>
                    <a:pt x="795866" y="134485"/>
                    <a:pt x="982133" y="46056"/>
                    <a:pt x="1140178" y="15952"/>
                  </a:cubicBezTo>
                  <a:cubicBezTo>
                    <a:pt x="1298223" y="-14152"/>
                    <a:pt x="1458148" y="-982"/>
                    <a:pt x="1614311" y="49818"/>
                  </a:cubicBezTo>
                  <a:cubicBezTo>
                    <a:pt x="1770474" y="100618"/>
                    <a:pt x="1932281" y="177759"/>
                    <a:pt x="2077155" y="320752"/>
                  </a:cubicBezTo>
                  <a:cubicBezTo>
                    <a:pt x="2222029" y="463745"/>
                    <a:pt x="2342444" y="685759"/>
                    <a:pt x="2483555" y="9077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cxnSp>
          <p:nvCxnSpPr>
            <p:cNvPr id="6" name="Straight Arrow Connector 5"/>
            <p:cNvCxnSpPr/>
            <p:nvPr/>
          </p:nvCxnSpPr>
          <p:spPr>
            <a:xfrm>
              <a:off x="1447800" y="5867400"/>
              <a:ext cx="3518880"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736036" y="4160123"/>
              <a:ext cx="13063" cy="2145923"/>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1297300" y="4224451"/>
                  <a:ext cx="4350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𝑖</m:t>
                            </m:r>
                          </m:sub>
                        </m:sSub>
                      </m:oMath>
                    </m:oMathPara>
                  </a14:m>
                  <a:endParaRPr lang="en-US" dirty="0">
                    <a:solidFill>
                      <a:srgbClr val="48A6AD"/>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1297300" y="4224451"/>
                  <a:ext cx="435054" cy="369332"/>
                </a:xfrm>
                <a:prstGeom prst="rect">
                  <a:avLst/>
                </a:prstGeom>
                <a:blipFill rotWithShape="0">
                  <a:blip r:embed="rId4"/>
                  <a:stretch>
                    <a:fillRect b="-4918"/>
                  </a:stretch>
                </a:blipFill>
              </p:spPr>
              <p:txBody>
                <a:bodyPr/>
                <a:lstStyle/>
                <a:p>
                  <a:r>
                    <a:rPr lang="en-US">
                      <a:noFill/>
                    </a:rPr>
                    <a:t> </a:t>
                  </a:r>
                </a:p>
              </p:txBody>
            </p:sp>
          </mc:Fallback>
        </mc:AlternateContent>
        <p:sp>
          <p:nvSpPr>
            <p:cNvPr id="10" name="Oval 9"/>
            <p:cNvSpPr/>
            <p:nvPr/>
          </p:nvSpPr>
          <p:spPr>
            <a:xfrm>
              <a:off x="2094663" y="5506147"/>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90980" y="5159145"/>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41587" y="4858970"/>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362797" y="4545274"/>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31166" y="4833847"/>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090759" y="5242464"/>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652609" y="4797705"/>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p:cNvSpPr/>
                <p:nvPr/>
              </p:nvSpPr>
              <p:spPr>
                <a:xfrm>
                  <a:off x="4648200" y="5936714"/>
                  <a:ext cx="4333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𝑖</m:t>
                            </m:r>
                          </m:sub>
                        </m:sSub>
                      </m:oMath>
                    </m:oMathPara>
                  </a14:m>
                  <a:endParaRPr lang="en-US" dirty="0">
                    <a:solidFill>
                      <a:srgbClr val="48A6AD"/>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4648200" y="5936714"/>
                  <a:ext cx="433388" cy="369332"/>
                </a:xfrm>
                <a:prstGeom prst="rect">
                  <a:avLst/>
                </a:prstGeom>
                <a:blipFill rotWithShape="0">
                  <a:blip r:embed="rId5"/>
                  <a:stretch>
                    <a:fillRect b="-1667"/>
                  </a:stretch>
                </a:blipFill>
              </p:spPr>
              <p:txBody>
                <a:bodyPr/>
                <a:lstStyle/>
                <a:p>
                  <a:r>
                    <a:rPr lang="en-US">
                      <a:noFill/>
                    </a:rPr>
                    <a:t> </a:t>
                  </a:r>
                </a:p>
              </p:txBody>
            </p:sp>
          </mc:Fallback>
        </mc:AlternateContent>
      </p:grpSp>
      <p:sp>
        <p:nvSpPr>
          <p:cNvPr id="27" name="TextBox 26"/>
          <p:cNvSpPr txBox="1"/>
          <p:nvPr/>
        </p:nvSpPr>
        <p:spPr>
          <a:xfrm>
            <a:off x="8229600" y="1676400"/>
            <a:ext cx="2088136" cy="523220"/>
          </a:xfrm>
          <a:prstGeom prst="rect">
            <a:avLst/>
          </a:prstGeom>
          <a:noFill/>
        </p:spPr>
        <p:txBody>
          <a:bodyPr wrap="none" rtlCol="0">
            <a:spAutoFit/>
          </a:bodyPr>
          <a:lstStyle/>
          <a:p>
            <a:r>
              <a:rPr lang="en-US" sz="2800" dirty="0">
                <a:solidFill>
                  <a:srgbClr val="48A6AD"/>
                </a:solidFill>
              </a:rPr>
              <a:t>Interpolation</a:t>
            </a:r>
          </a:p>
        </p:txBody>
      </p:sp>
      <mc:AlternateContent xmlns:mc="http://schemas.openxmlformats.org/markup-compatibility/2006" xmlns:a14="http://schemas.microsoft.com/office/drawing/2010/main">
        <mc:Choice Requires="a14">
          <p:graphicFrame>
            <p:nvGraphicFramePr>
              <p:cNvPr id="28" name="Table 27"/>
              <p:cNvGraphicFramePr>
                <a:graphicFrameLocks noGrp="1"/>
              </p:cNvGraphicFramePr>
              <p:nvPr>
                <p:extLst/>
              </p:nvPr>
            </p:nvGraphicFramePr>
            <p:xfrm>
              <a:off x="7134663" y="2438400"/>
              <a:ext cx="4191000" cy="741680"/>
            </p:xfrm>
            <a:graphic>
              <a:graphicData uri="http://schemas.openxmlformats.org/drawingml/2006/table">
                <a:tbl>
                  <a:tblPr firstRow="1">
                    <a:tableStyleId>{3B4B98B0-60AC-42C2-AFA5-B58CD77FA1E5}</a:tableStyleId>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0" smtClean="0">
                                        <a:solidFill>
                                          <a:srgbClr val="48A6AD"/>
                                        </a:solidFill>
                                        <a:latin typeface="Cambria Math" panose="02040503050406030204" pitchFamily="18" charset="0"/>
                                      </a:rPr>
                                      <m:t>𝟏</m:t>
                                    </m:r>
                                  </m:sub>
                                </m:sSub>
                              </m:oMath>
                            </m:oMathPara>
                          </a14:m>
                          <a:endParaRPr lang="en-US" dirty="0">
                            <a:solidFill>
                              <a:srgbClr val="48A6AD"/>
                            </a:solidFill>
                          </a:endParaRPr>
                        </a:p>
                      </a:txBody>
                      <a:tcP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0" smtClean="0">
                                        <a:solidFill>
                                          <a:srgbClr val="48A6AD"/>
                                        </a:solidFill>
                                        <a:latin typeface="Cambria Math" panose="02040503050406030204" pitchFamily="18" charset="0"/>
                                      </a:rPr>
                                      <m:t>𝟐</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fr-FR" smtClean="0">
                                    <a:solidFill>
                                      <a:srgbClr val="48A6AD"/>
                                    </a:solidFill>
                                    <a:latin typeface="Cambria Math" panose="02040503050406030204" pitchFamily="18" charset="0"/>
                                  </a:rPr>
                                  <m:t>⋯</m:t>
                                </m:r>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1" smtClean="0">
                                        <a:solidFill>
                                          <a:srgbClr val="48A6AD"/>
                                        </a:solidFill>
                                        <a:latin typeface="Cambria Math" panose="02040503050406030204" pitchFamily="18" charset="0"/>
                                      </a:rPr>
                                      <m:t>𝒎</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1</m:t>
                                    </m:r>
                                  </m:sub>
                                </m:sSub>
                              </m:oMath>
                            </m:oMathPara>
                          </a14:m>
                          <a:endParaRPr lang="en-US" dirty="0">
                            <a:solidFill>
                              <a:srgbClr val="48A6AD"/>
                            </a:solidFill>
                          </a:endParaRPr>
                        </a:p>
                      </a:txBody>
                      <a:tcP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2</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14:m>
                            <m:oMathPara xmlns:m="http://schemas.openxmlformats.org/officeDocument/2006/math">
                              <m:oMathParaPr>
                                <m:jc m:val="centerGroup"/>
                              </m:oMathParaPr>
                              <m:oMath xmlns:m="http://schemas.openxmlformats.org/officeDocument/2006/math">
                                <m:r>
                                  <a:rPr lang="fr-FR" smtClean="0">
                                    <a:solidFill>
                                      <a:srgbClr val="48A6AD"/>
                                    </a:solidFill>
                                    <a:latin typeface="Cambria Math" panose="02040503050406030204" pitchFamily="18" charset="0"/>
                                  </a:rPr>
                                  <m:t>⋯</m:t>
                                </m:r>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𝑚</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Choice>
        <mc:Fallback xmlns="">
          <p:graphicFrame>
            <p:nvGraphicFramePr>
              <p:cNvPr id="28" name="Table 27"/>
              <p:cNvGraphicFramePr>
                <a:graphicFrameLocks noGrp="1"/>
              </p:cNvGraphicFramePr>
              <p:nvPr>
                <p:extLst>
                  <p:ext uri="{D42A27DB-BD31-4B8C-83A1-F6EECF244321}">
                    <p14:modId xmlns:p14="http://schemas.microsoft.com/office/powerpoint/2010/main" val="2942337509"/>
                  </p:ext>
                </p:extLst>
              </p:nvPr>
            </p:nvGraphicFramePr>
            <p:xfrm>
              <a:off x="7134663" y="2438400"/>
              <a:ext cx="4191000" cy="741680"/>
            </p:xfrm>
            <a:graphic>
              <a:graphicData uri="http://schemas.openxmlformats.org/drawingml/2006/table">
                <a:tbl>
                  <a:tblPr firstRow="1">
                    <a:tableStyleId>{3B4B98B0-60AC-42C2-AFA5-B58CD77FA1E5}</a:tableStyleId>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370840">
                    <a:tc>
                      <a:txBody>
                        <a:bodyPr/>
                        <a:lstStyle/>
                        <a:p>
                          <a:endParaRPr lang="en-US"/>
                        </a:p>
                      </a:txBody>
                      <a:tcP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6"/>
                          <a:stretch>
                            <a:fillRect r="-301744" b="-104918"/>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6"/>
                          <a:stretch>
                            <a:fillRect l="-100000" r="-201744" b="-104918"/>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6"/>
                          <a:stretch>
                            <a:fillRect l="-200000" r="-101744" b="-104918"/>
                          </a:stretch>
                        </a:blipFill>
                      </a:tcPr>
                    </a:tc>
                    <a:tc>
                      <a:txBody>
                        <a:bodyPr/>
                        <a:lstStyle/>
                        <a:p>
                          <a:endParaRPr lang="en-US"/>
                        </a:p>
                      </a:txBody>
                      <a:tcP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blipFill>
                          <a:blip r:embed="rId6"/>
                          <a:stretch>
                            <a:fillRect l="-300000" r="-1744" b="-104918"/>
                          </a:stretch>
                        </a:blipFill>
                      </a:tcPr>
                    </a:tc>
                    <a:extLst>
                      <a:ext uri="{0D108BD9-81ED-4DB2-BD59-A6C34878D82A}">
                        <a16:rowId xmlns:a16="http://schemas.microsoft.com/office/drawing/2014/main" val="10000"/>
                      </a:ext>
                    </a:extLst>
                  </a:tr>
                  <a:tr h="370840">
                    <a:tc>
                      <a:txBody>
                        <a:bodyPr/>
                        <a:lstStyle/>
                        <a:p>
                          <a:endParaRPr lang="en-US"/>
                        </a:p>
                      </a:txBody>
                      <a:tcP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6"/>
                          <a:stretch>
                            <a:fillRect t="-100000" r="-301744" b="-4918"/>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6"/>
                          <a:stretch>
                            <a:fillRect l="-100000" t="-100000" r="-201744" b="-4918"/>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6"/>
                          <a:stretch>
                            <a:fillRect l="-200000" t="-100000" r="-101744" b="-4918"/>
                          </a:stretch>
                        </a:blipFill>
                      </a:tcPr>
                    </a:tc>
                    <a:tc>
                      <a:txBody>
                        <a:bodyPr/>
                        <a:lstStyle/>
                        <a:p>
                          <a:endParaRPr lang="en-US"/>
                        </a:p>
                      </a:txBody>
                      <a:tcP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blipFill>
                          <a:blip r:embed="rId6"/>
                          <a:stretch>
                            <a:fillRect l="-300000" t="-100000" r="-1744" b="-4918"/>
                          </a:stretch>
                        </a:blipFill>
                      </a:tcPr>
                    </a:tc>
                    <a:extLst>
                      <a:ext uri="{0D108BD9-81ED-4DB2-BD59-A6C34878D82A}">
                        <a16:rowId xmlns:a16="http://schemas.microsoft.com/office/drawing/2014/main" val="10001"/>
                      </a:ext>
                    </a:extLst>
                  </a:tr>
                </a:tbl>
              </a:graphicData>
            </a:graphic>
          </p:graphicFrame>
        </mc:Fallback>
      </mc:AlternateContent>
      <p:grpSp>
        <p:nvGrpSpPr>
          <p:cNvPr id="44" name="Group 43"/>
          <p:cNvGrpSpPr/>
          <p:nvPr/>
        </p:nvGrpSpPr>
        <p:grpSpPr>
          <a:xfrm>
            <a:off x="7142491" y="4140974"/>
            <a:ext cx="3784288" cy="2145923"/>
            <a:chOff x="7142491" y="4140974"/>
            <a:chExt cx="3784288" cy="2145923"/>
          </a:xfrm>
        </p:grpSpPr>
        <p:cxnSp>
          <p:nvCxnSpPr>
            <p:cNvPr id="29" name="Straight Arrow Connector 28"/>
            <p:cNvCxnSpPr/>
            <p:nvPr/>
          </p:nvCxnSpPr>
          <p:spPr>
            <a:xfrm>
              <a:off x="7292991" y="5848251"/>
              <a:ext cx="3518880"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7581227" y="4140974"/>
              <a:ext cx="13063" cy="2145923"/>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7142491" y="4205302"/>
                  <a:ext cx="4350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𝑖</m:t>
                            </m:r>
                          </m:sub>
                        </m:sSub>
                      </m:oMath>
                    </m:oMathPara>
                  </a14:m>
                  <a:endParaRPr lang="en-US" dirty="0">
                    <a:solidFill>
                      <a:srgbClr val="48A6AD"/>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7142491" y="4205302"/>
                  <a:ext cx="435054" cy="369332"/>
                </a:xfrm>
                <a:prstGeom prst="rect">
                  <a:avLst/>
                </a:prstGeom>
                <a:blipFill rotWithShape="0">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10493391" y="5917565"/>
                  <a:ext cx="4333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𝑖</m:t>
                            </m:r>
                          </m:sub>
                        </m:sSub>
                      </m:oMath>
                    </m:oMathPara>
                  </a14:m>
                  <a:endParaRPr lang="en-US" dirty="0">
                    <a:solidFill>
                      <a:srgbClr val="48A6AD"/>
                    </a:solidFill>
                  </a:endParaRPr>
                </a:p>
              </p:txBody>
            </p:sp>
          </mc:Choice>
          <mc:Fallback xmlns="">
            <p:sp>
              <p:nvSpPr>
                <p:cNvPr id="39" name="Rectangle 38"/>
                <p:cNvSpPr>
                  <a:spLocks noRot="1" noChangeAspect="1" noMove="1" noResize="1" noEditPoints="1" noAdjustHandles="1" noChangeArrowheads="1" noChangeShapeType="1" noTextEdit="1"/>
                </p:cNvSpPr>
                <p:nvPr/>
              </p:nvSpPr>
              <p:spPr>
                <a:xfrm>
                  <a:off x="10493391" y="5917565"/>
                  <a:ext cx="433388" cy="369332"/>
                </a:xfrm>
                <a:prstGeom prst="rect">
                  <a:avLst/>
                </a:prstGeom>
                <a:blipFill rotWithShape="0">
                  <a:blip r:embed="rId8"/>
                  <a:stretch>
                    <a:fillRect b="-1667"/>
                  </a:stretch>
                </a:blipFill>
              </p:spPr>
              <p:txBody>
                <a:bodyPr/>
                <a:lstStyle/>
                <a:p>
                  <a:r>
                    <a:rPr lang="en-US">
                      <a:noFill/>
                    </a:rPr>
                    <a:t> </a:t>
                  </a:r>
                </a:p>
              </p:txBody>
            </p:sp>
          </mc:Fallback>
        </mc:AlternateContent>
        <p:sp>
          <p:nvSpPr>
            <p:cNvPr id="40" name="Freeform 39"/>
            <p:cNvSpPr/>
            <p:nvPr/>
          </p:nvSpPr>
          <p:spPr>
            <a:xfrm>
              <a:off x="7818005" y="4636751"/>
              <a:ext cx="2483555" cy="1336752"/>
            </a:xfrm>
            <a:custGeom>
              <a:avLst/>
              <a:gdLst>
                <a:gd name="connsiteX0" fmla="*/ 0 w 2483555"/>
                <a:gd name="connsiteY0" fmla="*/ 1336752 h 1336752"/>
                <a:gd name="connsiteX1" fmla="*/ 361244 w 2483555"/>
                <a:gd name="connsiteY1" fmla="*/ 591685 h 1336752"/>
                <a:gd name="connsiteX2" fmla="*/ 666044 w 2483555"/>
                <a:gd name="connsiteY2" fmla="*/ 230441 h 1336752"/>
                <a:gd name="connsiteX3" fmla="*/ 1140178 w 2483555"/>
                <a:gd name="connsiteY3" fmla="*/ 15952 h 1336752"/>
                <a:gd name="connsiteX4" fmla="*/ 1738489 w 2483555"/>
                <a:gd name="connsiteY4" fmla="*/ 49818 h 1336752"/>
                <a:gd name="connsiteX5" fmla="*/ 2077155 w 2483555"/>
                <a:gd name="connsiteY5" fmla="*/ 320752 h 1336752"/>
                <a:gd name="connsiteX6" fmla="*/ 2483555 w 2483555"/>
                <a:gd name="connsiteY6" fmla="*/ 907774 h 1336752"/>
                <a:gd name="connsiteX0" fmla="*/ 0 w 2483555"/>
                <a:gd name="connsiteY0" fmla="*/ 1336752 h 1336752"/>
                <a:gd name="connsiteX1" fmla="*/ 361244 w 2483555"/>
                <a:gd name="connsiteY1" fmla="*/ 591685 h 1336752"/>
                <a:gd name="connsiteX2" fmla="*/ 666044 w 2483555"/>
                <a:gd name="connsiteY2" fmla="*/ 230441 h 1336752"/>
                <a:gd name="connsiteX3" fmla="*/ 1140178 w 2483555"/>
                <a:gd name="connsiteY3" fmla="*/ 15952 h 1336752"/>
                <a:gd name="connsiteX4" fmla="*/ 1614311 w 2483555"/>
                <a:gd name="connsiteY4" fmla="*/ 49818 h 1336752"/>
                <a:gd name="connsiteX5" fmla="*/ 2077155 w 2483555"/>
                <a:gd name="connsiteY5" fmla="*/ 320752 h 1336752"/>
                <a:gd name="connsiteX6" fmla="*/ 2483555 w 2483555"/>
                <a:gd name="connsiteY6" fmla="*/ 907774 h 1336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55" h="1336752">
                  <a:moveTo>
                    <a:pt x="0" y="1336752"/>
                  </a:moveTo>
                  <a:cubicBezTo>
                    <a:pt x="125118" y="1056411"/>
                    <a:pt x="250237" y="776070"/>
                    <a:pt x="361244" y="591685"/>
                  </a:cubicBezTo>
                  <a:cubicBezTo>
                    <a:pt x="472251" y="407300"/>
                    <a:pt x="536222" y="326396"/>
                    <a:pt x="666044" y="230441"/>
                  </a:cubicBezTo>
                  <a:cubicBezTo>
                    <a:pt x="795866" y="134485"/>
                    <a:pt x="982133" y="46056"/>
                    <a:pt x="1140178" y="15952"/>
                  </a:cubicBezTo>
                  <a:cubicBezTo>
                    <a:pt x="1298223" y="-14152"/>
                    <a:pt x="1458148" y="-982"/>
                    <a:pt x="1614311" y="49818"/>
                  </a:cubicBezTo>
                  <a:cubicBezTo>
                    <a:pt x="1770474" y="100618"/>
                    <a:pt x="1932281" y="177759"/>
                    <a:pt x="2077155" y="320752"/>
                  </a:cubicBezTo>
                  <a:cubicBezTo>
                    <a:pt x="2222029" y="463745"/>
                    <a:pt x="2342444" y="685759"/>
                    <a:pt x="2483555" y="9077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32" name="Oval 31"/>
            <p:cNvSpPr/>
            <p:nvPr/>
          </p:nvSpPr>
          <p:spPr>
            <a:xfrm>
              <a:off x="7950606" y="5506146"/>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198859" y="5049563"/>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918513" y="4591942"/>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320252" y="4613609"/>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9744044" y="4815043"/>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0074879" y="5223080"/>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497800" y="4759504"/>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1" name="Rectangle 40"/>
              <p:cNvSpPr/>
              <p:nvPr/>
            </p:nvSpPr>
            <p:spPr>
              <a:xfrm>
                <a:off x="2020590" y="3461833"/>
                <a:ext cx="272222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4E6F97"/>
                          </a:solidFill>
                          <a:latin typeface="Cambria Math" panose="02040503050406030204" pitchFamily="18" charset="0"/>
                        </a:rPr>
                        <m:t>𝒚</m:t>
                      </m:r>
                      <m:r>
                        <a:rPr lang="en-US" sz="2000" b="1" i="1" smtClean="0">
                          <a:solidFill>
                            <a:srgbClr val="4E6F97"/>
                          </a:solidFill>
                          <a:latin typeface="Cambria Math" panose="02040503050406030204" pitchFamily="18" charset="0"/>
                        </a:rPr>
                        <m:t>=</m:t>
                      </m:r>
                      <m:r>
                        <a:rPr lang="en-US" sz="2000" b="1" i="1" smtClean="0">
                          <a:solidFill>
                            <a:srgbClr val="4E6F97"/>
                          </a:solidFill>
                          <a:latin typeface="Cambria Math" panose="02040503050406030204" pitchFamily="18" charset="0"/>
                        </a:rPr>
                        <m:t>𝒇</m:t>
                      </m:r>
                      <m:d>
                        <m:dPr>
                          <m:ctrlPr>
                            <a:rPr lang="en-US" sz="2000" b="1" i="1" smtClean="0">
                              <a:solidFill>
                                <a:srgbClr val="4E6F97"/>
                              </a:solidFill>
                              <a:latin typeface="Cambria Math" panose="02040503050406030204" pitchFamily="18" charset="0"/>
                            </a:rPr>
                          </m:ctrlPr>
                        </m:dPr>
                        <m:e>
                          <m:r>
                            <a:rPr lang="en-US" sz="2000" b="1" i="1" smtClean="0">
                              <a:solidFill>
                                <a:srgbClr val="4E6F97"/>
                              </a:solidFill>
                              <a:latin typeface="Cambria Math" panose="02040503050406030204" pitchFamily="18" charset="0"/>
                            </a:rPr>
                            <m:t>𝒙</m:t>
                          </m:r>
                          <m:r>
                            <a:rPr lang="en-US" sz="2000" b="1" i="1" smtClean="0">
                              <a:solidFill>
                                <a:srgbClr val="4E6F97"/>
                              </a:solidFill>
                              <a:latin typeface="Cambria Math" panose="02040503050406030204" pitchFamily="18" charset="0"/>
                            </a:rPr>
                            <m:t>;</m:t>
                          </m:r>
                          <m:sSub>
                            <m:sSubPr>
                              <m:ctrlPr>
                                <a:rPr lang="en-US" sz="2000" b="1" i="1" smtClean="0">
                                  <a:solidFill>
                                    <a:srgbClr val="4E6F97"/>
                                  </a:solidFill>
                                  <a:latin typeface="Cambria Math" panose="02040503050406030204" pitchFamily="18" charset="0"/>
                                </a:rPr>
                              </m:ctrlPr>
                            </m:sSubPr>
                            <m:e>
                              <m:r>
                                <a:rPr lang="en-US" sz="2000" b="1" i="1" smtClean="0">
                                  <a:solidFill>
                                    <a:srgbClr val="4E6F97"/>
                                  </a:solidFill>
                                  <a:latin typeface="Cambria Math" panose="02040503050406030204" pitchFamily="18" charset="0"/>
                                </a:rPr>
                                <m:t>𝒂</m:t>
                              </m:r>
                            </m:e>
                            <m:sub>
                              <m:r>
                                <a:rPr lang="en-US" sz="2000" b="1" i="1" smtClean="0">
                                  <a:solidFill>
                                    <a:srgbClr val="4E6F97"/>
                                  </a:solidFill>
                                  <a:latin typeface="Cambria Math" panose="02040503050406030204" pitchFamily="18" charset="0"/>
                                </a:rPr>
                                <m:t>𝟎</m:t>
                              </m:r>
                            </m:sub>
                          </m:sSub>
                          <m:r>
                            <a:rPr lang="en-US" sz="2000" b="1" i="1" smtClean="0">
                              <a:solidFill>
                                <a:srgbClr val="4E6F97"/>
                              </a:solidFill>
                              <a:latin typeface="Cambria Math" panose="02040503050406030204" pitchFamily="18" charset="0"/>
                            </a:rPr>
                            <m:t>,</m:t>
                          </m:r>
                          <m:sSub>
                            <m:sSubPr>
                              <m:ctrlPr>
                                <a:rPr lang="en-US" sz="2000" b="1" i="1">
                                  <a:solidFill>
                                    <a:srgbClr val="4E6F97"/>
                                  </a:solidFill>
                                  <a:latin typeface="Cambria Math" panose="02040503050406030204" pitchFamily="18" charset="0"/>
                                </a:rPr>
                              </m:ctrlPr>
                            </m:sSubPr>
                            <m:e>
                              <m:r>
                                <a:rPr lang="en-US" sz="2000" b="1" i="1">
                                  <a:solidFill>
                                    <a:srgbClr val="4E6F97"/>
                                  </a:solidFill>
                                  <a:latin typeface="Cambria Math" panose="02040503050406030204" pitchFamily="18" charset="0"/>
                                </a:rPr>
                                <m:t>𝒂</m:t>
                              </m:r>
                            </m:e>
                            <m:sub>
                              <m:r>
                                <a:rPr lang="en-US" sz="2000" b="1" i="1" smtClean="0">
                                  <a:solidFill>
                                    <a:srgbClr val="4E6F97"/>
                                  </a:solidFill>
                                  <a:latin typeface="Cambria Math" panose="02040503050406030204" pitchFamily="18" charset="0"/>
                                </a:rPr>
                                <m:t>𝟏</m:t>
                              </m:r>
                            </m:sub>
                          </m:sSub>
                          <m:r>
                            <a:rPr lang="en-US" sz="2000" b="1" i="1" smtClean="0">
                              <a:solidFill>
                                <a:srgbClr val="4E6F97"/>
                              </a:solidFill>
                              <a:latin typeface="Cambria Math" panose="02040503050406030204" pitchFamily="18" charset="0"/>
                            </a:rPr>
                            <m:t>,…,</m:t>
                          </m:r>
                          <m:sSub>
                            <m:sSubPr>
                              <m:ctrlPr>
                                <a:rPr lang="en-US" sz="2000" b="1" i="1">
                                  <a:solidFill>
                                    <a:srgbClr val="4E6F97"/>
                                  </a:solidFill>
                                  <a:latin typeface="Cambria Math" panose="02040503050406030204" pitchFamily="18" charset="0"/>
                                </a:rPr>
                              </m:ctrlPr>
                            </m:sSubPr>
                            <m:e>
                              <m:r>
                                <a:rPr lang="en-US" sz="2000" b="1" i="1">
                                  <a:solidFill>
                                    <a:srgbClr val="4E6F97"/>
                                  </a:solidFill>
                                  <a:latin typeface="Cambria Math" panose="02040503050406030204" pitchFamily="18" charset="0"/>
                                </a:rPr>
                                <m:t>𝒂</m:t>
                              </m:r>
                            </m:e>
                            <m:sub>
                              <m:r>
                                <a:rPr lang="en-US" sz="2000" b="1" i="1" smtClean="0">
                                  <a:solidFill>
                                    <a:srgbClr val="4E6F97"/>
                                  </a:solidFill>
                                  <a:latin typeface="Cambria Math" panose="02040503050406030204" pitchFamily="18" charset="0"/>
                                </a:rPr>
                                <m:t>𝒏</m:t>
                              </m:r>
                            </m:sub>
                          </m:sSub>
                        </m:e>
                      </m:d>
                    </m:oMath>
                  </m:oMathPara>
                </a14:m>
                <a:endParaRPr lang="en-US" sz="2000" b="1" dirty="0">
                  <a:solidFill>
                    <a:srgbClr val="4E6F97"/>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2020590" y="3461833"/>
                <a:ext cx="2722220" cy="400110"/>
              </a:xfrm>
              <a:prstGeom prst="rect">
                <a:avLst/>
              </a:prstGeom>
              <a:blipFill>
                <a:blip r:embed="rId9"/>
                <a:stretch>
                  <a:fillRect b="-1363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7899894" y="3472251"/>
                <a:ext cx="302198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4E6F97"/>
                          </a:solidFill>
                          <a:latin typeface="Cambria Math" panose="02040503050406030204" pitchFamily="18" charset="0"/>
                        </a:rPr>
                        <m:t>𝒚</m:t>
                      </m:r>
                      <m:r>
                        <a:rPr lang="en-US" sz="2000" b="1" i="1" smtClean="0">
                          <a:solidFill>
                            <a:srgbClr val="4E6F97"/>
                          </a:solidFill>
                          <a:latin typeface="Cambria Math" panose="02040503050406030204" pitchFamily="18" charset="0"/>
                        </a:rPr>
                        <m:t>=</m:t>
                      </m:r>
                      <m:r>
                        <a:rPr lang="en-US" sz="2000" b="1" i="1" smtClean="0">
                          <a:solidFill>
                            <a:srgbClr val="4E6F97"/>
                          </a:solidFill>
                          <a:latin typeface="Cambria Math" panose="02040503050406030204" pitchFamily="18" charset="0"/>
                        </a:rPr>
                        <m:t>𝒇</m:t>
                      </m:r>
                      <m:d>
                        <m:dPr>
                          <m:ctrlPr>
                            <a:rPr lang="en-US" sz="2000" b="1" i="1" smtClean="0">
                              <a:solidFill>
                                <a:srgbClr val="4E6F97"/>
                              </a:solidFill>
                              <a:latin typeface="Cambria Math" panose="02040503050406030204" pitchFamily="18" charset="0"/>
                            </a:rPr>
                          </m:ctrlPr>
                        </m:dPr>
                        <m:e>
                          <m:r>
                            <a:rPr lang="en-US" sz="2000" b="1" i="1" smtClean="0">
                              <a:solidFill>
                                <a:srgbClr val="4E6F97"/>
                              </a:solidFill>
                              <a:latin typeface="Cambria Math" panose="02040503050406030204" pitchFamily="18" charset="0"/>
                            </a:rPr>
                            <m:t>𝒙</m:t>
                          </m:r>
                          <m:r>
                            <a:rPr lang="en-US" sz="2000" b="1" i="1" smtClean="0">
                              <a:solidFill>
                                <a:srgbClr val="4E6F97"/>
                              </a:solidFill>
                              <a:latin typeface="Cambria Math" panose="02040503050406030204" pitchFamily="18" charset="0"/>
                            </a:rPr>
                            <m:t>;</m:t>
                          </m:r>
                          <m:sSub>
                            <m:sSubPr>
                              <m:ctrlPr>
                                <a:rPr lang="en-US" sz="2000" b="1" i="1" smtClean="0">
                                  <a:solidFill>
                                    <a:srgbClr val="4E6F97"/>
                                  </a:solidFill>
                                  <a:latin typeface="Cambria Math" panose="02040503050406030204" pitchFamily="18" charset="0"/>
                                </a:rPr>
                              </m:ctrlPr>
                            </m:sSubPr>
                            <m:e>
                              <m:r>
                                <a:rPr lang="en-US" sz="2000" b="1" i="1" smtClean="0">
                                  <a:solidFill>
                                    <a:srgbClr val="4E6F97"/>
                                  </a:solidFill>
                                  <a:latin typeface="Cambria Math" panose="02040503050406030204" pitchFamily="18" charset="0"/>
                                </a:rPr>
                                <m:t>𝒂</m:t>
                              </m:r>
                            </m:e>
                            <m:sub>
                              <m:r>
                                <a:rPr lang="en-US" sz="2000" b="1" i="1" smtClean="0">
                                  <a:solidFill>
                                    <a:srgbClr val="4E6F97"/>
                                  </a:solidFill>
                                  <a:latin typeface="Cambria Math" panose="02040503050406030204" pitchFamily="18" charset="0"/>
                                </a:rPr>
                                <m:t>𝟎</m:t>
                              </m:r>
                            </m:sub>
                          </m:sSub>
                          <m:r>
                            <a:rPr lang="en-US" sz="2000" b="1" i="1" smtClean="0">
                              <a:solidFill>
                                <a:srgbClr val="4E6F97"/>
                              </a:solidFill>
                              <a:latin typeface="Cambria Math" panose="02040503050406030204" pitchFamily="18" charset="0"/>
                            </a:rPr>
                            <m:t>,</m:t>
                          </m:r>
                          <m:sSub>
                            <m:sSubPr>
                              <m:ctrlPr>
                                <a:rPr lang="en-US" sz="2000" b="1" i="1">
                                  <a:solidFill>
                                    <a:srgbClr val="4E6F97"/>
                                  </a:solidFill>
                                  <a:latin typeface="Cambria Math" panose="02040503050406030204" pitchFamily="18" charset="0"/>
                                </a:rPr>
                              </m:ctrlPr>
                            </m:sSubPr>
                            <m:e>
                              <m:r>
                                <a:rPr lang="en-US" sz="2000" b="1" i="1">
                                  <a:solidFill>
                                    <a:srgbClr val="4E6F97"/>
                                  </a:solidFill>
                                  <a:latin typeface="Cambria Math" panose="02040503050406030204" pitchFamily="18" charset="0"/>
                                </a:rPr>
                                <m:t>𝒂</m:t>
                              </m:r>
                            </m:e>
                            <m:sub>
                              <m:r>
                                <a:rPr lang="en-US" sz="2000" b="1" i="1" smtClean="0">
                                  <a:solidFill>
                                    <a:srgbClr val="4E6F97"/>
                                  </a:solidFill>
                                  <a:latin typeface="Cambria Math" panose="02040503050406030204" pitchFamily="18" charset="0"/>
                                </a:rPr>
                                <m:t>𝟏</m:t>
                              </m:r>
                            </m:sub>
                          </m:sSub>
                          <m:r>
                            <a:rPr lang="en-US" sz="2000" b="1" i="1" smtClean="0">
                              <a:solidFill>
                                <a:srgbClr val="4E6F97"/>
                              </a:solidFill>
                              <a:latin typeface="Cambria Math" panose="02040503050406030204" pitchFamily="18" charset="0"/>
                            </a:rPr>
                            <m:t>,…,</m:t>
                          </m:r>
                          <m:sSub>
                            <m:sSubPr>
                              <m:ctrlPr>
                                <a:rPr lang="en-US" sz="2000" b="1" i="1">
                                  <a:solidFill>
                                    <a:srgbClr val="4E6F97"/>
                                  </a:solidFill>
                                  <a:latin typeface="Cambria Math" panose="02040503050406030204" pitchFamily="18" charset="0"/>
                                </a:rPr>
                              </m:ctrlPr>
                            </m:sSubPr>
                            <m:e>
                              <m:r>
                                <a:rPr lang="en-US" sz="2000" b="1" i="1">
                                  <a:solidFill>
                                    <a:srgbClr val="4E6F97"/>
                                  </a:solidFill>
                                  <a:latin typeface="Cambria Math" panose="02040503050406030204" pitchFamily="18" charset="0"/>
                                </a:rPr>
                                <m:t>𝒂</m:t>
                              </m:r>
                            </m:e>
                            <m:sub>
                              <m:r>
                                <a:rPr lang="en-US" sz="2000" b="1" i="1" smtClean="0">
                                  <a:solidFill>
                                    <a:srgbClr val="4E6F97"/>
                                  </a:solidFill>
                                  <a:latin typeface="Cambria Math" panose="02040503050406030204" pitchFamily="18" charset="0"/>
                                </a:rPr>
                                <m:t>𝒎</m:t>
                              </m:r>
                              <m:r>
                                <a:rPr lang="en-US" sz="2000" b="1" i="1" smtClean="0">
                                  <a:solidFill>
                                    <a:srgbClr val="4E6F97"/>
                                  </a:solidFill>
                                  <a:latin typeface="Cambria Math" panose="02040503050406030204" pitchFamily="18" charset="0"/>
                                </a:rPr>
                                <m:t>−</m:t>
                              </m:r>
                              <m:r>
                                <a:rPr lang="en-US" sz="2000" b="1" i="1" smtClean="0">
                                  <a:solidFill>
                                    <a:srgbClr val="4E6F97"/>
                                  </a:solidFill>
                                  <a:latin typeface="Cambria Math" panose="02040503050406030204" pitchFamily="18" charset="0"/>
                                </a:rPr>
                                <m:t>𝟏</m:t>
                              </m:r>
                            </m:sub>
                          </m:sSub>
                        </m:e>
                      </m:d>
                    </m:oMath>
                  </m:oMathPara>
                </a14:m>
                <a:endParaRPr lang="en-US" sz="2000" b="1" dirty="0">
                  <a:solidFill>
                    <a:srgbClr val="4E6F97"/>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7899894" y="3472251"/>
                <a:ext cx="3021981" cy="400110"/>
              </a:xfrm>
              <a:prstGeom prst="rect">
                <a:avLst/>
              </a:prstGeom>
              <a:blipFill>
                <a:blip r:embed="rId10"/>
                <a:stretch>
                  <a:fillRect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678680" y="3496815"/>
                <a:ext cx="13163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rgbClr val="4E6F97"/>
                          </a:solidFill>
                          <a:latin typeface="Cambria Math" panose="02040503050406030204" pitchFamily="18" charset="0"/>
                        </a:rPr>
                        <m:t>𝒏</m:t>
                      </m:r>
                      <m:r>
                        <a:rPr lang="en-US" b="1" i="1" smtClean="0">
                          <a:solidFill>
                            <a:srgbClr val="4E6F97"/>
                          </a:solidFill>
                          <a:latin typeface="Cambria Math" panose="02040503050406030204" pitchFamily="18" charset="0"/>
                        </a:rPr>
                        <m:t>+</m:t>
                      </m:r>
                      <m:r>
                        <a:rPr lang="en-US" b="1" i="1" smtClean="0">
                          <a:solidFill>
                            <a:srgbClr val="4E6F97"/>
                          </a:solidFill>
                          <a:latin typeface="Cambria Math" panose="02040503050406030204" pitchFamily="18" charset="0"/>
                        </a:rPr>
                        <m:t>𝟏</m:t>
                      </m:r>
                      <m:r>
                        <a:rPr lang="en-US" b="1" i="1" smtClean="0">
                          <a:solidFill>
                            <a:srgbClr val="4E6F97"/>
                          </a:solidFill>
                          <a:latin typeface="Cambria Math" panose="02040503050406030204" pitchFamily="18" charset="0"/>
                        </a:rPr>
                        <m:t>&lt;</m:t>
                      </m:r>
                      <m:r>
                        <a:rPr lang="en-US" b="1" i="1" smtClean="0">
                          <a:solidFill>
                            <a:srgbClr val="4E6F97"/>
                          </a:solidFill>
                          <a:latin typeface="Cambria Math" panose="02040503050406030204" pitchFamily="18" charset="0"/>
                        </a:rPr>
                        <m:t>𝒎</m:t>
                      </m:r>
                    </m:oMath>
                  </m:oMathPara>
                </a14:m>
                <a:endParaRPr lang="en-CA" dirty="0"/>
              </a:p>
            </p:txBody>
          </p:sp>
        </mc:Choice>
        <mc:Fallback xmlns="">
          <p:sp>
            <p:nvSpPr>
              <p:cNvPr id="3" name="Rectangle 2"/>
              <p:cNvSpPr>
                <a:spLocks noRot="1" noChangeAspect="1" noMove="1" noResize="1" noEditPoints="1" noAdjustHandles="1" noChangeArrowheads="1" noChangeShapeType="1" noTextEdit="1"/>
              </p:cNvSpPr>
              <p:nvPr/>
            </p:nvSpPr>
            <p:spPr>
              <a:xfrm>
                <a:off x="4678680" y="3496815"/>
                <a:ext cx="1316386" cy="369332"/>
              </a:xfrm>
              <a:prstGeom prst="rect">
                <a:avLst/>
              </a:prstGeom>
              <a:blipFill>
                <a:blip r:embed="rId11"/>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97604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1" grpId="0"/>
      <p:bldP spid="4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models to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a:t>The aim of fitting a model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i="1">
                            <a:latin typeface="Cambria Math" panose="02040503050406030204" pitchFamily="18" charset="0"/>
                          </a:rPr>
                        </m:ctrlPr>
                      </m:dPr>
                      <m:e>
                        <m:sSub>
                          <m:sSubPr>
                            <m:ctrlPr>
                              <a:rPr lang="fr-FR" i="1">
                                <a:latin typeface="Cambria Math" panose="02040503050406030204" pitchFamily="18" charset="0"/>
                              </a:rPr>
                            </m:ctrlPr>
                          </m:sSubPr>
                          <m:e>
                            <m:r>
                              <a:rPr lang="en-US">
                                <a:latin typeface="Cambria Math" panose="02040503050406030204" pitchFamily="18" charset="0"/>
                              </a:rPr>
                              <m:t>𝑥</m:t>
                            </m:r>
                          </m:e>
                          <m:sub>
                            <m:r>
                              <m:rPr>
                                <m:sty m:val="p"/>
                              </m:rPr>
                              <a:rPr lang="en-US">
                                <a:latin typeface="Cambria Math" panose="02040503050406030204" pitchFamily="18" charset="0"/>
                              </a:rPr>
                              <m:t>i</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e>
                    </m:d>
                  </m:oMath>
                </a14:m>
                <a:r>
                  <a:rPr lang="en-US" dirty="0"/>
                  <a:t> to a set of data </a:t>
                </a:r>
                <a14:m>
                  <m:oMath xmlns:m="http://schemas.openxmlformats.org/officeDocument/2006/math">
                    <m:sSubSup>
                      <m:sSubSupPr>
                        <m:ctrlPr>
                          <a:rPr lang="fr-FR" i="1" smtClean="0">
                            <a:latin typeface="Cambria Math" panose="02040503050406030204" pitchFamily="18" charset="0"/>
                          </a:rPr>
                        </m:ctrlPr>
                      </m:sSubSupPr>
                      <m:e>
                        <m:d>
                          <m:dPr>
                            <m:begChr m:val="{"/>
                            <m:endChr m:val="}"/>
                            <m:ctrlPr>
                              <a:rPr lang="fr-FR" i="1" smtClean="0">
                                <a:latin typeface="Cambria Math" panose="02040503050406030204" pitchFamily="18" charset="0"/>
                              </a:rPr>
                            </m:ctrlPr>
                          </m:dPr>
                          <m:e>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d>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sSubSup>
                  </m:oMath>
                </a14:m>
                <a:r>
                  <a:rPr lang="en-US" dirty="0"/>
                  <a:t> is to find the 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oMath>
                </a14:m>
                <a:r>
                  <a:rPr lang="en-US" dirty="0"/>
                  <a:t> such that the measure of the residuals is as small as possible</a:t>
                </a:r>
              </a:p>
              <a:p>
                <a:pPr marL="0" indent="0">
                  <a:buNone/>
                </a:pPr>
                <a:endParaRPr lang="en-US" dirty="0"/>
              </a:p>
              <a:p>
                <a:pPr marL="0" indent="0">
                  <a:buNone/>
                </a:pPr>
                <a:r>
                  <a:rPr lang="en-US" dirty="0"/>
                  <a:t>Mathematically: </a:t>
                </a:r>
              </a:p>
              <a:p>
                <a:pPr marL="0" indent="0">
                  <a:buNone/>
                </a:pPr>
                <a:r>
                  <a:rPr lang="en-US" dirty="0"/>
                  <a:t>Minimize a measure of residuals. </a:t>
                </a:r>
                <a:br>
                  <a:rPr lang="en-US" dirty="0"/>
                </a:br>
                <a:r>
                  <a:rPr lang="en-US" dirty="0"/>
                  <a:t>For example minimize the function SE</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e>
                    </m:d>
                  </m:oMath>
                </a14:m>
                <a:endParaRPr lang="en-US" dirty="0"/>
              </a:p>
              <a:p>
                <a:pPr marL="0" indent="0">
                  <a:buNone/>
                </a:pPr>
                <a:r>
                  <a:rPr lang="en-US" dirty="0"/>
                  <a:t>In this case we speak of </a:t>
                </a:r>
                <a:r>
                  <a:rPr lang="en-US" u="sng" dirty="0"/>
                  <a:t>least square fitting</a:t>
                </a:r>
                <a:r>
                  <a:rPr lang="en-US" dirty="0"/>
                  <a:t> or </a:t>
                </a:r>
                <a:r>
                  <a:rPr lang="en-US" u="sng" dirty="0"/>
                  <a:t>least square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2695" b="-2426"/>
                </a:stretch>
              </a:blipFill>
            </p:spPr>
            <p:txBody>
              <a:bodyPr/>
              <a:lstStyle/>
              <a:p>
                <a:r>
                  <a:rPr lang="en-CA">
                    <a:noFill/>
                  </a:rPr>
                  <a:t> </a:t>
                </a:r>
              </a:p>
            </p:txBody>
          </p:sp>
        </mc:Fallback>
      </mc:AlternateContent>
      <p:sp>
        <p:nvSpPr>
          <p:cNvPr id="4" name="Rectangle 3"/>
          <p:cNvSpPr/>
          <p:nvPr/>
        </p:nvSpPr>
        <p:spPr>
          <a:xfrm>
            <a:off x="488373" y="1417638"/>
            <a:ext cx="11263745" cy="1980189"/>
          </a:xfrm>
          <a:prstGeom prst="rect">
            <a:avLst/>
          </a:prstGeom>
          <a:noFill/>
          <a:ln>
            <a:solidFill>
              <a:srgbClr val="56A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014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For a linear model </a:t>
                </a:r>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𝑥</m:t>
                    </m:r>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𝑚</m:t>
                              </m:r>
                            </m:sup>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e>
                          </m:nary>
                        </m:num>
                        <m:den>
                          <m:r>
                            <a:rPr lang="en-US" b="0" i="1" smtClean="0">
                              <a:latin typeface="Cambria Math" panose="02040503050406030204" pitchFamily="18" charset="0"/>
                            </a:rPr>
                            <m:t>𝑚</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𝑚</m:t>
                              </m:r>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e>
                              </m:d>
                            </m:e>
                            <m:sup>
                              <m:r>
                                <a:rPr lang="en-US" b="0" i="1" smtClean="0">
                                  <a:latin typeface="Cambria Math" panose="02040503050406030204" pitchFamily="18" charset="0"/>
                                </a:rPr>
                                <m:t>2</m:t>
                              </m:r>
                            </m:sup>
                          </m:sSup>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𝑚</m:t>
                          </m:r>
                        </m:sup>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e>
                      </m:nary>
                    </m:oMath>
                  </m:oMathPara>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617"/>
                </a:stretch>
              </a:blipFill>
            </p:spPr>
            <p:txBody>
              <a:bodyPr/>
              <a:lstStyle/>
              <a:p>
                <a:r>
                  <a:rPr lang="en-CA">
                    <a:noFill/>
                  </a:rPr>
                  <a:t> </a:t>
                </a:r>
              </a:p>
            </p:txBody>
          </p:sp>
        </mc:Fallback>
      </mc:AlternateContent>
      <p:sp>
        <p:nvSpPr>
          <p:cNvPr id="7" name="Rectangle 6"/>
          <p:cNvSpPr/>
          <p:nvPr/>
        </p:nvSpPr>
        <p:spPr>
          <a:xfrm>
            <a:off x="2992582" y="2539857"/>
            <a:ext cx="6463145" cy="3586307"/>
          </a:xfrm>
          <a:prstGeom prst="rect">
            <a:avLst/>
          </a:prstGeom>
          <a:noFill/>
          <a:ln>
            <a:solidFill>
              <a:srgbClr val="56AD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61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Exponential model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𝑥</m:t>
                          </m:r>
                        </m:sup>
                      </m:sSup>
                    </m:oMath>
                  </m:oMathPara>
                </a14:m>
                <a:endParaRPr lang="en-US" dirty="0"/>
              </a:p>
              <a:p>
                <a:r>
                  <a:rPr lang="en-US" dirty="0"/>
                  <a:t>To linearize the model we can apply the natural logarithmic function:</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𝑦</m:t>
                          </m:r>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𝑥</m:t>
                                  </m:r>
                                </m:sup>
                              </m:sSup>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𝑥</m:t>
                      </m:r>
                    </m:oMath>
                  </m:oMathPara>
                </a14:m>
                <a:endParaRPr lang="en-US" dirty="0"/>
              </a:p>
              <a:p>
                <a:pPr marL="0" indent="0">
                  <a:buNone/>
                </a:pPr>
                <a:endParaRPr lang="en-US" sz="1200" dirty="0"/>
              </a:p>
              <a:p>
                <a:r>
                  <a:rPr lang="en-US" dirty="0"/>
                  <a:t>Fitting a linear model to the data </a:t>
                </a:r>
                <a14:m>
                  <m:oMath xmlns:m="http://schemas.openxmlformats.org/officeDocument/2006/math">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ln</m:t>
                            </m:r>
                          </m:fName>
                          <m:e>
                            <m:sSub>
                              <m:sSubPr>
                                <m:ctrlPr>
                                  <a:rPr lang="fr-FR"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func>
                        <m:r>
                          <a:rPr lang="fr-FR" i="1" smtClean="0">
                            <a:latin typeface="Cambria Math" panose="02040503050406030204" pitchFamily="18" charset="0"/>
                          </a:rPr>
                          <m:t> </m:t>
                        </m:r>
                      </m:e>
                    </m:d>
                  </m:oMath>
                </a14:m>
                <a:r>
                  <a:rPr lang="en-US" dirty="0"/>
                  <a:t> instead of the original data </a:t>
                </a:r>
                <a14:m>
                  <m:oMath xmlns:m="http://schemas.openxmlformats.org/officeDocument/2006/math">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oMath>
                </a14:m>
                <a:r>
                  <a:rPr lang="en-US" dirty="0"/>
                  <a:t> allows to find the coefficients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Tree>
    <p:extLst>
      <p:ext uri="{BB962C8B-B14F-4D97-AF65-F5344CB8AC3E}">
        <p14:creationId xmlns:p14="http://schemas.microsoft.com/office/powerpoint/2010/main" val="256993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Power law model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sSup>
                        <m:sSupPr>
                          <m:ctrlPr>
                            <a:rPr lang="en-US" i="1">
                              <a:latin typeface="Cambria Math" panose="02040503050406030204" pitchFamily="18" charset="0"/>
                            </a:rPr>
                          </m:ctrlPr>
                        </m:sSupPr>
                        <m:e>
                          <m:r>
                            <a:rPr lang="en-US" b="0" i="1" smtClean="0">
                              <a:latin typeface="Cambria Math" panose="02040503050406030204" pitchFamily="18" charset="0"/>
                            </a:rPr>
                            <m:t>𝑥</m:t>
                          </m:r>
                        </m:e>
                        <m: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up>
                      </m:sSup>
                    </m:oMath>
                  </m:oMathPara>
                </a14:m>
                <a:endParaRPr lang="en-US" dirty="0"/>
              </a:p>
              <a:p>
                <a:r>
                  <a:rPr lang="en-US" dirty="0"/>
                  <a:t>To linearize the model we can apply the natural logarithmic function:</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𝑦</m:t>
                          </m:r>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sSup>
                                <m:sSupPr>
                                  <m:ctrlPr>
                                    <a:rPr lang="en-US" i="1">
                                      <a:latin typeface="Cambria Math" panose="02040503050406030204" pitchFamily="18" charset="0"/>
                                    </a:rPr>
                                  </m:ctrlPr>
                                </m:sSupPr>
                                <m:e>
                                  <m:r>
                                    <a:rPr lang="en-US" b="0" i="1" smtClean="0">
                                      <a:latin typeface="Cambria Math" panose="02040503050406030204" pitchFamily="18" charset="0"/>
                                    </a:rPr>
                                    <m:t>𝑥</m:t>
                                  </m:r>
                                </m:e>
                                <m: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up>
                              </m:sSup>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r>
                                <a:rPr lang="en-US" b="0" i="1" smtClean="0">
                                  <a:latin typeface="Cambria Math" panose="02040503050406030204" pitchFamily="18" charset="0"/>
                                </a:rPr>
                                <m:t>𝑥</m:t>
                              </m:r>
                            </m:e>
                          </m:d>
                        </m:e>
                      </m:func>
                    </m:oMath>
                  </m:oMathPara>
                </a14:m>
                <a:endParaRPr lang="en-US" dirty="0"/>
              </a:p>
              <a:p>
                <a:pPr marL="0" indent="0">
                  <a:buNone/>
                </a:pPr>
                <a:endParaRPr lang="en-US" sz="1200" dirty="0"/>
              </a:p>
              <a:p>
                <a:r>
                  <a:rPr lang="en-US" dirty="0"/>
                  <a:t>Fitting a linear model to the data </a:t>
                </a:r>
                <a14:m>
                  <m:oMath xmlns:m="http://schemas.openxmlformats.org/officeDocument/2006/math">
                    <m:d>
                      <m:dPr>
                        <m:ctrlPr>
                          <a:rPr lang="fr-FR"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sSub>
                              <m:sSubPr>
                                <m:ctrlPr>
                                  <a:rPr lang="fr-FR"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func>
                        <m:r>
                          <a:rPr lang="fr-FR" i="1">
                            <a:latin typeface="Cambria Math" panose="02040503050406030204" pitchFamily="18" charset="0"/>
                          </a:rPr>
                          <m:t> </m:t>
                        </m:r>
                      </m:e>
                    </m:d>
                  </m:oMath>
                </a14:m>
                <a:r>
                  <a:rPr lang="en-US" dirty="0"/>
                  <a:t> instead of the original data </a:t>
                </a:r>
                <a14:m>
                  <m:oMath xmlns:m="http://schemas.openxmlformats.org/officeDocument/2006/math">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oMath>
                </a14:m>
                <a:r>
                  <a:rPr lang="en-US" dirty="0"/>
                  <a:t> allows to find the coefficients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r="-889"/>
                </a:stretch>
              </a:blipFill>
            </p:spPr>
            <p:txBody>
              <a:bodyPr/>
              <a:lstStyle/>
              <a:p>
                <a:r>
                  <a:rPr lang="en-CA">
                    <a:noFill/>
                  </a:rPr>
                  <a:t> </a:t>
                </a:r>
              </a:p>
            </p:txBody>
          </p:sp>
        </mc:Fallback>
      </mc:AlternateContent>
    </p:spTree>
    <p:extLst>
      <p:ext uri="{BB962C8B-B14F-4D97-AF65-F5344CB8AC3E}">
        <p14:creationId xmlns:p14="http://schemas.microsoft.com/office/powerpoint/2010/main" val="200954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General linear model:</a:t>
                </a:r>
              </a:p>
              <a:p>
                <a:endParaRPr lang="en-US" sz="1300"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𝑎</m:t>
                          </m:r>
                        </m:e>
                        <m:sub>
                          <m:r>
                            <a:rPr lang="en-US" i="1">
                              <a:latin typeface="Cambria Math" panose="02040503050406030204" pitchFamily="18" charset="0"/>
                            </a:rPr>
                            <m:t>0</m:t>
                          </m:r>
                        </m:sub>
                      </m:sSub>
                      <m:sSub>
                        <m:sSubPr>
                          <m:ctrlPr>
                            <a:rPr lang="fr-FR"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
                        <m:sSubPr>
                          <m:ctrlPr>
                            <a:rPr lang="fr-FR"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smtClean="0">
                          <a:latin typeface="Cambria Math" panose="02040503050406030204" pitchFamily="18" charset="0"/>
                        </a:rPr>
                        <m:t>…</m:t>
                      </m:r>
                      <m:r>
                        <a:rPr lang="en-US" b="0" i="1" smtClean="0">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sSub>
                        <m:sSubPr>
                          <m:ctrlPr>
                            <a:rPr lang="fr-FR"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𝑥</m:t>
                          </m:r>
                        </m:e>
                      </m:d>
                    </m:oMath>
                  </m:oMathPara>
                </a14:m>
                <a:endParaRPr lang="en-US" dirty="0"/>
              </a:p>
              <a:p>
                <a:pPr marL="0" indent="0">
                  <a:buNone/>
                </a:pPr>
                <a:endParaRPr lang="en-US" sz="1300" dirty="0"/>
              </a:p>
              <a:p>
                <a:r>
                  <a:rPr lang="en-US" dirty="0"/>
                  <a:t>Example of such models:</a:t>
                </a:r>
              </a:p>
              <a:p>
                <a:pPr lvl="1"/>
                <a:r>
                  <a:rPr lang="en-US" dirty="0"/>
                  <a:t>Polynomial regression:</a:t>
                </a:r>
              </a:p>
              <a:p>
                <a:pPr marL="457200" lvl="1"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𝑛</m:t>
                          </m:r>
                        </m:sup>
                      </m:sSup>
                    </m:oMath>
                  </m:oMathPara>
                </a14:m>
                <a:endParaRPr lang="en-US" dirty="0"/>
              </a:p>
              <a:p>
                <a:pPr lvl="1"/>
                <a:r>
                  <a:rPr lang="en-US" dirty="0"/>
                  <a:t>Periodic model:</a:t>
                </a:r>
              </a:p>
              <a:p>
                <a:pPr marL="457200" lvl="1"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sin</m:t>
                          </m:r>
                        </m:fName>
                        <m:e>
                          <m:r>
                            <a:rPr lang="en-US" b="0" i="1" smtClean="0">
                              <a:latin typeface="Cambria Math" panose="02040503050406030204" pitchFamily="18" charset="0"/>
                            </a:rPr>
                            <m:t>𝑥</m:t>
                          </m:r>
                        </m:e>
                      </m:func>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r>
                            <a:rPr lang="en-US" b="0" i="1" smtClean="0">
                              <a:latin typeface="Cambria Math" panose="02040503050406030204" pitchFamily="18" charset="0"/>
                            </a:rPr>
                            <m:t>𝑥</m:t>
                          </m:r>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Tree>
    <p:extLst>
      <p:ext uri="{BB962C8B-B14F-4D97-AF65-F5344CB8AC3E}">
        <p14:creationId xmlns:p14="http://schemas.microsoft.com/office/powerpoint/2010/main" val="63808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square fitting with normal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To fit a model by least square:</a:t>
                </a:r>
              </a:p>
              <a:p>
                <a:pPr marL="514350" indent="-514350">
                  <a:buFont typeface="+mj-lt"/>
                  <a:buAutoNum type="arabicPeriod"/>
                </a:pPr>
                <a:r>
                  <a:rPr lang="en-US" dirty="0"/>
                  <a:t>Write the set of inconsistent equations </a:t>
                </a:r>
                <a14:m>
                  <m:oMath xmlns:m="http://schemas.openxmlformats.org/officeDocument/2006/math">
                    <m:r>
                      <a:rPr lang="en-US" i="1">
                        <a:latin typeface="Cambria Math" panose="02040503050406030204" pitchFamily="18" charset="0"/>
                      </a:rPr>
                      <m:t>𝐴</m:t>
                    </m:r>
                    <m:bar>
                      <m:barPr>
                        <m:ctrlPr>
                          <a:rPr lang="en-US" i="1">
                            <a:latin typeface="Cambria Math" panose="02040503050406030204" pitchFamily="18" charset="0"/>
                          </a:rPr>
                        </m:ctrlPr>
                      </m:barPr>
                      <m:e>
                        <m:r>
                          <a:rPr lang="en-US" b="0" i="1" smtClean="0">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resulting from applying the model to all data points </a:t>
                </a:r>
              </a:p>
              <a:p>
                <a:pPr marL="514350" indent="-514350">
                  <a:buFont typeface="+mj-lt"/>
                  <a:buAutoNum type="arabicPeriod"/>
                </a:pPr>
                <a:r>
                  <a:rPr lang="en-US" dirty="0"/>
                  <a:t>Solve the normal equations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𝐴</m:t>
                    </m:r>
                    <m:bar>
                      <m:barPr>
                        <m:ctrlPr>
                          <a:rPr lang="en-US" i="1" smtClean="0">
                            <a:latin typeface="Cambria Math" panose="02040503050406030204" pitchFamily="18" charset="0"/>
                          </a:rPr>
                        </m:ctrlPr>
                      </m:barPr>
                      <m:e>
                        <m:r>
                          <a:rPr lang="en-US" b="0" i="1" smtClean="0">
                            <a:latin typeface="Cambria Math" panose="02040503050406030204" pitchFamily="18" charset="0"/>
                          </a:rPr>
                          <m:t>𝑎</m:t>
                        </m:r>
                      </m:e>
                    </m:ba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to find the parameters </a:t>
                </a:r>
                <a14:m>
                  <m:oMath xmlns:m="http://schemas.openxmlformats.org/officeDocument/2006/math">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bar>
                  </m:oMath>
                </a14:m>
                <a:r>
                  <a:rPr lang="en-US" dirty="0"/>
                  <a:t> of the model which minimize the squared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44" t="-1752" r="-1222"/>
                </a:stretch>
              </a:blipFill>
            </p:spPr>
            <p:txBody>
              <a:bodyPr/>
              <a:lstStyle/>
              <a:p>
                <a:r>
                  <a:rPr lang="en-CA">
                    <a:noFill/>
                  </a:rPr>
                  <a:t> </a:t>
                </a:r>
              </a:p>
            </p:txBody>
          </p:sp>
        </mc:Fallback>
      </mc:AlternateContent>
      <p:sp>
        <p:nvSpPr>
          <p:cNvPr id="4" name="Content Placeholder 2"/>
          <p:cNvSpPr txBox="1">
            <a:spLocks/>
          </p:cNvSpPr>
          <p:nvPr/>
        </p:nvSpPr>
        <p:spPr>
          <a:xfrm>
            <a:off x="1129146" y="2732810"/>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p>
        </p:txBody>
      </p:sp>
    </p:spTree>
    <p:extLst>
      <p:ext uri="{BB962C8B-B14F-4D97-AF65-F5344CB8AC3E}">
        <p14:creationId xmlns:p14="http://schemas.microsoft.com/office/powerpoint/2010/main" val="26537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Interpolation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In interpolation one has</a:t>
                </a:r>
              </a:p>
              <a:p>
                <a:pPr lvl="1"/>
                <a:r>
                  <a:rPr lang="en-US" dirty="0"/>
                  <a:t>Data points</a:t>
                </a:r>
                <a:br>
                  <a:rPr lang="en-US" dirty="0"/>
                </a:br>
                <a:endParaRPr lang="en-US" dirty="0"/>
              </a:p>
              <a:p>
                <a:pPr lvl="1"/>
                <a:r>
                  <a:rPr lang="en-US" dirty="0"/>
                  <a:t>A model with parameters that can be adjusted:</a:t>
                </a:r>
                <a:br>
                  <a:rPr lang="en-US" dirty="0"/>
                </a:br>
                <a:r>
                  <a:rPr lang="en-US" sz="900" dirty="0"/>
                  <a:t> </a:t>
                </a:r>
                <a:br>
                  <a:rPr lang="en-US" sz="1200" b="1" i="1" dirty="0">
                    <a:solidFill>
                      <a:srgbClr val="4E6F97"/>
                    </a:solidFill>
                    <a:latin typeface="Cambria Math" panose="02040503050406030204" pitchFamily="18" charset="0"/>
                  </a:rPr>
                </a:br>
                <a14:m>
                  <m:oMath xmlns:m="http://schemas.openxmlformats.org/officeDocument/2006/math">
                    <m:r>
                      <a:rPr lang="en-US" b="0" i="1" smtClean="0">
                        <a:solidFill>
                          <a:srgbClr val="002060"/>
                        </a:solidFill>
                        <a:latin typeface="Cambria Math" panose="02040503050406030204" pitchFamily="18" charset="0"/>
                      </a:rPr>
                      <m:t>𝑦</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𝑓</m:t>
                    </m:r>
                    <m:d>
                      <m:dPr>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𝑥</m:t>
                        </m:r>
                        <m:r>
                          <a:rPr lang="en-US" b="0" i="1">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𝑎</m:t>
                            </m:r>
                          </m:e>
                          <m:sub>
                            <m:r>
                              <a:rPr lang="en-US" b="0" i="1">
                                <a:solidFill>
                                  <a:srgbClr val="002060"/>
                                </a:solidFill>
                                <a:latin typeface="Cambria Math" panose="02040503050406030204" pitchFamily="18" charset="0"/>
                              </a:rPr>
                              <m:t>1</m:t>
                            </m:r>
                          </m:sub>
                        </m:sSub>
                        <m:r>
                          <a:rPr lang="en-US" b="0" i="1">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𝑎</m:t>
                            </m:r>
                          </m:e>
                          <m:sub>
                            <m:r>
                              <a:rPr lang="en-US" b="0" i="1">
                                <a:solidFill>
                                  <a:srgbClr val="002060"/>
                                </a:solidFill>
                                <a:latin typeface="Cambria Math" panose="02040503050406030204" pitchFamily="18" charset="0"/>
                              </a:rPr>
                              <m:t>2</m:t>
                            </m:r>
                          </m:sub>
                        </m:sSub>
                        <m:r>
                          <a:rPr lang="en-US" b="0" i="1">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𝑎</m:t>
                            </m:r>
                          </m:e>
                          <m:sub>
                            <m:r>
                              <a:rPr lang="en-US" b="0" i="1" smtClean="0">
                                <a:solidFill>
                                  <a:srgbClr val="002060"/>
                                </a:solidFill>
                                <a:latin typeface="Cambria Math" panose="02040503050406030204" pitchFamily="18" charset="0"/>
                              </a:rPr>
                              <m:t>𝑛</m:t>
                            </m:r>
                          </m:sub>
                        </m:sSub>
                      </m:e>
                    </m:d>
                  </m:oMath>
                </a14:m>
                <a:endParaRPr lang="en-US" dirty="0"/>
              </a:p>
              <a:p>
                <a:pPr lvl="1"/>
                <a:endParaRPr lang="en-US" sz="600" dirty="0"/>
              </a:p>
              <a:p>
                <a:r>
                  <a:rPr lang="en-US" dirty="0"/>
                  <a:t>The aim is to adjust the parameters </a:t>
                </a:r>
                <a:br>
                  <a:rPr lang="en-US" dirty="0"/>
                </a:br>
                <a:r>
                  <a:rPr lang="en-US" dirty="0"/>
                  <a:t>of the model in order it passes by </a:t>
                </a:r>
                <a:br>
                  <a:rPr lang="en-US" dirty="0"/>
                </a:br>
                <a:r>
                  <a:rPr lang="en-US" dirty="0"/>
                  <a:t>all data points</a:t>
                </a:r>
              </a:p>
              <a:p>
                <a:r>
                  <a:rPr lang="en-US" dirty="0"/>
                  <a:t>We only considered polynomial models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2830" b="-188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3671864" y="2196901"/>
              <a:ext cx="4191000" cy="741680"/>
            </p:xfrm>
            <a:graphic>
              <a:graphicData uri="http://schemas.openxmlformats.org/drawingml/2006/table">
                <a:tbl>
                  <a:tblPr firstRow="1">
                    <a:tableStyleId>{3B4B98B0-60AC-42C2-AFA5-B58CD77FA1E5}</a:tableStyleId>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0" smtClean="0">
                                        <a:solidFill>
                                          <a:srgbClr val="48A6AD"/>
                                        </a:solidFill>
                                        <a:latin typeface="Cambria Math" panose="02040503050406030204" pitchFamily="18" charset="0"/>
                                      </a:rPr>
                                      <m:t>𝟏</m:t>
                                    </m:r>
                                  </m:sub>
                                </m:sSub>
                              </m:oMath>
                            </m:oMathPara>
                          </a14:m>
                          <a:endParaRPr lang="en-US" dirty="0">
                            <a:solidFill>
                              <a:srgbClr val="48A6AD"/>
                            </a:solidFill>
                          </a:endParaRPr>
                        </a:p>
                      </a:txBody>
                      <a:tcP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b="1" i="1" smtClean="0">
                                        <a:solidFill>
                                          <a:srgbClr val="48A6AD"/>
                                        </a:solidFill>
                                        <a:latin typeface="Cambria Math" panose="02040503050406030204" pitchFamily="18" charset="0"/>
                                      </a:rPr>
                                      <m:t>𝟐</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fr-FR" smtClean="0">
                                    <a:solidFill>
                                      <a:srgbClr val="48A6AD"/>
                                    </a:solidFill>
                                    <a:latin typeface="Cambria Math" panose="02040503050406030204" pitchFamily="18" charset="0"/>
                                  </a:rPr>
                                  <m:t>⋯</m:t>
                                </m:r>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a:solidFill>
                                          <a:srgbClr val="48A6AD"/>
                                        </a:solidFill>
                                        <a:latin typeface="Cambria Math" panose="02040503050406030204" pitchFamily="18" charset="0"/>
                                      </a:rPr>
                                      <m:t>𝑥</m:t>
                                    </m:r>
                                  </m:e>
                                  <m:sub>
                                    <m:r>
                                      <a:rPr lang="en-US" smtClean="0">
                                        <a:solidFill>
                                          <a:srgbClr val="48A6AD"/>
                                        </a:solidFill>
                                        <a:latin typeface="Cambria Math" panose="02040503050406030204" pitchFamily="18" charset="0"/>
                                      </a:rPr>
                                      <m:t>𝒏</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1</m:t>
                                    </m:r>
                                  </m:sub>
                                </m:sSub>
                              </m:oMath>
                            </m:oMathPara>
                          </a14:m>
                          <a:endParaRPr lang="en-US" dirty="0">
                            <a:solidFill>
                              <a:srgbClr val="48A6AD"/>
                            </a:solidFill>
                          </a:endParaRPr>
                        </a:p>
                      </a:txBody>
                      <a:tcP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2</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14:m>
                            <m:oMathPara xmlns:m="http://schemas.openxmlformats.org/officeDocument/2006/math">
                              <m:oMathParaPr>
                                <m:jc m:val="centerGroup"/>
                              </m:oMathParaPr>
                              <m:oMath xmlns:m="http://schemas.openxmlformats.org/officeDocument/2006/math">
                                <m:r>
                                  <a:rPr lang="fr-FR" smtClean="0">
                                    <a:solidFill>
                                      <a:srgbClr val="48A6AD"/>
                                    </a:solidFill>
                                    <a:latin typeface="Cambria Math" panose="02040503050406030204" pitchFamily="18" charset="0"/>
                                  </a:rPr>
                                  <m:t>⋯</m:t>
                                </m:r>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48A6AD"/>
                                        </a:solidFill>
                                        <a:latin typeface="Cambria Math" panose="02040503050406030204" pitchFamily="18" charset="0"/>
                                      </a:rPr>
                                    </m:ctrlPr>
                                  </m:sSubPr>
                                  <m:e>
                                    <m:r>
                                      <a:rPr lang="en-US" smtClean="0">
                                        <a:solidFill>
                                          <a:srgbClr val="48A6AD"/>
                                        </a:solidFill>
                                        <a:latin typeface="Cambria Math" panose="02040503050406030204" pitchFamily="18" charset="0"/>
                                      </a:rPr>
                                      <m:t>𝑦</m:t>
                                    </m:r>
                                  </m:e>
                                  <m:sub>
                                    <m:r>
                                      <a:rPr lang="en-US" smtClean="0">
                                        <a:solidFill>
                                          <a:srgbClr val="48A6AD"/>
                                        </a:solidFill>
                                        <a:latin typeface="Cambria Math" panose="02040503050406030204" pitchFamily="18" charset="0"/>
                                      </a:rPr>
                                      <m:t>𝒏</m:t>
                                    </m:r>
                                  </m:sub>
                                </m:sSub>
                              </m:oMath>
                            </m:oMathPara>
                          </a14:m>
                          <a:endParaRPr lang="en-US" dirty="0">
                            <a:solidFill>
                              <a:srgbClr val="48A6AD"/>
                            </a:solidFill>
                          </a:endParaRPr>
                        </a:p>
                      </a:txBody>
                      <a:tcP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120512120"/>
                  </p:ext>
                </p:extLst>
              </p:nvPr>
            </p:nvGraphicFramePr>
            <p:xfrm>
              <a:off x="3671864" y="2196901"/>
              <a:ext cx="4191000" cy="741680"/>
            </p:xfrm>
            <a:graphic>
              <a:graphicData uri="http://schemas.openxmlformats.org/drawingml/2006/table">
                <a:tbl>
                  <a:tblPr firstRow="1">
                    <a:tableStyleId>{3B4B98B0-60AC-42C2-AFA5-B58CD77FA1E5}</a:tableStyleId>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370840">
                    <a:tc>
                      <a:txBody>
                        <a:bodyPr/>
                        <a:lstStyle/>
                        <a:p>
                          <a:endParaRPr lang="en-US"/>
                        </a:p>
                      </a:txBody>
                      <a:tcP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4"/>
                          <a:stretch>
                            <a:fillRect r="-301744" b="-103226"/>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4"/>
                          <a:stretch>
                            <a:fillRect l="-100000" r="-201744" b="-103226"/>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4"/>
                          <a:stretch>
                            <a:fillRect l="-200000" r="-101744" b="-103226"/>
                          </a:stretch>
                        </a:blipFill>
                      </a:tcPr>
                    </a:tc>
                    <a:tc>
                      <a:txBody>
                        <a:bodyPr/>
                        <a:lstStyle/>
                        <a:p>
                          <a:endParaRPr lang="en-US"/>
                        </a:p>
                      </a:txBody>
                      <a:tcP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blipFill>
                          <a:blip r:embed="rId4"/>
                          <a:stretch>
                            <a:fillRect l="-300000" r="-1744" b="-103226"/>
                          </a:stretch>
                        </a:blipFill>
                      </a:tcPr>
                    </a:tc>
                    <a:extLst>
                      <a:ext uri="{0D108BD9-81ED-4DB2-BD59-A6C34878D82A}">
                        <a16:rowId xmlns:a16="http://schemas.microsoft.com/office/drawing/2014/main" val="10000"/>
                      </a:ext>
                    </a:extLst>
                  </a:tr>
                  <a:tr h="370840">
                    <a:tc>
                      <a:txBody>
                        <a:bodyPr/>
                        <a:lstStyle/>
                        <a:p>
                          <a:endParaRPr lang="en-US"/>
                        </a:p>
                      </a:txBody>
                      <a:tcP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t="-101639" r="-301744" b="-4918"/>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l="-100000" t="-101639" r="-201744" b="-4918"/>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l="-200000" t="-101639" r="-101744" b="-4918"/>
                          </a:stretch>
                        </a:blipFill>
                      </a:tcPr>
                    </a:tc>
                    <a:tc>
                      <a:txBody>
                        <a:bodyPr/>
                        <a:lstStyle/>
                        <a:p>
                          <a:endParaRPr lang="en-US"/>
                        </a:p>
                      </a:txBody>
                      <a:tcP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blipFill>
                          <a:blip r:embed="rId4"/>
                          <a:stretch>
                            <a:fillRect l="-300000" t="-101639" r="-1744" b="-4918"/>
                          </a:stretch>
                        </a:blipFill>
                      </a:tcPr>
                    </a:tc>
                    <a:extLst>
                      <a:ext uri="{0D108BD9-81ED-4DB2-BD59-A6C34878D82A}">
                        <a16:rowId xmlns:a16="http://schemas.microsoft.com/office/drawing/2014/main" val="10001"/>
                      </a:ext>
                    </a:extLst>
                  </a:tr>
                </a:tbl>
              </a:graphicData>
            </a:graphic>
          </p:graphicFrame>
        </mc:Fallback>
      </mc:AlternateContent>
      <p:grpSp>
        <p:nvGrpSpPr>
          <p:cNvPr id="5" name="Group 4"/>
          <p:cNvGrpSpPr/>
          <p:nvPr/>
        </p:nvGrpSpPr>
        <p:grpSpPr>
          <a:xfrm>
            <a:off x="8052112" y="3863182"/>
            <a:ext cx="3784288" cy="2145923"/>
            <a:chOff x="1297300" y="4160123"/>
            <a:chExt cx="3784288" cy="2145923"/>
          </a:xfrm>
        </p:grpSpPr>
        <p:sp>
          <p:nvSpPr>
            <p:cNvPr id="6" name="Freeform 5"/>
            <p:cNvSpPr/>
            <p:nvPr/>
          </p:nvSpPr>
          <p:spPr>
            <a:xfrm>
              <a:off x="2020590" y="4718564"/>
              <a:ext cx="2483555" cy="1336752"/>
            </a:xfrm>
            <a:custGeom>
              <a:avLst/>
              <a:gdLst>
                <a:gd name="connsiteX0" fmla="*/ 0 w 2483555"/>
                <a:gd name="connsiteY0" fmla="*/ 1336752 h 1336752"/>
                <a:gd name="connsiteX1" fmla="*/ 361244 w 2483555"/>
                <a:gd name="connsiteY1" fmla="*/ 591685 h 1336752"/>
                <a:gd name="connsiteX2" fmla="*/ 666044 w 2483555"/>
                <a:gd name="connsiteY2" fmla="*/ 230441 h 1336752"/>
                <a:gd name="connsiteX3" fmla="*/ 1140178 w 2483555"/>
                <a:gd name="connsiteY3" fmla="*/ 15952 h 1336752"/>
                <a:gd name="connsiteX4" fmla="*/ 1738489 w 2483555"/>
                <a:gd name="connsiteY4" fmla="*/ 49818 h 1336752"/>
                <a:gd name="connsiteX5" fmla="*/ 2077155 w 2483555"/>
                <a:gd name="connsiteY5" fmla="*/ 320752 h 1336752"/>
                <a:gd name="connsiteX6" fmla="*/ 2483555 w 2483555"/>
                <a:gd name="connsiteY6" fmla="*/ 907774 h 1336752"/>
                <a:gd name="connsiteX0" fmla="*/ 0 w 2483555"/>
                <a:gd name="connsiteY0" fmla="*/ 1336752 h 1336752"/>
                <a:gd name="connsiteX1" fmla="*/ 361244 w 2483555"/>
                <a:gd name="connsiteY1" fmla="*/ 591685 h 1336752"/>
                <a:gd name="connsiteX2" fmla="*/ 666044 w 2483555"/>
                <a:gd name="connsiteY2" fmla="*/ 230441 h 1336752"/>
                <a:gd name="connsiteX3" fmla="*/ 1140178 w 2483555"/>
                <a:gd name="connsiteY3" fmla="*/ 15952 h 1336752"/>
                <a:gd name="connsiteX4" fmla="*/ 1614311 w 2483555"/>
                <a:gd name="connsiteY4" fmla="*/ 49818 h 1336752"/>
                <a:gd name="connsiteX5" fmla="*/ 2077155 w 2483555"/>
                <a:gd name="connsiteY5" fmla="*/ 320752 h 1336752"/>
                <a:gd name="connsiteX6" fmla="*/ 2483555 w 2483555"/>
                <a:gd name="connsiteY6" fmla="*/ 907774 h 1336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55" h="1336752">
                  <a:moveTo>
                    <a:pt x="0" y="1336752"/>
                  </a:moveTo>
                  <a:cubicBezTo>
                    <a:pt x="125118" y="1056411"/>
                    <a:pt x="250237" y="776070"/>
                    <a:pt x="361244" y="591685"/>
                  </a:cubicBezTo>
                  <a:cubicBezTo>
                    <a:pt x="472251" y="407300"/>
                    <a:pt x="536222" y="326396"/>
                    <a:pt x="666044" y="230441"/>
                  </a:cubicBezTo>
                  <a:cubicBezTo>
                    <a:pt x="795866" y="134485"/>
                    <a:pt x="982133" y="46056"/>
                    <a:pt x="1140178" y="15952"/>
                  </a:cubicBezTo>
                  <a:cubicBezTo>
                    <a:pt x="1298223" y="-14152"/>
                    <a:pt x="1458148" y="-982"/>
                    <a:pt x="1614311" y="49818"/>
                  </a:cubicBezTo>
                  <a:cubicBezTo>
                    <a:pt x="1770474" y="100618"/>
                    <a:pt x="1932281" y="177759"/>
                    <a:pt x="2077155" y="320752"/>
                  </a:cubicBezTo>
                  <a:cubicBezTo>
                    <a:pt x="2222029" y="463745"/>
                    <a:pt x="2342444" y="685759"/>
                    <a:pt x="2483555" y="9077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cxnSp>
          <p:nvCxnSpPr>
            <p:cNvPr id="7" name="Straight Arrow Connector 6"/>
            <p:cNvCxnSpPr/>
            <p:nvPr/>
          </p:nvCxnSpPr>
          <p:spPr>
            <a:xfrm>
              <a:off x="1447800" y="5867400"/>
              <a:ext cx="3518880"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736036" y="4160123"/>
              <a:ext cx="13063" cy="2145923"/>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1297300" y="4224451"/>
                  <a:ext cx="4350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𝑦</m:t>
                            </m:r>
                          </m:e>
                          <m:sub>
                            <m:r>
                              <a:rPr lang="en-US" b="0" i="1" smtClean="0">
                                <a:solidFill>
                                  <a:srgbClr val="48A6AD"/>
                                </a:solidFill>
                                <a:latin typeface="Cambria Math" panose="02040503050406030204" pitchFamily="18" charset="0"/>
                              </a:rPr>
                              <m:t>𝑖</m:t>
                            </m:r>
                          </m:sub>
                        </m:sSub>
                      </m:oMath>
                    </m:oMathPara>
                  </a14:m>
                  <a:endParaRPr lang="en-US" dirty="0">
                    <a:solidFill>
                      <a:srgbClr val="48A6AD"/>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1297300" y="4224451"/>
                  <a:ext cx="435054" cy="369332"/>
                </a:xfrm>
                <a:prstGeom prst="rect">
                  <a:avLst/>
                </a:prstGeom>
                <a:blipFill rotWithShape="0">
                  <a:blip r:embed="rId5"/>
                  <a:stretch>
                    <a:fillRect b="-4918"/>
                  </a:stretch>
                </a:blipFill>
              </p:spPr>
              <p:txBody>
                <a:bodyPr/>
                <a:lstStyle/>
                <a:p>
                  <a:r>
                    <a:rPr lang="en-US">
                      <a:noFill/>
                    </a:rPr>
                    <a:t> </a:t>
                  </a:r>
                </a:p>
              </p:txBody>
            </p:sp>
          </mc:Fallback>
        </mc:AlternateContent>
        <p:sp>
          <p:nvSpPr>
            <p:cNvPr id="10" name="Oval 9"/>
            <p:cNvSpPr/>
            <p:nvPr/>
          </p:nvSpPr>
          <p:spPr>
            <a:xfrm>
              <a:off x="2186103" y="5506147"/>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90980" y="5159145"/>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41587" y="4721810"/>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362797" y="4667194"/>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31166" y="4833847"/>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090759" y="5029104"/>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652609" y="4866285"/>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p:cNvSpPr/>
                <p:nvPr/>
              </p:nvSpPr>
              <p:spPr>
                <a:xfrm>
                  <a:off x="4648200" y="5936714"/>
                  <a:ext cx="4333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𝑖</m:t>
                            </m:r>
                          </m:sub>
                        </m:sSub>
                      </m:oMath>
                    </m:oMathPara>
                  </a14:m>
                  <a:endParaRPr lang="en-US" dirty="0">
                    <a:solidFill>
                      <a:srgbClr val="48A6AD"/>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4648200" y="5936714"/>
                  <a:ext cx="433388" cy="369332"/>
                </a:xfrm>
                <a:prstGeom prst="rect">
                  <a:avLst/>
                </a:prstGeom>
                <a:blipFill rotWithShape="0">
                  <a:blip r:embed="rId6"/>
                  <a:stretch>
                    <a:fillRect b="-1667"/>
                  </a:stretch>
                </a:blipFill>
              </p:spPr>
              <p:txBody>
                <a:bodyPr/>
                <a:lstStyle/>
                <a:p>
                  <a:r>
                    <a:rPr lang="en-US">
                      <a:noFill/>
                    </a:rPr>
                    <a:t> </a:t>
                  </a:r>
                </a:p>
              </p:txBody>
            </p:sp>
          </mc:Fallback>
        </mc:AlternateContent>
      </p:grpSp>
    </p:spTree>
    <p:extLst>
      <p:ext uri="{BB962C8B-B14F-4D97-AF65-F5344CB8AC3E}">
        <p14:creationId xmlns:p14="http://schemas.microsoft.com/office/powerpoint/2010/main" val="32698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1498</Words>
  <Application>Microsoft Office PowerPoint</Application>
  <PresentationFormat>Widescreen</PresentationFormat>
  <Paragraphs>260</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Cambria Math</vt:lpstr>
      <vt:lpstr>Office Theme</vt:lpstr>
      <vt:lpstr>1_Office Theme</vt:lpstr>
      <vt:lpstr>Lecture 10</vt:lpstr>
      <vt:lpstr>Regression versus interpolation</vt:lpstr>
      <vt:lpstr>Fitting models to data</vt:lpstr>
      <vt:lpstr>Linear regression</vt:lpstr>
      <vt:lpstr>Nonlinear model</vt:lpstr>
      <vt:lpstr>Nonlinear model</vt:lpstr>
      <vt:lpstr>General linear regression</vt:lpstr>
      <vt:lpstr>Least square fitting with normal equations</vt:lpstr>
      <vt:lpstr>Overview of Interpolation</vt:lpstr>
      <vt:lpstr>Van Der Mond Equations</vt:lpstr>
      <vt:lpstr>Newton Interpolation</vt:lpstr>
      <vt:lpstr>Lagrange Interpolation</vt:lpstr>
      <vt:lpstr>Interpolating function</vt:lpstr>
      <vt:lpstr>Interpolation Issues</vt:lpstr>
      <vt:lpstr>Splines</vt:lpstr>
      <vt:lpstr>Bezier Curves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17</dc:title>
  <dc:creator>Rolf Wuthrich</dc:creator>
  <cp:lastModifiedBy>Rolf Wuthrich</cp:lastModifiedBy>
  <cp:revision>29</cp:revision>
  <dcterms:created xsi:type="dcterms:W3CDTF">2020-03-02T20:08:19Z</dcterms:created>
  <dcterms:modified xsi:type="dcterms:W3CDTF">2020-03-12T19:35:33Z</dcterms:modified>
</cp:coreProperties>
</file>