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75" r:id="rId6"/>
    <p:sldId id="273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Rolf Wuthrich" initials="RW" lastIdx="3" clrIdx="0">
    <p:extLst>
      <p:ext uri="{19B8F6BF-5375-455C-9EA6-DF929625EA0E}">
        <p15:presenceInfo xmlns:p15="http://schemas.microsoft.com/office/powerpoint/2012/main" userId="7d06a1cad2d09d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A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76" autoAdjust="0"/>
  </p:normalViewPr>
  <p:slideViewPr>
    <p:cSldViewPr snapToGrid="0">
      <p:cViewPr varScale="1">
        <p:scale>
          <a:sx n="55" d="100"/>
          <a:sy n="55" d="100"/>
        </p:scale>
        <p:origin x="283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ownCloud\data\Courses\ENGR391\Online\CourseMaterial\4.%20Regression%20and%20interpolation\AuxiliaryFiles\GraphsUsedForSlid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">
                <a:solidFill>
                  <a:srgbClr val="48A6AD"/>
                </a:solidFill>
              </a:ln>
              <a:effectLst/>
            </c:spPr>
          </c:marker>
          <c:xVal>
            <c:numRef>
              <c:f>'lin regression'!$A$2:$A$42</c:f>
              <c:numCache>
                <c:formatCode>General</c:formatCode>
                <c:ptCount val="41"/>
                <c:pt idx="0">
                  <c:v>-1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'lin regression'!$B$2:$B$42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CF-461E-A762-65455A38D9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491608"/>
        <c:axId val="295492000"/>
      </c:scatterChart>
      <c:valAx>
        <c:axId val="295491608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92000"/>
        <c:crosses val="autoZero"/>
        <c:crossBetween val="midCat"/>
        <c:majorUnit val="1"/>
        <c:minorUnit val="1"/>
      </c:valAx>
      <c:valAx>
        <c:axId val="295492000"/>
        <c:scaling>
          <c:orientation val="minMax"/>
          <c:max val="4"/>
          <c:min val="-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9160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">
                <a:solidFill>
                  <a:srgbClr val="48A6AD"/>
                </a:solidFill>
              </a:ln>
              <a:effectLst/>
            </c:spPr>
          </c:marker>
          <c:xVal>
            <c:numRef>
              <c:f>'lin regression'!$A$2:$A$42</c:f>
              <c:numCache>
                <c:formatCode>General</c:formatCode>
                <c:ptCount val="41"/>
                <c:pt idx="0">
                  <c:v>-1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'lin regression'!$B$2:$B$42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59-4FA6-A540-00A7B1D01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491608"/>
        <c:axId val="295492000"/>
      </c:scatterChart>
      <c:valAx>
        <c:axId val="295491608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92000"/>
        <c:crosses val="autoZero"/>
        <c:crossBetween val="midCat"/>
        <c:majorUnit val="1"/>
        <c:minorUnit val="1"/>
      </c:valAx>
      <c:valAx>
        <c:axId val="295492000"/>
        <c:scaling>
          <c:orientation val="minMax"/>
          <c:max val="4"/>
          <c:min val="-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9160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">
                <a:solidFill>
                  <a:srgbClr val="48A6AD"/>
                </a:solidFill>
              </a:ln>
              <a:effectLst/>
            </c:spPr>
          </c:marker>
          <c:xVal>
            <c:numRef>
              <c:f>'lin regression'!$A$2:$A$42</c:f>
              <c:numCache>
                <c:formatCode>General</c:formatCode>
                <c:ptCount val="41"/>
                <c:pt idx="0">
                  <c:v>-1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'lin regression'!$B$2:$B$42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8-4F64-952B-870DE1458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492784"/>
        <c:axId val="295493176"/>
      </c:scatterChart>
      <c:valAx>
        <c:axId val="295492784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93176"/>
        <c:crosses val="autoZero"/>
        <c:crossBetween val="midCat"/>
        <c:majorUnit val="1"/>
        <c:minorUnit val="1"/>
      </c:valAx>
      <c:valAx>
        <c:axId val="295493176"/>
        <c:scaling>
          <c:orientation val="minMax"/>
          <c:max val="4"/>
          <c:min val="-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49278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7C7E3-5AE9-46BA-8661-2D4B9300960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44B82-8A66-496E-BD35-5B9B9BEF2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73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calculations are a little lengthy but not really difficult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 we</a:t>
                </a:r>
                <a:r>
                  <a:rPr lang="en-US" baseline="0" dirty="0" smtClean="0"/>
                  <a:t> calculate the two partial derivatives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Afterwards we simplify algebraically</a:t>
                </a:r>
                <a:r>
                  <a:rPr lang="en-US" baseline="0" dirty="0" smtClean="0"/>
                  <a:t> the two equations to finally obtain a linear system of two equations for the two unknowns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calculations are a little lengthy but not really difficult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 we</a:t>
                </a:r>
                <a:r>
                  <a:rPr lang="en-US" baseline="0" dirty="0" smtClean="0"/>
                  <a:t> calculate the two partial derivatives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Afterwards we simplify algebraically</a:t>
                </a:r>
                <a:r>
                  <a:rPr lang="en-US" baseline="0" dirty="0" smtClean="0"/>
                  <a:t> the two equations to finally obtain a linear system of two equations for the two unknowns </a:t>
                </a:r>
                <a:r>
                  <a:rPr lang="en-US" i="0">
                    <a:latin typeface="Cambria Math" panose="02040503050406030204" pitchFamily="18" charset="0"/>
                  </a:rPr>
                  <a:t>𝑎</a:t>
                </a:r>
                <a:r>
                  <a:rPr lang="fr-FR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0</a:t>
                </a:r>
                <a:r>
                  <a:rPr lang="en-US" b="0" dirty="0" smtClean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4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Solving the linear system of two equations gives us</a:t>
                </a:r>
                <a:r>
                  <a:rPr lang="en-US" baseline="0" dirty="0" smtClean="0"/>
                  <a:t> the searched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Note that m is the number of data points</a:t>
                </a:r>
              </a:p>
              <a:p>
                <a:r>
                  <a:rPr lang="en-US" dirty="0" smtClean="0"/>
                  <a:t>This because we numbered the data points from 1 to m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you number</a:t>
                </a:r>
                <a:r>
                  <a:rPr lang="en-US" baseline="0" dirty="0" smtClean="0"/>
                  <a:t> the data points from 0 to m, as some authors do, </a:t>
                </a:r>
                <a:r>
                  <a:rPr lang="en-US" baseline="0" smtClean="0"/>
                  <a:t>the formula will differ.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Solving the linear system of two equations gives us</a:t>
                </a:r>
                <a:r>
                  <a:rPr lang="en-US" baseline="0" dirty="0" smtClean="0"/>
                  <a:t> the searched values for </a:t>
                </a:r>
                <a:r>
                  <a:rPr lang="en-US" i="0">
                    <a:latin typeface="Cambria Math" panose="02040503050406030204" pitchFamily="18" charset="0"/>
                  </a:rPr>
                  <a:t>𝑎</a:t>
                </a:r>
                <a:r>
                  <a:rPr lang="fr-FR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0</a:t>
                </a:r>
                <a:r>
                  <a:rPr lang="en-US" b="0" dirty="0" smtClean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73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try out our method on an example</a:t>
            </a:r>
          </a:p>
          <a:p>
            <a:endParaRPr lang="en-US" dirty="0" smtClean="0"/>
          </a:p>
          <a:p>
            <a:r>
              <a:rPr lang="en-US" dirty="0" smtClean="0"/>
              <a:t>Consider a</a:t>
            </a:r>
            <a:r>
              <a:rPr lang="en-US" baseline="0" dirty="0" smtClean="0"/>
              <a:t> set of three data points and a linear model.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the graph you can already guess how should look the line that fits best to the data 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on purpose we did not write down the data points in a particular order</a:t>
            </a:r>
          </a:p>
          <a:p>
            <a:r>
              <a:rPr lang="en-US" baseline="0" dirty="0" smtClean="0"/>
              <a:t>Our methodology doesn’t require that, for example, the points are organized in increasing x values.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organize our calculations in a table</a:t>
            </a:r>
          </a:p>
          <a:p>
            <a:endParaRPr lang="en-US" dirty="0" smtClean="0"/>
          </a:p>
          <a:p>
            <a:r>
              <a:rPr lang="en-US" dirty="0" smtClean="0"/>
              <a:t>In the first two columns we write down</a:t>
            </a:r>
            <a:r>
              <a:rPr lang="en-US" baseline="0" dirty="0" smtClean="0"/>
              <a:t> our data points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8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next column we write down</a:t>
            </a:r>
            <a:r>
              <a:rPr lang="en-US" baseline="0" dirty="0" smtClean="0"/>
              <a:t> the products xi times </a:t>
            </a:r>
            <a:r>
              <a:rPr lang="en-US" baseline="0" dirty="0" err="1" smtClean="0"/>
              <a:t>yi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76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in the last column the square of the xi.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79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sum each column and report the value in the table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0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now all elements to compute the two model parameters </a:t>
            </a:r>
            <a:r>
              <a:rPr lang="en-US" dirty="0" err="1" smtClean="0"/>
              <a:t>ao</a:t>
            </a:r>
            <a:r>
              <a:rPr lang="en-US" dirty="0" smtClean="0"/>
              <a:t> and a1</a:t>
            </a:r>
          </a:p>
          <a:p>
            <a:endParaRPr lang="en-US" dirty="0" smtClean="0"/>
          </a:p>
          <a:p>
            <a:r>
              <a:rPr lang="en-US" dirty="0" smtClean="0"/>
              <a:t>We find 0.75 for a1</a:t>
            </a:r>
          </a:p>
          <a:p>
            <a:r>
              <a:rPr lang="en-US" dirty="0" smtClean="0"/>
              <a:t>And 1.75 for a0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8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Plotting on</a:t>
            </a:r>
            <a:r>
              <a:rPr lang="en-US" baseline="0" dirty="0" smtClean="0"/>
              <a:t> a same figure our data points and the found linear model demonstrates that indeed our model fits the points.</a:t>
            </a:r>
          </a:p>
          <a:p>
            <a:r>
              <a:rPr lang="en-US" baseline="0" dirty="0" smtClean="0"/>
              <a:t>Intuitively, from the figure, it is as well clear that the line we found is the best possible line we can choose t pass as good as we can through all data 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you find the squared error SE?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answer is 0.5.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the smallest possible squared error one can achieve.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02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</a:t>
            </a:r>
            <a:r>
              <a:rPr lang="en-US" baseline="0" dirty="0" smtClean="0"/>
              <a:t> summarize the key findings</a:t>
            </a:r>
          </a:p>
          <a:p>
            <a:endParaRPr lang="en-US" baseline="0" dirty="0" smtClean="0"/>
          </a:p>
          <a:p>
            <a:r>
              <a:rPr lang="en-US" dirty="0" smtClean="0"/>
              <a:t>Regression, or fitting, consist in choosing parameters of a model such that the model represent as good as possible the data</a:t>
            </a:r>
          </a:p>
          <a:p>
            <a:endParaRPr lang="en-US" dirty="0" smtClean="0"/>
          </a:p>
          <a:p>
            <a:r>
              <a:rPr lang="en-US" dirty="0" smtClean="0"/>
              <a:t>The difference between the model prediction and the data points is called a residual</a:t>
            </a:r>
          </a:p>
          <a:p>
            <a:endParaRPr lang="en-US" dirty="0" smtClean="0"/>
          </a:p>
          <a:p>
            <a:r>
              <a:rPr lang="en-US" dirty="0" smtClean="0"/>
              <a:t>The methodology of fitting a model to a set of data is to find the model parameters such that the measure of the residuals is as small as possible</a:t>
            </a:r>
          </a:p>
          <a:p>
            <a:endParaRPr lang="en-US" dirty="0" smtClean="0"/>
          </a:p>
          <a:p>
            <a:r>
              <a:rPr lang="en-US" dirty="0" smtClean="0"/>
              <a:t>A closed form solution was given for the case of a linear model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start this lecture</a:t>
            </a:r>
            <a:r>
              <a:rPr lang="en-US" dirty="0" smtClean="0"/>
              <a:t> by giving an overview of regression.</a:t>
            </a:r>
          </a:p>
          <a:p>
            <a:endParaRPr lang="en-US" dirty="0" smtClean="0"/>
          </a:p>
          <a:p>
            <a:r>
              <a:rPr lang="en-US" dirty="0" smtClean="0"/>
              <a:t>As we discussed in the previously, in regression we have:</a:t>
            </a:r>
          </a:p>
          <a:p>
            <a:endParaRPr lang="en-US" dirty="0" smtClean="0"/>
          </a:p>
          <a:p>
            <a:r>
              <a:rPr lang="en-US" dirty="0" smtClean="0"/>
              <a:t>A data set made out of data points</a:t>
            </a:r>
          </a:p>
          <a:p>
            <a:endParaRPr lang="en-US" dirty="0" smtClean="0"/>
          </a:p>
          <a:p>
            <a:r>
              <a:rPr lang="en-US" dirty="0" smtClean="0"/>
              <a:t>And a model which is a mathematical function having some</a:t>
            </a:r>
            <a:r>
              <a:rPr lang="en-US" baseline="0" dirty="0" smtClean="0"/>
              <a:t> </a:t>
            </a:r>
            <a:r>
              <a:rPr lang="en-US" dirty="0" smtClean="0"/>
              <a:t>parameters we can freely choose</a:t>
            </a:r>
          </a:p>
          <a:p>
            <a:endParaRPr lang="en-US" dirty="0" smtClean="0"/>
          </a:p>
          <a:p>
            <a:r>
              <a:rPr lang="en-US" dirty="0" smtClean="0"/>
              <a:t>The aim is to adjust the parameters of the model in order to represent  the data points as good as possible</a:t>
            </a:r>
          </a:p>
          <a:p>
            <a:endParaRPr lang="en-US" dirty="0" smtClean="0"/>
          </a:p>
          <a:p>
            <a:r>
              <a:rPr lang="en-US" dirty="0" smtClean="0"/>
              <a:t>This is</a:t>
            </a:r>
            <a:r>
              <a:rPr lang="en-US" baseline="0" dirty="0" smtClean="0"/>
              <a:t> often referred to as curve fitting</a:t>
            </a:r>
          </a:p>
          <a:p>
            <a:endParaRPr lang="en-US" baseline="0" dirty="0" smtClean="0"/>
          </a:p>
          <a:p>
            <a:r>
              <a:rPr lang="en-US" dirty="0" smtClean="0"/>
              <a:t>Take</a:t>
            </a:r>
            <a:r>
              <a:rPr lang="en-US" baseline="0" dirty="0" smtClean="0"/>
              <a:t> a moment to familiarize yourself with the notations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 points are denoted xi, </a:t>
            </a:r>
            <a:r>
              <a:rPr lang="en-US" baseline="0" dirty="0" err="1" smtClean="0"/>
              <a:t>yi</a:t>
            </a:r>
            <a:r>
              <a:rPr lang="en-US" baseline="0" dirty="0" smtClean="0"/>
              <a:t> and numbered from1 to m.</a:t>
            </a:r>
          </a:p>
          <a:p>
            <a:r>
              <a:rPr lang="en-US" baseline="0" dirty="0" smtClean="0"/>
              <a:t>That means we have m data points.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parameters of the model are denoted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and numbered from 0 to n. </a:t>
            </a:r>
          </a:p>
          <a:p>
            <a:r>
              <a:rPr lang="en-US" baseline="0" dirty="0" smtClean="0"/>
              <a:t>That means we have n+1 parameters.</a:t>
            </a:r>
          </a:p>
          <a:p>
            <a:endParaRPr lang="en-US" dirty="0" smtClean="0"/>
          </a:p>
          <a:p>
            <a:r>
              <a:rPr lang="en-US" dirty="0" smtClean="0"/>
              <a:t>Pay particular</a:t>
            </a:r>
            <a:r>
              <a:rPr lang="en-US" baseline="0" dirty="0" smtClean="0"/>
              <a:t> attention on how the data points and model parameters are numbered</a:t>
            </a:r>
          </a:p>
          <a:p>
            <a:r>
              <a:rPr lang="en-US" baseline="0" dirty="0" smtClean="0"/>
              <a:t>Not all textbooks or references number them the same way as we did</a:t>
            </a:r>
          </a:p>
          <a:p>
            <a:r>
              <a:rPr lang="en-US" baseline="0" dirty="0" smtClean="0"/>
              <a:t>For example, some will start numbering the data points in 0</a:t>
            </a:r>
          </a:p>
          <a:p>
            <a:r>
              <a:rPr lang="en-US" baseline="0" dirty="0" smtClean="0"/>
              <a:t>This doesn’t seem to be a big deal, but when you compare formulas you will realize that they </a:t>
            </a:r>
            <a:r>
              <a:rPr lang="en-US" baseline="0" dirty="0" err="1" smtClean="0"/>
              <a:t>differe</a:t>
            </a:r>
            <a:r>
              <a:rPr lang="en-US" baseline="0" dirty="0" smtClean="0"/>
              <a:t> depending on how the points, or model parameters are numbered.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1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will we adjust</a:t>
                </a:r>
                <a:r>
                  <a:rPr lang="en-US" baseline="0" dirty="0" smtClean="0"/>
                  <a:t> the model to the data set ?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idea is to measure the error between the model prediction and the data points. </a:t>
                </a:r>
              </a:p>
              <a:p>
                <a:r>
                  <a:rPr lang="en-US" baseline="0" dirty="0" smtClean="0"/>
                  <a:t>In a second phase we will minimize this error by choosing correctly the parameters.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work out all this in a table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First of all we have our data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have the points (x1, y1), (x2, y2) and so on until (</a:t>
                </a:r>
                <a:r>
                  <a:rPr lang="en-US" baseline="0" dirty="0" err="1" smtClean="0"/>
                  <a:t>xm</a:t>
                </a:r>
                <a:r>
                  <a:rPr lang="en-US" baseline="0" dirty="0" smtClean="0"/>
                  <a:t>, </a:t>
                </a:r>
                <a:r>
                  <a:rPr lang="en-US" baseline="0" dirty="0" err="1" smtClean="0"/>
                  <a:t>ym</a:t>
                </a:r>
                <a:r>
                  <a:rPr lang="en-US" baseline="0" dirty="0" smtClean="0"/>
                  <a:t>)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Then we have the model prediction.</a:t>
                </a:r>
              </a:p>
              <a:p>
                <a:r>
                  <a:rPr lang="en-US" baseline="0" dirty="0" smtClean="0"/>
                  <a:t>Imagine for an instant we did choose some parameters a0 to </a:t>
                </a:r>
                <a:r>
                  <a:rPr lang="en-US" baseline="0" dirty="0" smtClean="0"/>
                  <a:t>an.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Having chosen these parameters we can, for each data point xi, compute the corresponding prediction </a:t>
                </a:r>
                <a:r>
                  <a:rPr lang="en-US" baseline="0" dirty="0" smtClean="0"/>
                  <a:t>y </a:t>
                </a:r>
                <a:r>
                  <a:rPr lang="en-US" baseline="0" dirty="0" smtClean="0"/>
                  <a:t>by the model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example for the data point x1 we would get as prediction f(x1) with the parameters a0 to </a:t>
                </a:r>
                <a:r>
                  <a:rPr lang="en-US" baseline="0" dirty="0" smtClean="0"/>
                  <a:t>an </a:t>
                </a:r>
                <a:r>
                  <a:rPr lang="en-US" baseline="0" dirty="0" smtClean="0"/>
                  <a:t>fixed according our choice.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Same way we get a prediction f(x2) for the data point x2 and so 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can now compare these predictions with the actual data points.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the first data point we can calculate the difference r1 between the actual data point y1 and it’s prediction by the model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can proceed similarly with the second point </a:t>
                </a:r>
              </a:p>
              <a:p>
                <a:r>
                  <a:rPr lang="en-US" baseline="0" dirty="0" smtClean="0"/>
                  <a:t>Until the last one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These differences are called residuals and their general formula is:</a:t>
                </a:r>
                <a:endParaRPr lang="en-US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aseline="0" dirty="0" smtClean="0"/>
                  <a:t> </a:t>
                </a:r>
              </a:p>
              <a:p>
                <a:endParaRPr lang="en-US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now try to answer the question how we adjust</a:t>
                </a:r>
                <a:r>
                  <a:rPr lang="en-US" baseline="0" dirty="0" smtClean="0"/>
                  <a:t> a model to a data set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idea is to introduce an error between the model prediction and the data points. Later we will try to minimize this error by choosing correctly the parameters.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work out all this in a table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First we have our data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have the points x1, y1, x2, y2 and so on until </a:t>
                </a:r>
                <a:r>
                  <a:rPr lang="en-US" baseline="0" dirty="0" err="1" smtClean="0"/>
                  <a:t>xm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ym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Then we have the model prediction.</a:t>
                </a:r>
              </a:p>
              <a:p>
                <a:r>
                  <a:rPr lang="en-US" baseline="0" dirty="0" smtClean="0"/>
                  <a:t>Imagine for an instant we did choose some parameters a0 to ap.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Having chosen these parameters we can, for each data point xi, compute the prediction of the model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example for the data point x1 we would get as prediction f(x1) with the parameters a0 to </a:t>
                </a:r>
                <a:r>
                  <a:rPr lang="en-US" baseline="0" dirty="0" err="1" smtClean="0"/>
                  <a:t>ap</a:t>
                </a:r>
                <a:r>
                  <a:rPr lang="en-US" baseline="0" dirty="0" smtClean="0"/>
                  <a:t> fixed according our choice.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Same way we get a prediction f(x2) for the data point x2 and so 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can now compare these predictions with the actual data points.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the first data point we can calculate the difference r1 between the actual point y1 and it’s prediction by the model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can proceed similarly with the second point </a:t>
                </a:r>
              </a:p>
              <a:p>
                <a:r>
                  <a:rPr lang="en-US" baseline="0" dirty="0" smtClean="0"/>
                  <a:t>Until the last one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These differences are called residuals and their general formula is:</a:t>
                </a:r>
                <a:endParaRPr lang="en-US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𝑟</a:t>
                </a:r>
                <a:r>
                  <a:rPr lang="fr-FR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𝑖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=𝑦</a:t>
                </a:r>
                <a:r>
                  <a:rPr lang="fr-FR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〗_</a:t>
                </a:r>
                <a:r>
                  <a:rPr lang="en-US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−𝑓(𝑥</a:t>
                </a:r>
                <a:r>
                  <a:rPr lang="fr-FR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;𝑎_</a:t>
                </a:r>
                <a:r>
                  <a:rPr lang="en-US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…,𝑎_</a:t>
                </a:r>
                <a:r>
                  <a:rPr lang="en-US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𝑛 )</a:t>
                </a:r>
                <a:r>
                  <a:rPr lang="en-US" baseline="0" dirty="0" smtClean="0"/>
                  <a:t> </a:t>
                </a:r>
              </a:p>
              <a:p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know how to compare the model prediction and the data points by computing for each points the residual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</a:t>
            </a:r>
            <a:endParaRPr lang="en-US" baseline="0" dirty="0" smtClean="0"/>
          </a:p>
          <a:p>
            <a:r>
              <a:rPr lang="en-US" baseline="0" dirty="0" smtClean="0"/>
              <a:t>Note that the residuals are a function of the model parameters</a:t>
            </a:r>
          </a:p>
          <a:p>
            <a:r>
              <a:rPr lang="en-US" baseline="0" dirty="0" smtClean="0"/>
              <a:t>Whenever we choose a different set of model parameters we will get different residuals</a:t>
            </a:r>
          </a:p>
          <a:p>
            <a:r>
              <a:rPr lang="en-US" baseline="0" dirty="0" smtClean="0"/>
              <a:t>Our aim will be to choose model parameters such as to minimize these residuals.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 we measure the size of these residuals?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use vector norms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 we can use the Euclidian norm which will allow us to define the squared error.</a:t>
            </a:r>
          </a:p>
          <a:p>
            <a:r>
              <a:rPr lang="en-US" baseline="0" dirty="0" smtClean="0"/>
              <a:t>The squared error SE will be equal to the sum of all residuals squared.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one divides by the number of points, one obtains the mean squared error MSE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further one takes the square root, one obtains the root mean squared error RMSE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the root mean square error  measures how far away are the model predictions form the data points in average. </a:t>
            </a:r>
          </a:p>
          <a:p>
            <a:r>
              <a:rPr lang="en-US" baseline="0" dirty="0" smtClean="0"/>
              <a:t>It is a very popular measure for quickly asses how good a model will represents the data set.</a:t>
            </a:r>
          </a:p>
          <a:p>
            <a:endParaRPr lang="en-US" baseline="0" dirty="0" smtClean="0"/>
          </a:p>
          <a:p>
            <a:r>
              <a:rPr lang="en-US" dirty="0" smtClean="0"/>
              <a:t>An important</a:t>
            </a:r>
            <a:r>
              <a:rPr lang="en-US" baseline="0" dirty="0" smtClean="0"/>
              <a:t> pint to realize is that all these measures can be seen as functions of the model parameters.</a:t>
            </a:r>
          </a:p>
          <a:p>
            <a:endParaRPr lang="en-US" baseline="0" dirty="0" smtClean="0"/>
          </a:p>
          <a:p>
            <a:r>
              <a:rPr lang="en-US" dirty="0" smtClean="0"/>
              <a:t>Indeed, for a given dataset, whenever we choose a different set of parameters</a:t>
            </a:r>
            <a:r>
              <a:rPr lang="en-US" baseline="0" dirty="0" smtClean="0"/>
              <a:t> these measure will change.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illustrate this with an example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6BAA-5CDD-471B-97E3-5617801A7DA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80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consider some data points and a linear model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will now choose some</a:t>
                </a:r>
                <a:r>
                  <a:rPr lang="en-US" baseline="0" dirty="0" smtClean="0"/>
                  <a:t> values for our two model parameters </a:t>
                </a:r>
                <a:r>
                  <a:rPr lang="en-US" baseline="0" dirty="0" err="1" smtClean="0"/>
                  <a:t>ao</a:t>
                </a:r>
                <a:r>
                  <a:rPr lang="en-US" baseline="0" dirty="0" smtClean="0"/>
                  <a:t> and a1 and determine the residuals and squared error that results.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As a first example, let us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This</a:t>
                </a:r>
                <a:r>
                  <a:rPr lang="en-US" sz="1200" baseline="0" dirty="0" smtClean="0"/>
                  <a:t> allow us to fill out our table with the model predication and residual calculation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For</a:t>
                </a:r>
                <a:r>
                  <a:rPr lang="en-US" sz="1200" baseline="0" dirty="0" smtClean="0"/>
                  <a:t> example for the first data point our model will predict 1+2*1=3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/>
                  <a:t>The residual will be the data point minus the prediction, which is 2-3 yielding -1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/>
                  <a:t>In the same way we can compute the prediction and residuals for the remaining data points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/>
                  <a:t>Applying the definition for the squared error we obtain 3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/>
                  <a:t>Let us now repeat the same exercise for another choice of the model parameters.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/>
                  <a:t>This time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Again we can compute model predictions and residuals for each data</a:t>
                </a:r>
                <a:r>
                  <a:rPr lang="en-US" sz="1200" baseline="0" dirty="0" smtClean="0"/>
                  <a:t> point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This time, the squared error is equal to 9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This example shows how the squared error, or any other measure for the error, will</a:t>
                </a:r>
                <a:r>
                  <a:rPr lang="en-US" sz="1200" baseline="0" dirty="0" smtClean="0"/>
                  <a:t> change as we chose different model parameters.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In our case we can say</a:t>
                </a:r>
                <a:r>
                  <a:rPr lang="en-US" sz="1200" baseline="0" dirty="0" smtClean="0"/>
                  <a:t> that the first choice of model parameters represents better the data set than the second choice.</a:t>
                </a:r>
                <a:endParaRPr lang="en-US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consider some data points and a linear model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As first choice, let us consider </a:t>
                </a:r>
                <a:r>
                  <a:rPr lang="en-US" sz="1200" i="0">
                    <a:latin typeface="Cambria Math" panose="02040503050406030204" pitchFamily="18" charset="0"/>
                  </a:rPr>
                  <a:t>𝑎</a:t>
                </a:r>
                <a:r>
                  <a:rPr lang="fr-FR" sz="1200" i="0" smtClean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0=1</a:t>
                </a:r>
                <a:r>
                  <a:rPr lang="en-US" sz="1200" dirty="0"/>
                  <a:t> and </a:t>
                </a:r>
                <a:r>
                  <a:rPr lang="en-US" sz="1200" i="0">
                    <a:latin typeface="Cambria Math" panose="02040503050406030204" pitchFamily="18" charset="0"/>
                  </a:rPr>
                  <a:t>𝑎</a:t>
                </a:r>
                <a:r>
                  <a:rPr lang="fr-FR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1=2</a:t>
                </a:r>
                <a:r>
                  <a:rPr lang="en-US" sz="1200" dirty="0" smtClean="0"/>
                  <a:t> as model parameters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This</a:t>
                </a:r>
                <a:r>
                  <a:rPr lang="en-US" sz="1200" baseline="0" dirty="0" smtClean="0"/>
                  <a:t> allow us to fill out our table with the model predication and residual calculation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For</a:t>
                </a:r>
                <a:r>
                  <a:rPr lang="en-US" sz="1200" baseline="0" dirty="0" smtClean="0"/>
                  <a:t> example for the first data point our model will predict 1+2*1=3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/>
                  <a:t>The residual will be the data point minus the prediction, which is 2-3 yielding -1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/>
                  <a:t>Same way we can compute the prediction and residuals for the remaining data points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/>
                  <a:t>Applying now the definition for the squared error we obtain 3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/>
                  <a:t>Let us now repeat the same exercise for another choice of the model parameters.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/>
                  <a:t>This time we consider </a:t>
                </a:r>
                <a:r>
                  <a:rPr lang="en-US" sz="1200" i="0">
                    <a:latin typeface="Cambria Math" panose="02040503050406030204" pitchFamily="18" charset="0"/>
                  </a:rPr>
                  <a:t>𝑎</a:t>
                </a:r>
                <a:r>
                  <a:rPr lang="fr-FR" sz="1200" i="0" smtClean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0=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en-US" sz="1200" dirty="0"/>
                  <a:t> and </a:t>
                </a:r>
                <a:r>
                  <a:rPr lang="en-US" sz="1200" i="0">
                    <a:latin typeface="Cambria Math" panose="02040503050406030204" pitchFamily="18" charset="0"/>
                  </a:rPr>
                  <a:t>𝑎</a:t>
                </a:r>
                <a:r>
                  <a:rPr lang="fr-FR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1=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1</a:t>
                </a:r>
                <a:endParaRPr lang="en-US" sz="12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Again we can compute model predictions and residuals for each data</a:t>
                </a:r>
                <a:r>
                  <a:rPr lang="en-US" sz="1200" baseline="0" dirty="0" smtClean="0"/>
                  <a:t> point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This time, the squared error is equal to 9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This example shows how the squared error, or any other measure for the error, will</a:t>
                </a:r>
                <a:r>
                  <a:rPr lang="en-US" sz="1200" baseline="0" dirty="0" smtClean="0"/>
                  <a:t> change as we chose different model parameters.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/>
                  <a:t>In our case we can say</a:t>
                </a:r>
                <a:r>
                  <a:rPr lang="en-US" sz="1200" baseline="0" dirty="0" smtClean="0"/>
                  <a:t> that the first choice of model parameters represents better the data set than the second choice.</a:t>
                </a:r>
                <a:endParaRPr lang="en-US" sz="12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8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useful to have a graphical representation of our example.</a:t>
            </a:r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axes+points</a:t>
            </a:r>
            <a:r>
              <a:rPr lang="en-US" dirty="0" smtClean="0"/>
              <a:t>]</a:t>
            </a:r>
          </a:p>
          <a:p>
            <a:r>
              <a:rPr lang="en-US" dirty="0" smtClean="0"/>
              <a:t>Let us first plot our three data points in a coordinate system</a:t>
            </a:r>
          </a:p>
          <a:p>
            <a:endParaRPr lang="en-US" dirty="0" smtClean="0"/>
          </a:p>
          <a:p>
            <a:r>
              <a:rPr lang="en-US" dirty="0" smtClean="0"/>
              <a:t>[line 1]</a:t>
            </a:r>
          </a:p>
          <a:p>
            <a:r>
              <a:rPr lang="en-US" dirty="0" smtClean="0"/>
              <a:t>The first choice of the model parameters yields to the model y=1+2x, which is a line on our</a:t>
            </a:r>
            <a:r>
              <a:rPr lang="en-US" baseline="0" dirty="0" smtClean="0"/>
              <a:t> figure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[line 2]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second choice we did was the model y=x which gives us a second line.</a:t>
            </a:r>
          </a:p>
          <a:p>
            <a:endParaRPr lang="en-US" baseline="0" dirty="0" smtClean="0"/>
          </a:p>
          <a:p>
            <a:r>
              <a:rPr lang="en-US" dirty="0" smtClean="0"/>
              <a:t>Comparing the two models, we</a:t>
            </a:r>
            <a:r>
              <a:rPr lang="en-US" baseline="0" dirty="0" smtClean="0"/>
              <a:t> reach the same conclusion as when we calculated the squared error. </a:t>
            </a:r>
          </a:p>
          <a:p>
            <a:r>
              <a:rPr lang="en-US" baseline="0" dirty="0" smtClean="0"/>
              <a:t>The first line represents better the data points than the second line.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 it is as well obvious none of the two lines represent these three points in a good way.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[pulse green line]</a:t>
            </a:r>
          </a:p>
          <a:p>
            <a:r>
              <a:rPr lang="en-US" baseline="0" dirty="0" smtClean="0"/>
              <a:t>There is certainly a better line to fit our data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appropriate methodology should allow us to find this line.</a:t>
            </a:r>
          </a:p>
          <a:p>
            <a:r>
              <a:rPr lang="en-US" baseline="0" dirty="0" smtClean="0"/>
              <a:t>The proper formulation of this methodology is our next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4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aim of fitting a model to a set of data is to find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such that the measure of the residuals is as small as possible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Mathematically</a:t>
                </a:r>
                <a:r>
                  <a:rPr lang="en-US" baseline="0" dirty="0" smtClean="0"/>
                  <a:t> this translates into an optimization problem.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One wants to minimize a measure of residuals,</a:t>
                </a:r>
                <a:r>
                  <a:rPr lang="en-US" baseline="0" dirty="0" smtClean="0"/>
                  <a:t> for</a:t>
                </a:r>
                <a:r>
                  <a:rPr lang="en-US" dirty="0" smtClean="0"/>
                  <a:t> example minimize the function SE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When the squared error SE is minimized</a:t>
                </a:r>
                <a:r>
                  <a:rPr lang="en-US" baseline="0" dirty="0" smtClean="0"/>
                  <a:t> to adjust a model one calls the fitting problem least square fitting or least square regression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now formulate the methodology of curve fitting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aim of fitting a model to </a:t>
                </a:r>
                <a:r>
                  <a:rPr lang="en-US" dirty="0" smtClean="0"/>
                  <a:t>a set of data </a:t>
                </a:r>
                <a:r>
                  <a:rPr lang="en-US" dirty="0" smtClean="0"/>
                  <a:t>is </a:t>
                </a:r>
                <a:r>
                  <a:rPr lang="en-US" dirty="0" smtClean="0"/>
                  <a:t>to find the parameters </a:t>
                </a:r>
                <a:r>
                  <a:rPr lang="en-US" i="0">
                    <a:latin typeface="Cambria Math" panose="02040503050406030204" pitchFamily="18" charset="0"/>
                  </a:rPr>
                  <a:t>𝑎_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0</a:t>
                </a:r>
                <a:r>
                  <a:rPr lang="en-US" i="0">
                    <a:latin typeface="Cambria Math" panose="02040503050406030204" pitchFamily="18" charset="0"/>
                  </a:rPr>
                  <a:t>, …,𝑎_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dirty="0" smtClean="0"/>
                  <a:t> such that the measure of the residuals is as small as </a:t>
                </a:r>
                <a:r>
                  <a:rPr lang="en-US" dirty="0" smtClean="0"/>
                  <a:t>possible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Mathematically</a:t>
                </a:r>
                <a:r>
                  <a:rPr lang="en-US" baseline="0" dirty="0" smtClean="0"/>
                  <a:t> this translates into an optimization problem.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One wants to minimize </a:t>
                </a:r>
                <a:r>
                  <a:rPr lang="en-US" dirty="0" smtClean="0"/>
                  <a:t>a measure of </a:t>
                </a:r>
                <a:r>
                  <a:rPr lang="en-US" dirty="0" smtClean="0"/>
                  <a:t>residuals,</a:t>
                </a:r>
                <a:r>
                  <a:rPr lang="en-US" baseline="0" dirty="0" smtClean="0"/>
                  <a:t> for</a:t>
                </a:r>
                <a:r>
                  <a:rPr lang="en-US" dirty="0" smtClean="0"/>
                  <a:t> </a:t>
                </a:r>
                <a:r>
                  <a:rPr lang="en-US" dirty="0" smtClean="0"/>
                  <a:t>example minimize the function SE</a:t>
                </a:r>
                <a:r>
                  <a:rPr lang="en-US" i="0">
                    <a:latin typeface="Cambria Math" panose="02040503050406030204" pitchFamily="18" charset="0"/>
                  </a:rPr>
                  <a:t>(𝑎_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0</a:t>
                </a:r>
                <a:r>
                  <a:rPr lang="en-US" i="0">
                    <a:latin typeface="Cambria Math" panose="02040503050406030204" pitchFamily="18" charset="0"/>
                  </a:rPr>
                  <a:t>, …,𝑎_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 )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98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apply this methodology for a linear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Our task is to minimize</a:t>
                </a:r>
                <a:r>
                  <a:rPr lang="en-US" baseline="0" dirty="0" smtClean="0"/>
                  <a:t> the squared error for the given data set of m data points.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squared error is the sum of the square of all residuals which is the sum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apply this methodology for a linear model </a:t>
                </a:r>
                <a:r>
                  <a:rPr lang="fr-FR" i="0">
                    <a:latin typeface="Cambria Math" panose="02040503050406030204" pitchFamily="18" charset="0"/>
                  </a:rPr>
                  <a:t>〖</a:t>
                </a:r>
                <a:r>
                  <a:rPr lang="en-US" i="0">
                    <a:latin typeface="Cambria Math" panose="02040503050406030204" pitchFamily="18" charset="0"/>
                  </a:rPr>
                  <a:t>𝑦=𝑎</a:t>
                </a:r>
                <a:r>
                  <a:rPr lang="fr-FR" i="0">
                    <a:latin typeface="Cambria Math" panose="02040503050406030204" pitchFamily="18" charset="0"/>
                  </a:rPr>
                  <a:t>〗_</a:t>
                </a:r>
                <a:r>
                  <a:rPr lang="en-US" i="0">
                    <a:latin typeface="Cambria Math" panose="02040503050406030204" pitchFamily="18" charset="0"/>
                  </a:rPr>
                  <a:t>0+𝑎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 𝑥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Our task is to minimize</a:t>
                </a:r>
                <a:r>
                  <a:rPr lang="en-US" baseline="0" dirty="0" smtClean="0"/>
                  <a:t> the squared error for the given data set of m data points.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squared error is the sum of the square of all residuals which is the sum over </a:t>
                </a:r>
                <a:r>
                  <a:rPr lang="en-US" i="0" smtClean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𝑦_𝑖−</a:t>
                </a:r>
                <a:r>
                  <a:rPr lang="en-US" i="0">
                    <a:latin typeface="Cambria Math" panose="02040503050406030204" pitchFamily="18" charset="0"/>
                  </a:rPr>
                  <a:t>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0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r>
                  <a:rPr lang="en-US" i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𝑥_𝑖 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^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we have two model parameters, the square error is a function in two variables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 find the minimum</a:t>
                </a:r>
                <a:r>
                  <a:rPr lang="en-US" baseline="0" dirty="0" smtClean="0"/>
                  <a:t> we have to solve the two equations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Solving these equations will give us the values</a:t>
                </a:r>
                <a:r>
                  <a:rPr lang="en-US" baseline="0" dirty="0" smtClean="0"/>
                  <a:t> of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aseline="0" dirty="0" smtClean="0"/>
                  <a:t> which will minimize the squared error. </a:t>
                </a:r>
                <a:endParaRPr lang="en-US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we have two model parameters, the </a:t>
                </a:r>
                <a:r>
                  <a:rPr lang="en-US" dirty="0" smtClean="0"/>
                  <a:t>square error is a function in two variables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 find the minimum</a:t>
                </a:r>
                <a:r>
                  <a:rPr lang="en-US" baseline="0" dirty="0" smtClean="0"/>
                  <a:t> we have to solve the two equations</a:t>
                </a:r>
              </a:p>
              <a:p>
                <a:pPr/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𝜕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/(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𝜕</a:t>
                </a:r>
                <a:r>
                  <a:rPr lang="en-US" i="0">
                    <a:latin typeface="Cambria Math" panose="02040503050406030204" pitchFamily="18" charset="0"/>
                  </a:rPr>
                  <a:t>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0 </a:t>
                </a:r>
                <a:r>
                  <a:rPr lang="en-US" i="0" smtClean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 "</a:t>
                </a:r>
                <a:r>
                  <a:rPr lang="en-US" i="0">
                    <a:latin typeface="Cambria Math" panose="02040503050406030204" pitchFamily="18" charset="0"/>
                  </a:rPr>
                  <a:t>SE" (𝑎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0,𝑎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1 )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=0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dirty="0" smtClean="0"/>
                  <a:t>and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𝜕/(𝜕</a:t>
                </a:r>
                <a:r>
                  <a:rPr lang="en-US" i="0">
                    <a:latin typeface="Cambria Math" panose="02040503050406030204" pitchFamily="18" charset="0"/>
                  </a:rPr>
                  <a:t>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 </a:t>
                </a:r>
                <a:r>
                  <a:rPr lang="en-US" b="0" i="0">
                    <a:latin typeface="Cambria Math" panose="02040503050406030204" pitchFamily="18" charset="0"/>
                  </a:rPr>
                  <a:t>) "</a:t>
                </a:r>
                <a:r>
                  <a:rPr lang="en-US" i="0">
                    <a:latin typeface="Cambria Math" panose="02040503050406030204" pitchFamily="18" charset="0"/>
                  </a:rPr>
                  <a:t>SE" (𝑎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0,𝑎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1 )=0</a:t>
                </a:r>
                <a:endParaRPr lang="en-US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Solving these equations will give us the values</a:t>
                </a:r>
                <a:r>
                  <a:rPr lang="en-US" baseline="0" dirty="0" smtClean="0"/>
                  <a:t> of the parameters </a:t>
                </a:r>
                <a:r>
                  <a:rPr lang="en-US" i="0">
                    <a:latin typeface="Cambria Math" panose="02040503050406030204" pitchFamily="18" charset="0"/>
                  </a:rPr>
                  <a:t>𝑎</a:t>
                </a:r>
                <a:r>
                  <a:rPr lang="fr-FR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0</a:t>
                </a:r>
                <a:r>
                  <a:rPr lang="en-US" b="0" dirty="0" smtClean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𝑎</a:t>
                </a:r>
                <a:r>
                  <a:rPr lang="fr-FR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r>
                  <a:rPr lang="en-US" baseline="0" dirty="0" smtClean="0"/>
                  <a:t> which will minimize the squared error. </a:t>
                </a:r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44B82-8A66-496E-BD35-5B9B9BEF2F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9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8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4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4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9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0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57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80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80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2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4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52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93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50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_REG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63785"/>
            <a:ext cx="10515600" cy="482647"/>
          </a:xfrm>
        </p:spPr>
        <p:txBody>
          <a:bodyPr anchor="b" anchorCtr="0"/>
          <a:lstStyle>
            <a:lvl1pPr algn="ctr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1" y="809268"/>
            <a:ext cx="10515600" cy="5493711"/>
          </a:xfrm>
        </p:spPr>
        <p:txBody>
          <a:bodyPr/>
          <a:lstStyle>
            <a:lvl1pPr>
              <a:defRPr sz="1838"/>
            </a:lvl1pPr>
            <a:lvl2pPr>
              <a:defRPr sz="1838"/>
            </a:lvl2pPr>
            <a:lvl3pPr>
              <a:defRPr sz="1838"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 sz="1838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838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7D01306-F573-4A4E-A538-7999A0D68F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0809" y="3479208"/>
            <a:ext cx="3476017" cy="3378792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txBody>
          <a:bodyPr lIns="90000" tIns="90000" rIns="90000" bIns="90000"/>
          <a:lstStyle>
            <a:lvl1pPr>
              <a:defRPr sz="1634" baseline="0"/>
            </a:lvl1pPr>
            <a:lvl2pPr>
              <a:defRPr sz="1634"/>
            </a:lvl2pPr>
            <a:lvl3pPr>
              <a:defRPr sz="1634"/>
            </a:lvl3pPr>
            <a:lvl4pPr>
              <a:defRPr sz="1634"/>
            </a:lvl4pPr>
            <a:lvl5pPr>
              <a:defRPr sz="1634"/>
            </a:lvl5pPr>
          </a:lstStyle>
          <a:p>
            <a:pPr lvl="0"/>
            <a:r>
              <a:rPr lang="en-US" dirty="0"/>
              <a:t>Place instructions here in relation to production notes pertaining to this slide, such as: What should fade in? In Sync with Narration?</a:t>
            </a:r>
          </a:p>
          <a:p>
            <a:pPr lvl="0"/>
            <a:r>
              <a:rPr lang="en-US" dirty="0" err="1"/>
              <a:t>Clickeables</a:t>
            </a:r>
            <a:r>
              <a:rPr lang="en-US" dirty="0"/>
              <a:t>…interactive elements…</a:t>
            </a:r>
            <a:r>
              <a:rPr lang="en-US" dirty="0" err="1"/>
              <a:t>etc</a:t>
            </a:r>
            <a:endParaRPr lang="en-CA" dirty="0"/>
          </a:p>
        </p:txBody>
      </p:sp>
      <p:sp>
        <p:nvSpPr>
          <p:cNvPr id="8" name="Sequence Total">
            <a:extLst>
              <a:ext uri="{FF2B5EF4-FFF2-40B4-BE49-F238E27FC236}">
                <a16:creationId xmlns:a16="http://schemas.microsoft.com/office/drawing/2014/main" id="{767C2669-B19C-47D0-B04D-0A12CB8B33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3813242" y="379827"/>
            <a:ext cx="3125106" cy="64781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txBody>
          <a:bodyPr lIns="90000" tIns="90000" rIns="90000" bIns="90000"/>
          <a:lstStyle>
            <a:lvl1pPr marL="0" indent="0">
              <a:buFont typeface="Arial" panose="020B0604020202020204" pitchFamily="34" charset="0"/>
              <a:buNone/>
              <a:defRPr sz="1634" baseline="0"/>
            </a:lvl1pPr>
            <a:lvl2pPr>
              <a:defRPr sz="1634"/>
            </a:lvl2pPr>
            <a:lvl3pPr>
              <a:defRPr sz="1634"/>
            </a:lvl3pPr>
            <a:lvl4pPr>
              <a:defRPr sz="1634"/>
            </a:lvl4pPr>
            <a:lvl5pPr>
              <a:defRPr sz="1634"/>
            </a:lvl5pPr>
          </a:lstStyle>
          <a:p>
            <a:pPr lvl="0"/>
            <a:r>
              <a:rPr lang="en-US" dirty="0"/>
              <a:t>Place instructions here in relation to media pertaining to this slide, such as: Links to Images on Server, Links to Images on </a:t>
            </a:r>
            <a:r>
              <a:rPr lang="en-US" dirty="0" err="1"/>
              <a:t>Shutterstock</a:t>
            </a:r>
            <a:r>
              <a:rPr lang="en-US" dirty="0"/>
              <a:t>, Links to Resources</a:t>
            </a:r>
          </a:p>
          <a:p>
            <a:pPr lvl="0"/>
            <a:r>
              <a:rPr lang="en-US" dirty="0"/>
              <a:t>Links to Audio, Visual…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2" name="Sequence Total">
            <a:extLst>
              <a:ext uri="{FF2B5EF4-FFF2-40B4-BE49-F238E27FC236}">
                <a16:creationId xmlns:a16="http://schemas.microsoft.com/office/drawing/2014/main" id="{855ADFCB-4070-4BC4-A667-6FCD552D71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634291" y="1381618"/>
            <a:ext cx="1438397" cy="314306"/>
          </a:xfrm>
        </p:spPr>
        <p:txBody>
          <a:bodyPr/>
          <a:lstStyle>
            <a:lvl1pPr algn="ctr">
              <a:defRPr sz="1838"/>
            </a:lvl1pPr>
          </a:lstStyle>
          <a:p>
            <a:endParaRPr lang="en-CA" dirty="0"/>
          </a:p>
        </p:txBody>
      </p:sp>
      <p:sp>
        <p:nvSpPr>
          <p:cNvPr id="11" name="Sequence of">
            <a:extLst>
              <a:ext uri="{FF2B5EF4-FFF2-40B4-BE49-F238E27FC236}">
                <a16:creationId xmlns:a16="http://schemas.microsoft.com/office/drawing/2014/main" id="{48B62F08-0DC7-461B-B125-503ED07CA8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821055" y="1381618"/>
            <a:ext cx="1381328" cy="314306"/>
          </a:xfrm>
        </p:spPr>
        <p:txBody>
          <a:bodyPr/>
          <a:lstStyle>
            <a:lvl1pPr algn="ctr">
              <a:defRPr sz="1838"/>
            </a:lvl1pPr>
          </a:lstStyle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93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6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8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ABBD-AC26-4B88-A153-34D4B4026B6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7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ABBD-AC26-4B88-A153-34D4B4026B68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40034-7B47-4573-9980-9CEC4D19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9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chart" Target="../charts/char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Least </a:t>
            </a:r>
            <a:r>
              <a:rPr lang="en-US" smtClean="0"/>
              <a:t>squares 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Computing the partial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Which simplifies </a:t>
                </a:r>
                <a:r>
                  <a:rPr lang="en-US" dirty="0"/>
                  <a:t>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1" t="-2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37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Solving the linear system of two equations: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992582" y="2539857"/>
            <a:ext cx="6463145" cy="3586307"/>
          </a:xfrm>
          <a:prstGeom prst="rect">
            <a:avLst/>
          </a:prstGeom>
          <a:noFill/>
          <a:ln>
            <a:solidFill>
              <a:srgbClr val="56AD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Fit the following data points with a linear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426345"/>
                  </p:ext>
                </p:extLst>
              </p:nvPr>
            </p:nvGraphicFramePr>
            <p:xfrm>
              <a:off x="3689971" y="2496095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426345"/>
                  </p:ext>
                </p:extLst>
              </p:nvPr>
            </p:nvGraphicFramePr>
            <p:xfrm>
              <a:off x="3689971" y="2496095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/>
                    <a:gridCol w="1047750"/>
                    <a:gridCol w="1047750"/>
                    <a:gridCol w="10477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8065" r="-30174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3"/>
                          <a:stretch>
                            <a:fillRect t="-109836" r="-3017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275250"/>
              </p:ext>
            </p:extLst>
          </p:nvPr>
        </p:nvGraphicFramePr>
        <p:xfrm>
          <a:off x="3486218" y="3455558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775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organize our calculations in a table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113396"/>
                  </p:ext>
                </p:extLst>
              </p:nvPr>
            </p:nvGraphicFramePr>
            <p:xfrm>
              <a:off x="1841877" y="2593734"/>
              <a:ext cx="8128000" cy="1863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113396"/>
                  </p:ext>
                </p:extLst>
              </p:nvPr>
            </p:nvGraphicFramePr>
            <p:xfrm>
              <a:off x="1841877" y="2593734"/>
              <a:ext cx="8128000" cy="1863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80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1587" r="-300599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1587" r="-201502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587" r="-100898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901" t="-1587" r="-1201" b="-39047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4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organize our calculations in a table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917917"/>
                  </p:ext>
                </p:extLst>
              </p:nvPr>
            </p:nvGraphicFramePr>
            <p:xfrm>
              <a:off x="1841877" y="2593734"/>
              <a:ext cx="8128000" cy="1863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917917"/>
                  </p:ext>
                </p:extLst>
              </p:nvPr>
            </p:nvGraphicFramePr>
            <p:xfrm>
              <a:off x="1841877" y="2593734"/>
              <a:ext cx="8128000" cy="1863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80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1587" r="-300599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1587" r="-201502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587" r="-100898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901" t="-1587" r="-1201" b="-39047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63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organize our calculations in a table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430414"/>
                  </p:ext>
                </p:extLst>
              </p:nvPr>
            </p:nvGraphicFramePr>
            <p:xfrm>
              <a:off x="1841877" y="2593734"/>
              <a:ext cx="8128000" cy="1863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430414"/>
                  </p:ext>
                </p:extLst>
              </p:nvPr>
            </p:nvGraphicFramePr>
            <p:xfrm>
              <a:off x="1841877" y="2593734"/>
              <a:ext cx="8128000" cy="1863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80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1587" r="-300599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1587" r="-201502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587" r="-100898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901" t="-1587" r="-1201" b="-390476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68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organize our calculations in a table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4746339"/>
                  </p:ext>
                </p:extLst>
              </p:nvPr>
            </p:nvGraphicFramePr>
            <p:xfrm>
              <a:off x="1841877" y="2593734"/>
              <a:ext cx="8128000" cy="1863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4746339"/>
                  </p:ext>
                </p:extLst>
              </p:nvPr>
            </p:nvGraphicFramePr>
            <p:xfrm>
              <a:off x="1841877" y="2593734"/>
              <a:ext cx="8128000" cy="1863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80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1587" r="-300599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1587" r="-201502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587" r="-100898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901" t="-1587" r="-1201" b="-40952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92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organize our calculations in a table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841877" y="2593734"/>
              <a:ext cx="8128000" cy="1863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841877" y="2593734"/>
              <a:ext cx="8128000" cy="1863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806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" t="-1587" r="-300599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601" t="-1587" r="-201502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587" r="-100898" b="-4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901" t="-1587" r="-1201" b="-40952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99536" y="4900068"/>
                <a:ext cx="5729837" cy="783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∙4−1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36" y="4900068"/>
                <a:ext cx="5729837" cy="783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99536" y="5719953"/>
                <a:ext cx="524643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6−0.75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1=1.75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536" y="5719953"/>
                <a:ext cx="5246436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72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1850251" y="2773637"/>
            <a:ext cx="4218914" cy="144855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321889"/>
                  </p:ext>
                </p:extLst>
              </p:nvPr>
            </p:nvGraphicFramePr>
            <p:xfrm>
              <a:off x="7094074" y="2406311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321889"/>
                  </p:ext>
                </p:extLst>
              </p:nvPr>
            </p:nvGraphicFramePr>
            <p:xfrm>
              <a:off x="7094074" y="2406311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/>
                    <a:gridCol w="1047750"/>
                    <a:gridCol w="1047750"/>
                    <a:gridCol w="10477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6452" r="-301744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 rotWithShape="0">
                          <a:blip r:embed="rId3"/>
                          <a:stretch>
                            <a:fillRect t="-108197" r="-3017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94074" y="3526325"/>
                <a:ext cx="2513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=1.75+0.75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074" y="3526325"/>
                <a:ext cx="2513958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221411"/>
              </p:ext>
            </p:extLst>
          </p:nvPr>
        </p:nvGraphicFramePr>
        <p:xfrm>
          <a:off x="1660456" y="2237527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94074" y="4273991"/>
                <a:ext cx="13847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074" y="4273991"/>
                <a:ext cx="13847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28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Regression, or fitting, consist in choosing parameters of a model such that the model represent as good as possible the data</a:t>
            </a:r>
          </a:p>
          <a:p>
            <a:r>
              <a:rPr lang="en-US" dirty="0" smtClean="0"/>
              <a:t>The difference between the model prediction and the data points is called a residual</a:t>
            </a:r>
          </a:p>
          <a:p>
            <a:r>
              <a:rPr lang="en-US" dirty="0" smtClean="0"/>
              <a:t>The methodology of </a:t>
            </a:r>
            <a:r>
              <a:rPr lang="en-US" dirty="0"/>
              <a:t>fitting a model </a:t>
            </a:r>
            <a:r>
              <a:rPr lang="en-US" dirty="0" smtClean="0"/>
              <a:t>to </a:t>
            </a:r>
            <a:r>
              <a:rPr lang="en-US" dirty="0"/>
              <a:t>a set of data </a:t>
            </a:r>
            <a:r>
              <a:rPr lang="en-US" dirty="0" smtClean="0"/>
              <a:t>is </a:t>
            </a:r>
            <a:r>
              <a:rPr lang="en-US" dirty="0"/>
              <a:t>to find the </a:t>
            </a:r>
            <a:r>
              <a:rPr lang="en-US" dirty="0" smtClean="0"/>
              <a:t>model parameters such </a:t>
            </a:r>
            <a:r>
              <a:rPr lang="en-US" dirty="0"/>
              <a:t>that the measure of the residuals is as small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A closed form solution was given for the case of a linear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1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 regression one has</a:t>
                </a:r>
              </a:p>
              <a:p>
                <a:pPr lvl="1"/>
                <a:r>
                  <a:rPr lang="en-US" dirty="0" smtClean="0"/>
                  <a:t>Data points</a:t>
                </a:r>
                <a:br>
                  <a:rPr lang="en-US" dirty="0" smtClean="0"/>
                </a:br>
                <a:endParaRPr lang="en-US" dirty="0"/>
              </a:p>
              <a:p>
                <a:pPr lvl="1"/>
                <a:r>
                  <a:rPr lang="en-US" dirty="0" smtClean="0"/>
                  <a:t>A model with parameters that can be adjusted:</a:t>
                </a:r>
                <a:br>
                  <a:rPr lang="en-US" dirty="0" smtClean="0"/>
                </a:br>
                <a:r>
                  <a:rPr lang="en-US" sz="900" dirty="0" smtClean="0"/>
                  <a:t> </a:t>
                </a:r>
                <a:r>
                  <a:rPr lang="en-US" sz="1200" b="1" i="1" dirty="0" smtClean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sz="1200" b="1" i="1" dirty="0" smtClean="0">
                    <a:solidFill>
                      <a:srgbClr val="4E6F97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sz="600" dirty="0" smtClean="0"/>
              </a:p>
              <a:p>
                <a:r>
                  <a:rPr lang="en-US" dirty="0" smtClean="0"/>
                  <a:t>The aim is to adjust the parameters </a:t>
                </a:r>
                <a:br>
                  <a:rPr lang="en-US" dirty="0" smtClean="0"/>
                </a:br>
                <a:r>
                  <a:rPr lang="en-US" dirty="0" smtClean="0"/>
                  <a:t>of the model in order to represent </a:t>
                </a:r>
                <a:br>
                  <a:rPr lang="en-US" dirty="0" smtClean="0"/>
                </a:br>
                <a:r>
                  <a:rPr lang="en-US" dirty="0" smtClean="0"/>
                  <a:t>the data points as good as possible</a:t>
                </a:r>
              </a:p>
              <a:p>
                <a:r>
                  <a:rPr lang="en-US" dirty="0" smtClean="0"/>
                  <a:t>This is called </a:t>
                </a:r>
                <a:r>
                  <a:rPr lang="en-US" i="1" dirty="0" smtClean="0"/>
                  <a:t>curve fitting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2830" b="-18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3182530"/>
                  </p:ext>
                </p:extLst>
              </p:nvPr>
            </p:nvGraphicFramePr>
            <p:xfrm>
              <a:off x="3671864" y="2196901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3182530"/>
                  </p:ext>
                </p:extLst>
              </p:nvPr>
            </p:nvGraphicFramePr>
            <p:xfrm>
              <a:off x="3671864" y="2196901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30174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r="-20174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r="-10174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r="-1744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t="-101639" r="-3017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100000" t="-101639" r="-2017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200000" t="-101639" r="-10174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300000" t="-101639" r="-174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7798112" y="4256413"/>
            <a:ext cx="3784288" cy="2145923"/>
            <a:chOff x="1297300" y="4160123"/>
            <a:chExt cx="3784288" cy="2145923"/>
          </a:xfrm>
        </p:grpSpPr>
        <p:sp>
          <p:nvSpPr>
            <p:cNvPr id="6" name="Freeform 5"/>
            <p:cNvSpPr/>
            <p:nvPr/>
          </p:nvSpPr>
          <p:spPr>
            <a:xfrm>
              <a:off x="2020590" y="4718564"/>
              <a:ext cx="2483555" cy="1336752"/>
            </a:xfrm>
            <a:custGeom>
              <a:avLst/>
              <a:gdLst>
                <a:gd name="connsiteX0" fmla="*/ 0 w 2483555"/>
                <a:gd name="connsiteY0" fmla="*/ 1336752 h 1336752"/>
                <a:gd name="connsiteX1" fmla="*/ 361244 w 2483555"/>
                <a:gd name="connsiteY1" fmla="*/ 591685 h 1336752"/>
                <a:gd name="connsiteX2" fmla="*/ 666044 w 2483555"/>
                <a:gd name="connsiteY2" fmla="*/ 230441 h 1336752"/>
                <a:gd name="connsiteX3" fmla="*/ 1140178 w 2483555"/>
                <a:gd name="connsiteY3" fmla="*/ 15952 h 1336752"/>
                <a:gd name="connsiteX4" fmla="*/ 1738489 w 2483555"/>
                <a:gd name="connsiteY4" fmla="*/ 49818 h 1336752"/>
                <a:gd name="connsiteX5" fmla="*/ 2077155 w 2483555"/>
                <a:gd name="connsiteY5" fmla="*/ 320752 h 1336752"/>
                <a:gd name="connsiteX6" fmla="*/ 2483555 w 2483555"/>
                <a:gd name="connsiteY6" fmla="*/ 907774 h 1336752"/>
                <a:gd name="connsiteX0" fmla="*/ 0 w 2483555"/>
                <a:gd name="connsiteY0" fmla="*/ 1336752 h 1336752"/>
                <a:gd name="connsiteX1" fmla="*/ 361244 w 2483555"/>
                <a:gd name="connsiteY1" fmla="*/ 591685 h 1336752"/>
                <a:gd name="connsiteX2" fmla="*/ 666044 w 2483555"/>
                <a:gd name="connsiteY2" fmla="*/ 230441 h 1336752"/>
                <a:gd name="connsiteX3" fmla="*/ 1140178 w 2483555"/>
                <a:gd name="connsiteY3" fmla="*/ 15952 h 1336752"/>
                <a:gd name="connsiteX4" fmla="*/ 1614311 w 2483555"/>
                <a:gd name="connsiteY4" fmla="*/ 49818 h 1336752"/>
                <a:gd name="connsiteX5" fmla="*/ 2077155 w 2483555"/>
                <a:gd name="connsiteY5" fmla="*/ 320752 h 1336752"/>
                <a:gd name="connsiteX6" fmla="*/ 2483555 w 2483555"/>
                <a:gd name="connsiteY6" fmla="*/ 907774 h 133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55" h="1336752">
                  <a:moveTo>
                    <a:pt x="0" y="1336752"/>
                  </a:moveTo>
                  <a:cubicBezTo>
                    <a:pt x="125118" y="1056411"/>
                    <a:pt x="250237" y="776070"/>
                    <a:pt x="361244" y="591685"/>
                  </a:cubicBezTo>
                  <a:cubicBezTo>
                    <a:pt x="472251" y="407300"/>
                    <a:pt x="536222" y="326396"/>
                    <a:pt x="666044" y="230441"/>
                  </a:cubicBezTo>
                  <a:cubicBezTo>
                    <a:pt x="795866" y="134485"/>
                    <a:pt x="982133" y="46056"/>
                    <a:pt x="1140178" y="15952"/>
                  </a:cubicBezTo>
                  <a:cubicBezTo>
                    <a:pt x="1298223" y="-14152"/>
                    <a:pt x="1458148" y="-982"/>
                    <a:pt x="1614311" y="49818"/>
                  </a:cubicBezTo>
                  <a:cubicBezTo>
                    <a:pt x="1770474" y="100618"/>
                    <a:pt x="1932281" y="177759"/>
                    <a:pt x="2077155" y="320752"/>
                  </a:cubicBezTo>
                  <a:cubicBezTo>
                    <a:pt x="2222029" y="463745"/>
                    <a:pt x="2342444" y="685759"/>
                    <a:pt x="2483555" y="9077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447800" y="5867400"/>
              <a:ext cx="3518880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736036" y="4160123"/>
              <a:ext cx="13063" cy="2145923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297300" y="4224451"/>
                  <a:ext cx="435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00" y="4224451"/>
                  <a:ext cx="4350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2094663" y="5506147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90980" y="5159145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941587" y="4858970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362797" y="4545274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831166" y="4833847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090759" y="5242464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52609" y="4797705"/>
              <a:ext cx="125327" cy="1253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4648200" y="5936714"/>
                  <a:ext cx="4333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936714"/>
                  <a:ext cx="43338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983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if a model fits or not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One introduces a measure for the error between the model prediction and the available data points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860819"/>
                  </p:ext>
                </p:extLst>
              </p:nvPr>
            </p:nvGraphicFramePr>
            <p:xfrm>
              <a:off x="767745" y="2927060"/>
              <a:ext cx="10814655" cy="148336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8146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26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8709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48A6AD"/>
                              </a:solidFill>
                            </a:rPr>
                            <a:t>Data</a:t>
                          </a:r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48A6AD"/>
                              </a:solidFill>
                            </a:rPr>
                            <a:t>Model prediction</a:t>
                          </a:r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48A6AD"/>
                              </a:solidFill>
                            </a:rPr>
                            <a:t>Error (residuals)</a:t>
                          </a:r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0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8A6AD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860819"/>
                  </p:ext>
                </p:extLst>
              </p:nvPr>
            </p:nvGraphicFramePr>
            <p:xfrm>
              <a:off x="767745" y="2927060"/>
              <a:ext cx="10814655" cy="148336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8146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26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8709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48A6AD"/>
                              </a:solidFill>
                            </a:rPr>
                            <a:t>Data</a:t>
                          </a:r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222" r="-22888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222" r="-12888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30189" r="-44717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6858" r="-63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222" t="-100000" r="-2288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222" t="-100000" r="-1288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30189" t="-100000" r="-4471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56ADB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6858" t="-100000" r="-63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48A6AD"/>
                              </a:solidFill>
                            </a:rPr>
                            <a:t>Model prediction</a:t>
                          </a:r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222" t="-200000" r="-2288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222" t="-200000" r="-1288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76858" t="-200000" r="-63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48A6AD"/>
                              </a:solidFill>
                            </a:rPr>
                            <a:t>Error (residuals)</a:t>
                          </a:r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66222" t="-300000" r="-22888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166222" t="-300000" r="-12888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l="-276858" t="-300000" r="-63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679902" y="2927060"/>
            <a:ext cx="524108" cy="8420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30536" y="2927060"/>
            <a:ext cx="524108" cy="8420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3697" y="2927060"/>
            <a:ext cx="524108" cy="8420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4668" y="3568368"/>
            <a:ext cx="2236834" cy="5687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74173" y="3578815"/>
            <a:ext cx="2236834" cy="5687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32741" y="3578815"/>
            <a:ext cx="2236834" cy="5687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43682" y="3951675"/>
            <a:ext cx="2617666" cy="5687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83757" y="3951675"/>
            <a:ext cx="2617666" cy="5687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68466" y="3951675"/>
            <a:ext cx="2913934" cy="5687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2588A1D-39AD-4F5B-AF8C-804EB3B1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14390"/>
            <a:ext cx="10515600" cy="47089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Measuring the Size of the Residuals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22D1F3-626A-4B91-990C-3CA2A19CD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1489" y="1076177"/>
            <a:ext cx="5294298" cy="5294298"/>
          </a:xfrm>
          <a:solidFill>
            <a:schemeClr val="bg1"/>
          </a:solidFill>
          <a:effectLst>
            <a:outerShdw blurRad="1270000" dist="635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 vert="horz" lIns="367660" tIns="294128" rIns="367660" bIns="45720" rtlCol="0">
            <a:normAutofit/>
          </a:bodyPr>
          <a:lstStyle/>
          <a:p>
            <a:r>
              <a:rPr lang="en-US" dirty="0"/>
              <a:t>Residuals are a function of the </a:t>
            </a:r>
            <a:br>
              <a:rPr lang="en-US" dirty="0"/>
            </a:br>
            <a:r>
              <a:rPr lang="en-US" dirty="0"/>
              <a:t>model parameters.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 different set of model parameters gets different residuals</a:t>
            </a:r>
          </a:p>
          <a:p>
            <a:pPr lvl="1"/>
            <a:r>
              <a:rPr lang="en-US" dirty="0"/>
              <a:t>Aim: choose model parameters to minimize these residuals</a:t>
            </a:r>
          </a:p>
          <a:p>
            <a:r>
              <a:rPr lang="en-US" dirty="0"/>
              <a:t>How do we measure the size of residuals?</a:t>
            </a:r>
          </a:p>
          <a:p>
            <a:pPr lvl="1"/>
            <a:r>
              <a:rPr lang="en-US" dirty="0"/>
              <a:t>Vector norms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02FF516-C321-4D4A-89FC-157992200995}"/>
              </a:ext>
            </a:extLst>
          </p:cNvPr>
          <p:cNvSpPr txBox="1">
            <a:spLocks/>
          </p:cNvSpPr>
          <p:nvPr/>
        </p:nvSpPr>
        <p:spPr>
          <a:xfrm>
            <a:off x="6346213" y="1076177"/>
            <a:ext cx="5294298" cy="5294298"/>
          </a:xfrm>
          <a:prstGeom prst="rect">
            <a:avLst/>
          </a:prstGeom>
          <a:solidFill>
            <a:schemeClr val="bg1"/>
          </a:solidFill>
          <a:effectLst>
            <a:outerShdw blurRad="1270000" dist="635000" dir="5400000" sx="85000" sy="85000" algn="t" rotWithShape="0">
              <a:prstClr val="black">
                <a:alpha val="40000"/>
              </a:prstClr>
            </a:outerShdw>
          </a:effectLst>
        </p:spPr>
        <p:txBody>
          <a:bodyPr vert="horz" lIns="367660" tIns="294128" rIns="367660" bIns="46693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4500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20725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90600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7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5888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70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38" b="1" dirty="0"/>
              <a:t>Examples</a:t>
            </a:r>
          </a:p>
          <a:p>
            <a:pPr algn="ctr"/>
            <a:r>
              <a:rPr lang="en-US" sz="1838" dirty="0"/>
              <a:t/>
            </a:r>
            <a:br>
              <a:rPr lang="en-US" sz="1838" dirty="0"/>
            </a:br>
            <a:r>
              <a:rPr lang="en-US" sz="1838" dirty="0"/>
              <a:t>Squared error:</a:t>
            </a:r>
            <a:br>
              <a:rPr lang="en-US" sz="1838" dirty="0"/>
            </a:br>
            <a:r>
              <a:rPr lang="en-US" sz="1838" dirty="0"/>
              <a:t/>
            </a:r>
            <a:br>
              <a:rPr lang="en-US" sz="1838" dirty="0"/>
            </a:br>
            <a:r>
              <a:rPr lang="en-US" sz="1838" dirty="0"/>
              <a:t/>
            </a:r>
            <a:br>
              <a:rPr lang="en-US" sz="1838" dirty="0"/>
            </a:br>
            <a:r>
              <a:rPr lang="en-US" sz="1838" dirty="0"/>
              <a:t/>
            </a:r>
            <a:br>
              <a:rPr lang="en-US" sz="1838" dirty="0"/>
            </a:br>
            <a:r>
              <a:rPr lang="en-US" sz="1838" dirty="0"/>
              <a:t>Mean </a:t>
            </a:r>
            <a:r>
              <a:rPr lang="en-US" sz="1838" dirty="0"/>
              <a:t>squared </a:t>
            </a:r>
            <a:r>
              <a:rPr lang="en-US" sz="1838" dirty="0"/>
              <a:t>error:</a:t>
            </a:r>
            <a:br>
              <a:rPr lang="en-US" sz="1838" dirty="0"/>
            </a:br>
            <a:r>
              <a:rPr lang="en-US" sz="1838" dirty="0"/>
              <a:t/>
            </a:r>
            <a:br>
              <a:rPr lang="en-US" sz="1838" dirty="0"/>
            </a:br>
            <a:r>
              <a:rPr lang="en-US" sz="1838" dirty="0"/>
              <a:t/>
            </a:r>
            <a:br>
              <a:rPr lang="en-US" sz="1838" dirty="0"/>
            </a:br>
            <a:r>
              <a:rPr lang="en-US" sz="1838" dirty="0"/>
              <a:t/>
            </a:r>
            <a:br>
              <a:rPr lang="en-US" sz="1838" dirty="0"/>
            </a:br>
            <a:r>
              <a:rPr lang="en-US" sz="1838" dirty="0"/>
              <a:t/>
            </a:r>
            <a:br>
              <a:rPr lang="en-US" sz="1838" dirty="0"/>
            </a:br>
            <a:r>
              <a:rPr lang="en-US" sz="1838" dirty="0"/>
              <a:t>Root mean </a:t>
            </a:r>
            <a:r>
              <a:rPr lang="en-US" sz="1838" dirty="0"/>
              <a:t>squared </a:t>
            </a:r>
            <a:r>
              <a:rPr lang="en-US" sz="1838" dirty="0"/>
              <a:t>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A281CA-04D3-4E51-8805-D374257F1205}"/>
                  </a:ext>
                </a:extLst>
              </p:cNvPr>
              <p:cNvSpPr/>
              <p:nvPr/>
            </p:nvSpPr>
            <p:spPr>
              <a:xfrm>
                <a:off x="1762618" y="1984124"/>
                <a:ext cx="2701558" cy="505585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wrap="square" lIns="110298" tIns="110298" rIns="110298" bIns="11029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38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1838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38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38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38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38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38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838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38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38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838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38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38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838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838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38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38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38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1838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38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38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838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A281CA-04D3-4E51-8805-D374257F1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18" y="1984124"/>
                <a:ext cx="2701558" cy="505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222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70E6D1-EA57-4A28-9B69-4EC63B6D5050}"/>
                  </a:ext>
                </a:extLst>
              </p:cNvPr>
              <p:cNvSpPr/>
              <p:nvPr/>
            </p:nvSpPr>
            <p:spPr>
              <a:xfrm>
                <a:off x="7642582" y="2409714"/>
                <a:ext cx="2701559" cy="515597"/>
              </a:xfrm>
              <a:prstGeom prst="rect">
                <a:avLst/>
              </a:prstGeom>
              <a:noFill/>
              <a:ln w="22225">
                <a:solidFill>
                  <a:srgbClr val="56ADB3"/>
                </a:solidFill>
              </a:ln>
            </p:spPr>
            <p:txBody>
              <a:bodyPr wrap="square" lIns="110298" tIns="110298" rIns="110298" bIns="110298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38">
                          <a:solidFill>
                            <a:srgbClr val="066363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1838" i="1">
                          <a:solidFill>
                            <a:srgbClr val="06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38" i="1">
                              <a:solidFill>
                                <a:srgbClr val="06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38" i="1">
                              <a:solidFill>
                                <a:srgbClr val="06636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38" i="1">
                              <a:solidFill>
                                <a:srgbClr val="06636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38" i="1">
                              <a:solidFill>
                                <a:srgbClr val="06636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38" i="1">
                          <a:solidFill>
                            <a:srgbClr val="06636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38" i="1">
                              <a:solidFill>
                                <a:srgbClr val="06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38" i="1">
                              <a:solidFill>
                                <a:srgbClr val="06636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38" i="1">
                              <a:solidFill>
                                <a:srgbClr val="06636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38" i="1">
                              <a:solidFill>
                                <a:srgbClr val="06636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38" i="1">
                          <a:solidFill>
                            <a:srgbClr val="066363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1838" i="1">
                              <a:solidFill>
                                <a:srgbClr val="06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38" i="1">
                              <a:solidFill>
                                <a:srgbClr val="06636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38" i="1">
                              <a:solidFill>
                                <a:srgbClr val="066363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1838" i="1">
                              <a:solidFill>
                                <a:srgbClr val="06636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38" dirty="0">
                  <a:solidFill>
                    <a:srgbClr val="066363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70E6D1-EA57-4A28-9B69-4EC63B6D5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582" y="2409714"/>
                <a:ext cx="2701559" cy="515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2225">
                <a:solidFill>
                  <a:srgbClr val="56ADB3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80DE9B-6B91-42FF-9B37-33B6E97CAB47}"/>
                  </a:ext>
                </a:extLst>
              </p:cNvPr>
              <p:cNvSpPr/>
              <p:nvPr/>
            </p:nvSpPr>
            <p:spPr>
              <a:xfrm>
                <a:off x="7328125" y="3553226"/>
                <a:ext cx="3330471" cy="800453"/>
              </a:xfrm>
              <a:prstGeom prst="rect">
                <a:avLst/>
              </a:prstGeom>
              <a:noFill/>
              <a:ln w="22225">
                <a:solidFill>
                  <a:srgbClr val="56ADB3"/>
                </a:solidFill>
              </a:ln>
            </p:spPr>
            <p:txBody>
              <a:bodyPr wrap="square" lIns="110298" tIns="110298" rIns="110298" bIns="11029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38">
                          <a:solidFill>
                            <a:srgbClr val="3D707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MSE</m:t>
                      </m:r>
                      <m:r>
                        <a:rPr lang="en-US" sz="1838" i="1">
                          <a:solidFill>
                            <a:srgbClr val="3D707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38" i="1">
                              <a:solidFill>
                                <a:srgbClr val="3D707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838">
                              <a:solidFill>
                                <a:srgbClr val="3D707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num>
                        <m:den>
                          <m:r>
                            <a:rPr lang="en-US" sz="1838" i="1">
                              <a:solidFill>
                                <a:srgbClr val="3D707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838" i="1">
                          <a:solidFill>
                            <a:srgbClr val="3D707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38" i="1">
                              <a:solidFill>
                                <a:srgbClr val="3D707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38" i="1">
                              <a:solidFill>
                                <a:srgbClr val="3D707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38" i="1">
                              <a:solidFill>
                                <a:srgbClr val="3D707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38" i="1">
                              <a:solidFill>
                                <a:srgbClr val="3D707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CA" sz="1838" i="1" dirty="0">
                  <a:solidFill>
                    <a:srgbClr val="3D707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80DE9B-6B91-42FF-9B37-33B6E97CA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125" y="3553226"/>
                <a:ext cx="3330471" cy="8004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2225">
                <a:solidFill>
                  <a:srgbClr val="56ADB3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15FD07-AE01-47C7-B85F-F5E2BFAF84CE}"/>
                  </a:ext>
                </a:extLst>
              </p:cNvPr>
              <p:cNvSpPr/>
              <p:nvPr/>
            </p:nvSpPr>
            <p:spPr>
              <a:xfrm>
                <a:off x="6637691" y="4952604"/>
                <a:ext cx="4711339" cy="1077536"/>
              </a:xfrm>
              <a:prstGeom prst="rect">
                <a:avLst/>
              </a:prstGeom>
              <a:noFill/>
              <a:ln w="22225">
                <a:solidFill>
                  <a:srgbClr val="56ADB3"/>
                </a:solidFill>
              </a:ln>
            </p:spPr>
            <p:txBody>
              <a:bodyPr wrap="square" lIns="110298" tIns="110298" rIns="110298" bIns="11029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38">
                          <a:solidFill>
                            <a:srgbClr val="3D707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RMSE</m:t>
                      </m:r>
                      <m:r>
                        <a:rPr lang="en-US" sz="1838" i="1">
                          <a:solidFill>
                            <a:srgbClr val="3D707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38" i="1">
                              <a:solidFill>
                                <a:srgbClr val="3D707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1838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</m:num>
                            <m:den>
                              <m: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US" sz="1838" i="1">
                          <a:solidFill>
                            <a:srgbClr val="3D707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38" i="1">
                              <a:solidFill>
                                <a:srgbClr val="3D707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sz="1838">
                              <a:solidFill>
                                <a:srgbClr val="3D707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MSE</m:t>
                          </m:r>
                        </m:e>
                      </m:rad>
                      <m:r>
                        <a:rPr lang="en-US" sz="1838" i="1">
                          <a:solidFill>
                            <a:srgbClr val="3D707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38" i="1">
                              <a:solidFill>
                                <a:srgbClr val="3D707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38" i="1">
                                      <a:solidFill>
                                        <a:srgbClr val="3D707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38" i="1">
                                      <a:solidFill>
                                        <a:srgbClr val="3D707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38" i="1">
                                      <a:solidFill>
                                        <a:srgbClr val="3D707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38" i="1">
                                      <a:solidFill>
                                        <a:srgbClr val="3D707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838" i="1">
                                      <a:solidFill>
                                        <a:srgbClr val="3D707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38" i="1">
                                      <a:solidFill>
                                        <a:srgbClr val="3D707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38" i="1">
                                      <a:solidFill>
                                        <a:srgbClr val="3D707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838" i="1">
                                      <a:solidFill>
                                        <a:srgbClr val="3D707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1838" i="1">
                                      <a:solidFill>
                                        <a:srgbClr val="3D707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38" i="1">
                                      <a:solidFill>
                                        <a:srgbClr val="3D707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38" i="1">
                                      <a:solidFill>
                                        <a:srgbClr val="3D707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1838" i="1">
                                      <a:solidFill>
                                        <a:srgbClr val="3D7075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838" i="1">
                                  <a:solidFill>
                                    <a:srgbClr val="3D707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CA" sz="1838" i="1" dirty="0">
                  <a:solidFill>
                    <a:srgbClr val="3D707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15FD07-AE01-47C7-B85F-F5E2BFAF8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91" y="4952604"/>
                <a:ext cx="4711339" cy="10775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2225">
                <a:solidFill>
                  <a:srgbClr val="56ADB3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7A70339-F5AA-400B-9348-5A133D2A8285}"/>
              </a:ext>
            </a:extLst>
          </p:cNvPr>
          <p:cNvSpPr/>
          <p:nvPr/>
        </p:nvSpPr>
        <p:spPr>
          <a:xfrm>
            <a:off x="838200" y="4966117"/>
            <a:ext cx="4711339" cy="948953"/>
          </a:xfrm>
          <a:prstGeom prst="rect">
            <a:avLst/>
          </a:prstGeom>
          <a:noFill/>
          <a:ln w="22225" cap="flat" cmpd="sng" algn="ctr">
            <a:solidFill>
              <a:srgbClr val="56AD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3830" tIns="183830" rIns="183830" bIns="18383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38" dirty="0"/>
              <a:t>All these measures can be seen as functions of the model parameters.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955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the following data points and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165653"/>
                  </p:ext>
                </p:extLst>
              </p:nvPr>
            </p:nvGraphicFramePr>
            <p:xfrm>
              <a:off x="2194999" y="2430781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165653"/>
                  </p:ext>
                </p:extLst>
              </p:nvPr>
            </p:nvGraphicFramePr>
            <p:xfrm>
              <a:off x="2194999" y="2430781"/>
              <a:ext cx="4191000" cy="74168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477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477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452" r="-301163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t="-108197" r="-3011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62899" y="2430781"/>
                <a:ext cx="25963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99" y="2430781"/>
                <a:ext cx="259635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2018993"/>
                  </p:ext>
                </p:extLst>
              </p:nvPr>
            </p:nvGraphicFramePr>
            <p:xfrm>
              <a:off x="1445874" y="4136747"/>
              <a:ext cx="4317712" cy="148336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794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94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94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94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Model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5614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Residuals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3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2018993"/>
                  </p:ext>
                </p:extLst>
              </p:nvPr>
            </p:nvGraphicFramePr>
            <p:xfrm>
              <a:off x="1445874" y="4136747"/>
              <a:ext cx="4317712" cy="148336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794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94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94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94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557" r="-301695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6557" r="-301695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Model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5614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Residuals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0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31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7169" y="3492847"/>
                <a:ext cx="25551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169" y="3492847"/>
                <a:ext cx="2555123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154944"/>
                  </p:ext>
                </p:extLst>
              </p:nvPr>
            </p:nvGraphicFramePr>
            <p:xfrm>
              <a:off x="6385999" y="4136747"/>
              <a:ext cx="4317712" cy="148336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794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94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94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94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48A6A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Model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5614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Residuals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3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9154944"/>
                  </p:ext>
                </p:extLst>
              </p:nvPr>
            </p:nvGraphicFramePr>
            <p:xfrm>
              <a:off x="6385999" y="4136747"/>
              <a:ext cx="4317712" cy="1483360"/>
            </p:xfrm>
            <a:graphic>
              <a:graphicData uri="http://schemas.openxmlformats.org/drawingml/2006/table">
                <a:tbl>
                  <a:tblPr firstRow="1">
                    <a:tableStyleId>{3B4B98B0-60AC-42C2-AFA5-B58CD77FA1E5}</a:tableStyleId>
                  </a:tblPr>
                  <a:tblGrid>
                    <a:gridCol w="10794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94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94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94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557" r="-302260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mpd="sng">
                          <a:noFill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6557" r="-30226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3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Model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-1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5614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Residuals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1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48A6AD"/>
                              </a:solidFill>
                            </a:rPr>
                            <a:t>2</a:t>
                          </a:r>
                          <a:endParaRPr lang="en-US" b="0" dirty="0">
                            <a:solidFill>
                              <a:srgbClr val="48A6AD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rgbClr val="48A6A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76031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67294" y="3384471"/>
                <a:ext cx="25551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94" y="3384471"/>
                <a:ext cx="2555123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22402" y="5912053"/>
                <a:ext cx="43646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2" y="5912053"/>
                <a:ext cx="436465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604869" y="5895331"/>
                <a:ext cx="38799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869" y="5895331"/>
                <a:ext cx="387997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2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4091066" y="3079297"/>
            <a:ext cx="3677653" cy="1335504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763369" y="2414083"/>
            <a:ext cx="2934256" cy="27213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728644" y="2187091"/>
                <a:ext cx="1335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=1+2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644" y="2187091"/>
                <a:ext cx="133536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4778066" y="3768637"/>
            <a:ext cx="2950578" cy="1366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91887" y="3541191"/>
                <a:ext cx="803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87" y="3541191"/>
                <a:ext cx="803169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791887" y="2915831"/>
            <a:ext cx="224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A much better fit</a:t>
            </a:r>
            <a:endParaRPr lang="en-CA" dirty="0">
              <a:solidFill>
                <a:srgbClr val="92D050"/>
              </a:solidFill>
            </a:endParaRP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5274975"/>
              </p:ext>
            </p:extLst>
          </p:nvPr>
        </p:nvGraphicFramePr>
        <p:xfrm>
          <a:off x="3489352" y="2555375"/>
          <a:ext cx="45985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82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models to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aim of fitting 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to a set of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 is to find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such that the measure of the residuals is as small as possible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Mathematically: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Minimize a measure of residuals. </a:t>
                </a:r>
                <a:br>
                  <a:rPr lang="en-US" dirty="0" smtClean="0"/>
                </a:br>
                <a:r>
                  <a:rPr lang="en-US" dirty="0" smtClean="0"/>
                  <a:t>For example minimize the function SE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this case we speak of </a:t>
                </a:r>
                <a:r>
                  <a:rPr lang="en-US" u="sng" dirty="0" smtClean="0"/>
                  <a:t>least square fitting</a:t>
                </a:r>
                <a:r>
                  <a:rPr lang="en-US" dirty="0" smtClean="0"/>
                  <a:t> or </a:t>
                </a:r>
                <a:r>
                  <a:rPr lang="en-US" u="sng" dirty="0" smtClean="0"/>
                  <a:t>least square regression</a:t>
                </a:r>
                <a:endParaRPr lang="en-US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2695" b="-24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8373" y="1417638"/>
            <a:ext cx="11263745" cy="1980189"/>
          </a:xfrm>
          <a:prstGeom prst="rect">
            <a:avLst/>
          </a:prstGeom>
          <a:noFill/>
          <a:ln>
            <a:solidFill>
              <a:srgbClr val="56AD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3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model </a:t>
                </a:r>
              </a:p>
              <a:p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r>
                  <a:rPr lang="en-US" dirty="0"/>
                  <a:t>A</a:t>
                </a:r>
                <a:r>
                  <a:rPr lang="en-US" dirty="0" smtClean="0"/>
                  <a:t>djust the model to a data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 by minimizing the square error 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square </a:t>
                </a:r>
                <a:r>
                  <a:rPr lang="en-US" dirty="0" smtClean="0"/>
                  <a:t>error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a function in two variables.</a:t>
                </a:r>
              </a:p>
              <a:p>
                <a:r>
                  <a:rPr lang="en-US" dirty="0" smtClean="0"/>
                  <a:t>To find it’s minimum one has to solve: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300" dirty="0"/>
              </a:p>
              <a:p>
                <a:r>
                  <a:rPr lang="en-US" b="0" dirty="0" smtClean="0"/>
                  <a:t>This will lead to a set of two equations with two unknowns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2695" b="-33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4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1701</Words>
  <Application>Microsoft Office PowerPoint</Application>
  <PresentationFormat>Widescreen</PresentationFormat>
  <Paragraphs>471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1_Office Theme</vt:lpstr>
      <vt:lpstr>Lecture 2</vt:lpstr>
      <vt:lpstr>Overview of Regression</vt:lpstr>
      <vt:lpstr>How to measure if a model fits or not</vt:lpstr>
      <vt:lpstr>Measuring the Size of the Residuals</vt:lpstr>
      <vt:lpstr>Example</vt:lpstr>
      <vt:lpstr>Example</vt:lpstr>
      <vt:lpstr>Fitting models to data</vt:lpstr>
      <vt:lpstr>Linear regression</vt:lpstr>
      <vt:lpstr>Linear regression</vt:lpstr>
      <vt:lpstr>Linear regression</vt:lpstr>
      <vt:lpstr>Linear regression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Company>ENCS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Rolf Wuthrich</dc:creator>
  <cp:lastModifiedBy>Rolf Wuthrich</cp:lastModifiedBy>
  <cp:revision>138</cp:revision>
  <dcterms:created xsi:type="dcterms:W3CDTF">2020-01-29T17:53:04Z</dcterms:created>
  <dcterms:modified xsi:type="dcterms:W3CDTF">2020-04-28T03:28:41Z</dcterms:modified>
</cp:coreProperties>
</file>