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84" autoAdjust="0"/>
  </p:normalViewPr>
  <p:slideViewPr>
    <p:cSldViewPr snapToGrid="0">
      <p:cViewPr varScale="1">
        <p:scale>
          <a:sx n="77" d="100"/>
          <a:sy n="77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rgbClr val="48A6AD"/>
                </a:solidFill>
              </a:ln>
              <a:effectLst/>
            </c:spPr>
          </c:marker>
          <c:xVal>
            <c:numRef>
              <c:f>Moore!$A$1:$A$13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23</c:v>
                </c:pt>
                <c:pt idx="8">
                  <c:v>27</c:v>
                </c:pt>
                <c:pt idx="9">
                  <c:v>29</c:v>
                </c:pt>
                <c:pt idx="10">
                  <c:v>30</c:v>
                </c:pt>
                <c:pt idx="11">
                  <c:v>32</c:v>
                </c:pt>
                <c:pt idx="12">
                  <c:v>33</c:v>
                </c:pt>
              </c:numCache>
            </c:numRef>
          </c:xVal>
          <c:yVal>
            <c:numRef>
              <c:f>Moore!$C$1:$C$13</c:f>
              <c:numCache>
                <c:formatCode>0.00</c:formatCode>
                <c:ptCount val="13"/>
                <c:pt idx="0">
                  <c:v>7.718685495198466</c:v>
                </c:pt>
                <c:pt idx="1">
                  <c:v>7.8240460108562919</c:v>
                </c:pt>
                <c:pt idx="2">
                  <c:v>8.5171931914162382</c:v>
                </c:pt>
                <c:pt idx="3">
                  <c:v>10.275051108968611</c:v>
                </c:pt>
                <c:pt idx="4">
                  <c:v>11.695247021764184</c:v>
                </c:pt>
                <c:pt idx="5">
                  <c:v>12.524526376648708</c:v>
                </c:pt>
                <c:pt idx="6">
                  <c:v>13.981024996441848</c:v>
                </c:pt>
                <c:pt idx="7">
                  <c:v>14.946912669455374</c:v>
                </c:pt>
                <c:pt idx="8">
                  <c:v>15.830413578506539</c:v>
                </c:pt>
                <c:pt idx="9">
                  <c:v>16.993564388312219</c:v>
                </c:pt>
                <c:pt idx="10">
                  <c:v>17.553180176247643</c:v>
                </c:pt>
                <c:pt idx="11">
                  <c:v>19.209138104316636</c:v>
                </c:pt>
                <c:pt idx="12">
                  <c:v>19.831667717662629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4C-49EF-A695-3A97DA5A9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16680"/>
        <c:axId val="225476024"/>
      </c:scatterChart>
      <c:valAx>
        <c:axId val="16271668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76024"/>
        <c:crosses val="autoZero"/>
        <c:crossBetween val="midCat"/>
        <c:minorUnit val="5"/>
      </c:valAx>
      <c:valAx>
        <c:axId val="2254760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16680"/>
        <c:crosses val="autoZero"/>
        <c:crossBetween val="midCat"/>
        <c:majorUnit val="5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48A6AD"/>
                </a:solidFill>
              </a:ln>
              <a:effectLst/>
            </c:spPr>
          </c:marker>
          <c:xVal>
            <c:numRef>
              <c:f>HvsW!$A$1:$A$10</c:f>
              <c:numCache>
                <c:formatCode>General</c:formatCode>
                <c:ptCount val="10"/>
                <c:pt idx="0">
                  <c:v>0.91200000000000003</c:v>
                </c:pt>
                <c:pt idx="1">
                  <c:v>0.98599999999999999</c:v>
                </c:pt>
                <c:pt idx="2">
                  <c:v>1.06</c:v>
                </c:pt>
                <c:pt idx="3">
                  <c:v>1.1299999999999999</c:v>
                </c:pt>
                <c:pt idx="4">
                  <c:v>1.19</c:v>
                </c:pt>
                <c:pt idx="5">
                  <c:v>1.26</c:v>
                </c:pt>
                <c:pt idx="6">
                  <c:v>1.32</c:v>
                </c:pt>
                <c:pt idx="7">
                  <c:v>1.38</c:v>
                </c:pt>
                <c:pt idx="8">
                  <c:v>1.41</c:v>
                </c:pt>
                <c:pt idx="9">
                  <c:v>1.49</c:v>
                </c:pt>
              </c:numCache>
            </c:numRef>
          </c:xVal>
          <c:yVal>
            <c:numRef>
              <c:f>HvsW!$B$1:$B$10</c:f>
              <c:numCache>
                <c:formatCode>General</c:formatCode>
                <c:ptCount val="10"/>
                <c:pt idx="0">
                  <c:v>13.7</c:v>
                </c:pt>
                <c:pt idx="1">
                  <c:v>15.9</c:v>
                </c:pt>
                <c:pt idx="2">
                  <c:v>18.5</c:v>
                </c:pt>
                <c:pt idx="3">
                  <c:v>21.3</c:v>
                </c:pt>
                <c:pt idx="4">
                  <c:v>23.5</c:v>
                </c:pt>
                <c:pt idx="5">
                  <c:v>27.2</c:v>
                </c:pt>
                <c:pt idx="6">
                  <c:v>32.700000000000003</c:v>
                </c:pt>
                <c:pt idx="7">
                  <c:v>36</c:v>
                </c:pt>
                <c:pt idx="8">
                  <c:v>38.6</c:v>
                </c:pt>
                <c:pt idx="9">
                  <c:v>43.7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20-4C47-AE0D-EFF34FA1C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73088"/>
        <c:axId val="29437269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bg1"/>
                    </a:solidFill>
                    <a:ln w="15875">
                      <a:solidFill>
                        <a:srgbClr val="48A6AD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Moore!$A$1:$A$13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15</c:v>
                      </c:pt>
                      <c:pt idx="6">
                        <c:v>19</c:v>
                      </c:pt>
                      <c:pt idx="7">
                        <c:v>23</c:v>
                      </c:pt>
                      <c:pt idx="8">
                        <c:v>27</c:v>
                      </c:pt>
                      <c:pt idx="9">
                        <c:v>29</c:v>
                      </c:pt>
                      <c:pt idx="10">
                        <c:v>30</c:v>
                      </c:pt>
                      <c:pt idx="11">
                        <c:v>32</c:v>
                      </c:pt>
                      <c:pt idx="12">
                        <c:v>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Moore!$C$1:$C$13</c15:sqref>
                        </c15:formulaRef>
                      </c:ext>
                    </c:extLst>
                    <c:numCache>
                      <c:formatCode>0.00</c:formatCode>
                      <c:ptCount val="13"/>
                      <c:pt idx="0">
                        <c:v>7.718685495198466</c:v>
                      </c:pt>
                      <c:pt idx="1">
                        <c:v>7.8240460108562919</c:v>
                      </c:pt>
                      <c:pt idx="2">
                        <c:v>8.5171931914162382</c:v>
                      </c:pt>
                      <c:pt idx="3">
                        <c:v>10.275051108968611</c:v>
                      </c:pt>
                      <c:pt idx="4">
                        <c:v>11.695247021764184</c:v>
                      </c:pt>
                      <c:pt idx="5">
                        <c:v>12.524526376648708</c:v>
                      </c:pt>
                      <c:pt idx="6">
                        <c:v>13.981024996441848</c:v>
                      </c:pt>
                      <c:pt idx="7">
                        <c:v>14.946912669455374</c:v>
                      </c:pt>
                      <c:pt idx="8">
                        <c:v>15.830413578506539</c:v>
                      </c:pt>
                      <c:pt idx="9">
                        <c:v>16.993564388312219</c:v>
                      </c:pt>
                      <c:pt idx="10">
                        <c:v>17.553180176247643</c:v>
                      </c:pt>
                      <c:pt idx="11">
                        <c:v>19.209138104316636</c:v>
                      </c:pt>
                      <c:pt idx="12">
                        <c:v>19.831667717662629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DD20-4C47-AE0D-EFF34FA1CCEF}"/>
                  </c:ext>
                </c:extLst>
              </c15:ser>
            </c15:filteredScatterSeries>
          </c:ext>
        </c:extLst>
      </c:scatterChart>
      <c:valAx>
        <c:axId val="294373088"/>
        <c:scaling>
          <c:orientation val="minMax"/>
          <c:max val="1.700000000000000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72696"/>
        <c:crosses val="autoZero"/>
        <c:crossBetween val="midCat"/>
      </c:valAx>
      <c:valAx>
        <c:axId val="2943726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73088"/>
        <c:crosses val="autoZero"/>
        <c:crossBetween val="midCat"/>
        <c:majorUnit val="10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48A6AD"/>
                </a:solidFill>
              </a:ln>
              <a:effectLst/>
            </c:spPr>
          </c:marker>
          <c:xVal>
            <c:numRef>
              <c:f>HvsW!$D$1:$D$10</c:f>
              <c:numCache>
                <c:formatCode>General</c:formatCode>
                <c:ptCount val="10"/>
                <c:pt idx="0">
                  <c:v>-9.2115288907805626E-2</c:v>
                </c:pt>
                <c:pt idx="1">
                  <c:v>-1.4098924379501648E-2</c:v>
                </c:pt>
                <c:pt idx="2">
                  <c:v>5.8268908123975824E-2</c:v>
                </c:pt>
                <c:pt idx="3">
                  <c:v>0.12221763272424911</c:v>
                </c:pt>
                <c:pt idx="4">
                  <c:v>0.17395330712343798</c:v>
                </c:pt>
                <c:pt idx="5">
                  <c:v>0.23111172096338664</c:v>
                </c:pt>
                <c:pt idx="6">
                  <c:v>0.27763173659827955</c:v>
                </c:pt>
                <c:pt idx="7">
                  <c:v>0.32208349916911322</c:v>
                </c:pt>
                <c:pt idx="8">
                  <c:v>0.34358970439007686</c:v>
                </c:pt>
                <c:pt idx="9">
                  <c:v>0.39877611995736778</c:v>
                </c:pt>
              </c:numCache>
            </c:numRef>
          </c:xVal>
          <c:yVal>
            <c:numRef>
              <c:f>HvsW!$E$1:$E$10</c:f>
              <c:numCache>
                <c:formatCode>General</c:formatCode>
                <c:ptCount val="10"/>
                <c:pt idx="0">
                  <c:v>2.6173958328340792</c:v>
                </c:pt>
                <c:pt idx="1">
                  <c:v>2.7663191092261861</c:v>
                </c:pt>
                <c:pt idx="2">
                  <c:v>2.917770732084279</c:v>
                </c:pt>
                <c:pt idx="3">
                  <c:v>3.0587070727153796</c:v>
                </c:pt>
                <c:pt idx="4">
                  <c:v>3.1570004211501135</c:v>
                </c:pt>
                <c:pt idx="5">
                  <c:v>3.3032169733019514</c:v>
                </c:pt>
                <c:pt idx="6">
                  <c:v>3.487375077903208</c:v>
                </c:pt>
                <c:pt idx="7">
                  <c:v>3.5835189384561099</c:v>
                </c:pt>
                <c:pt idx="8">
                  <c:v>3.6532522764707851</c:v>
                </c:pt>
                <c:pt idx="9">
                  <c:v>3.7773481021015445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E2-4382-BEC8-3C764AD19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769640"/>
        <c:axId val="28677003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chemeClr val="bg1"/>
                    </a:solidFill>
                    <a:ln w="15875">
                      <a:solidFill>
                        <a:srgbClr val="48A6AD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HvsW!$A$1:$A$10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0.91200000000000003</c:v>
                      </c:pt>
                      <c:pt idx="1">
                        <c:v>0.98599999999999999</c:v>
                      </c:pt>
                      <c:pt idx="2">
                        <c:v>1.06</c:v>
                      </c:pt>
                      <c:pt idx="3">
                        <c:v>1.1299999999999999</c:v>
                      </c:pt>
                      <c:pt idx="4">
                        <c:v>1.19</c:v>
                      </c:pt>
                      <c:pt idx="5">
                        <c:v>1.26</c:v>
                      </c:pt>
                      <c:pt idx="6">
                        <c:v>1.32</c:v>
                      </c:pt>
                      <c:pt idx="7">
                        <c:v>1.38</c:v>
                      </c:pt>
                      <c:pt idx="8">
                        <c:v>1.41</c:v>
                      </c:pt>
                      <c:pt idx="9">
                        <c:v>1.49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HvsW!$B$1:$B$10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13.7</c:v>
                      </c:pt>
                      <c:pt idx="1">
                        <c:v>15.9</c:v>
                      </c:pt>
                      <c:pt idx="2">
                        <c:v>18.5</c:v>
                      </c:pt>
                      <c:pt idx="3">
                        <c:v>21.3</c:v>
                      </c:pt>
                      <c:pt idx="4">
                        <c:v>23.5</c:v>
                      </c:pt>
                      <c:pt idx="5">
                        <c:v>27.2</c:v>
                      </c:pt>
                      <c:pt idx="6">
                        <c:v>32.700000000000003</c:v>
                      </c:pt>
                      <c:pt idx="7">
                        <c:v>36</c:v>
                      </c:pt>
                      <c:pt idx="8">
                        <c:v>38.6</c:v>
                      </c:pt>
                      <c:pt idx="9">
                        <c:v>43.7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3E2-4382-BEC8-3C764AD197EF}"/>
                  </c:ext>
                </c:extLst>
              </c15:ser>
            </c15:filteredScatterSeries>
          </c:ext>
        </c:extLst>
      </c:scatterChart>
      <c:valAx>
        <c:axId val="286769640"/>
        <c:scaling>
          <c:orientation val="minMax"/>
          <c:max val="0.45"/>
          <c:min val="-0.1500000000000000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770032"/>
        <c:crosses val="autoZero"/>
        <c:crossBetween val="midCat"/>
      </c:valAx>
      <c:valAx>
        <c:axId val="286770032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769640"/>
        <c:crossesAt val="-0.15000000000000002"/>
        <c:crossBetween val="midCat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D07F4-B28B-4B66-A9E9-30F7561659B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BEC5-5BEE-43A9-A643-6BA77D547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2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previous lectures we learned how we can fit a linear model to a data set</a:t>
            </a:r>
          </a:p>
          <a:p>
            <a:endParaRPr lang="en-US" dirty="0"/>
          </a:p>
          <a:p>
            <a:r>
              <a:rPr lang="en-US" dirty="0"/>
              <a:t>We did this by searching for</a:t>
            </a:r>
            <a:r>
              <a:rPr lang="en-US" baseline="0" dirty="0"/>
              <a:t> the model parameters that minimizes the squared error.</a:t>
            </a:r>
          </a:p>
          <a:p>
            <a:r>
              <a:rPr lang="en-US" baseline="0" dirty="0"/>
              <a:t>This did lead us to a formula for the parameters </a:t>
            </a:r>
            <a:r>
              <a:rPr lang="en-US" baseline="0" dirty="0" err="1"/>
              <a:t>ao</a:t>
            </a:r>
            <a:r>
              <a:rPr lang="en-US" baseline="0" dirty="0"/>
              <a:t> and a1</a:t>
            </a:r>
          </a:p>
          <a:p>
            <a:endParaRPr lang="en-US" baseline="0" dirty="0"/>
          </a:p>
          <a:p>
            <a:r>
              <a:rPr lang="en-US" baseline="0" dirty="0"/>
              <a:t>However, often data can not be represented by linear models.</a:t>
            </a:r>
          </a:p>
          <a:p>
            <a:endParaRPr lang="en-US" baseline="0" dirty="0"/>
          </a:p>
          <a:p>
            <a:r>
              <a:rPr lang="en-US" baseline="0" dirty="0"/>
              <a:t>In the next lesson on machine learning we will see some algorithms able to handle none linear models.</a:t>
            </a:r>
          </a:p>
          <a:p>
            <a:endParaRPr lang="en-US" baseline="0" dirty="0"/>
          </a:p>
          <a:p>
            <a:r>
              <a:rPr lang="en-US" baseline="0" dirty="0"/>
              <a:t>For the moment we are going to discuss some cases where, even the model is nonlinear, it can still be solved using the approach we developed for the linear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nonlinear model we discuss is the exponential model</a:t>
            </a:r>
          </a:p>
          <a:p>
            <a:endParaRPr lang="en-US" dirty="0"/>
          </a:p>
          <a:p>
            <a:r>
              <a:rPr lang="en-US" dirty="0"/>
              <a:t>It has two parameters </a:t>
            </a:r>
            <a:r>
              <a:rPr lang="en-US" dirty="0" err="1"/>
              <a:t>ao</a:t>
            </a:r>
            <a:r>
              <a:rPr lang="en-US" dirty="0"/>
              <a:t> and a1 and writes as y = </a:t>
            </a:r>
            <a:r>
              <a:rPr lang="en-US" dirty="0" err="1"/>
              <a:t>ao</a:t>
            </a:r>
            <a:r>
              <a:rPr lang="en-US" dirty="0"/>
              <a:t> times e to the power of a1 times</a:t>
            </a:r>
            <a:r>
              <a:rPr lang="en-US" baseline="0" dirty="0"/>
              <a:t> x</a:t>
            </a:r>
          </a:p>
          <a:p>
            <a:endParaRPr lang="en-US" baseline="0" dirty="0"/>
          </a:p>
          <a:p>
            <a:r>
              <a:rPr lang="en-US" baseline="0" dirty="0"/>
              <a:t>This expression is nonlinear but with a simple trick we can linearize it</a:t>
            </a:r>
          </a:p>
          <a:p>
            <a:endParaRPr lang="en-US" baseline="0" dirty="0"/>
          </a:p>
          <a:p>
            <a:r>
              <a:rPr lang="en-US" baseline="0" dirty="0"/>
              <a:t>Apply the natural logarithm to both side. What do we obtain?</a:t>
            </a:r>
          </a:p>
          <a:p>
            <a:r>
              <a:rPr lang="en-US" baseline="0" dirty="0"/>
              <a:t>A linear relation between ln(y) and x</a:t>
            </a:r>
          </a:p>
          <a:p>
            <a:endParaRPr lang="en-US" baseline="0" dirty="0"/>
          </a:p>
          <a:p>
            <a:r>
              <a:rPr lang="en-US" baseline="0" dirty="0"/>
              <a:t>We can conclude that is we fit a linear model to the data points xi, ln(</a:t>
            </a:r>
            <a:r>
              <a:rPr lang="en-US" baseline="0" dirty="0" err="1"/>
              <a:t>yi</a:t>
            </a:r>
            <a:r>
              <a:rPr lang="en-US" baseline="0" dirty="0"/>
              <a:t>), instead of (xi, </a:t>
            </a:r>
            <a:r>
              <a:rPr lang="en-US" baseline="0" dirty="0" err="1"/>
              <a:t>yi</a:t>
            </a:r>
            <a:r>
              <a:rPr lang="en-US" baseline="0" dirty="0"/>
              <a:t>), we can find our two model parameters.</a:t>
            </a:r>
          </a:p>
          <a:p>
            <a:endParaRPr lang="en-US" baseline="0" dirty="0"/>
          </a:p>
          <a:p>
            <a:r>
              <a:rPr lang="en-US" baseline="0" dirty="0"/>
              <a:t>In a general sense, any mathematical operation applied to the data set to transform a nonlinear relation into a linear relation is called data linearization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consider an example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table displays for different CPUs of the company Intel the number of transistors inside the CPU.</a:t>
            </a:r>
          </a:p>
          <a:p>
            <a:r>
              <a:rPr lang="en-US" baseline="0" dirty="0"/>
              <a:t>Note how the number of transistors increase with the year of release of the CPU model.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Form the values in the table you can </a:t>
            </a:r>
            <a:r>
              <a:rPr lang="en-US" baseline="0" dirty="0" err="1"/>
              <a:t>easliy</a:t>
            </a:r>
            <a:r>
              <a:rPr lang="en-US" baseline="0" dirty="0"/>
              <a:t> guess that the number of transistors does not depend linearly of time.</a:t>
            </a:r>
          </a:p>
          <a:p>
            <a:r>
              <a:rPr lang="en-US" baseline="0" dirty="0"/>
              <a:t>On the contrary it increases very fast.</a:t>
            </a:r>
            <a:endParaRPr lang="en-CA" dirty="0"/>
          </a:p>
          <a:p>
            <a:endParaRPr lang="en-US" dirty="0"/>
          </a:p>
          <a:p>
            <a:r>
              <a:rPr lang="en-US" dirty="0"/>
              <a:t>However, if we plot the number of transistors in function of the</a:t>
            </a:r>
            <a:r>
              <a:rPr lang="en-US" baseline="0" dirty="0"/>
              <a:t> year of release in a semi-log scale then the dependence become liner.</a:t>
            </a:r>
          </a:p>
          <a:p>
            <a:endParaRPr lang="en-US" baseline="0" dirty="0"/>
          </a:p>
          <a:p>
            <a:r>
              <a:rPr lang="en-US" baseline="0" dirty="0"/>
              <a:t>We did this by plotting ln(number of transistors) versus the number of years since 1970</a:t>
            </a:r>
          </a:p>
          <a:p>
            <a:endParaRPr lang="en-US" baseline="0" dirty="0"/>
          </a:p>
          <a:p>
            <a:r>
              <a:rPr lang="en-US" dirty="0"/>
              <a:t>We can now use the formulas</a:t>
            </a:r>
            <a:r>
              <a:rPr lang="en-US" baseline="0" dirty="0"/>
              <a:t> we developed in previous lectures to find the model parameters of a liner model adjusting the plotted data</a:t>
            </a:r>
          </a:p>
          <a:p>
            <a:endParaRPr lang="en-US" baseline="0" dirty="0"/>
          </a:p>
          <a:p>
            <a:r>
              <a:rPr lang="en-US" dirty="0"/>
              <a:t>Try it by yourself</a:t>
            </a:r>
          </a:p>
          <a:p>
            <a:endParaRPr lang="en-US" dirty="0"/>
          </a:p>
          <a:p>
            <a:r>
              <a:rPr lang="en-US" dirty="0"/>
              <a:t>You should find the displayed relation</a:t>
            </a:r>
          </a:p>
          <a:p>
            <a:r>
              <a:rPr lang="en-US" dirty="0"/>
              <a:t>Plotting</a:t>
            </a:r>
            <a:r>
              <a:rPr lang="en-US" baseline="0" dirty="0"/>
              <a:t> the relation on our graph confirms that we have a nice fit.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this linear relation we can compute the dependence of the number</a:t>
            </a:r>
            <a:r>
              <a:rPr lang="en-US" baseline="0" dirty="0"/>
              <a:t> of transistors of the number of year since 1970</a:t>
            </a:r>
          </a:p>
          <a:p>
            <a:endParaRPr lang="en-US" baseline="0" dirty="0"/>
          </a:p>
          <a:p>
            <a:r>
              <a:rPr lang="en-US" baseline="0" dirty="0"/>
              <a:t>It is interesting to compute the doubling rate of this exponential growth</a:t>
            </a:r>
          </a:p>
          <a:p>
            <a:r>
              <a:rPr lang="en-US" baseline="0" dirty="0"/>
              <a:t>The doubling rate is the time required to double the number of transistors</a:t>
            </a:r>
          </a:p>
          <a:p>
            <a:endParaRPr lang="en-US" baseline="0" dirty="0"/>
          </a:p>
          <a:p>
            <a:r>
              <a:rPr lang="en-US" baseline="0" dirty="0"/>
              <a:t>One gets approximatively 2 years</a:t>
            </a:r>
          </a:p>
          <a:p>
            <a:endParaRPr lang="en-US" baseline="0" dirty="0"/>
          </a:p>
          <a:p>
            <a:r>
              <a:rPr lang="en-US" baseline="0" dirty="0"/>
              <a:t>This is known as Moore’s law.</a:t>
            </a:r>
          </a:p>
          <a:p>
            <a:r>
              <a:rPr lang="en-US" baseline="0" dirty="0"/>
              <a:t>It was first formulated in 1965, and further revised in 1975,  by  Gordon Moore,, a former CEO of Intel.</a:t>
            </a:r>
          </a:p>
          <a:p>
            <a:endParaRPr lang="en-US" baseline="0" dirty="0"/>
          </a:p>
          <a:p>
            <a:r>
              <a:rPr lang="en-US" dirty="0"/>
              <a:t>Simply apply</a:t>
            </a:r>
            <a:r>
              <a:rPr lang="en-US" baseline="0" dirty="0"/>
              <a:t> </a:t>
            </a:r>
            <a:r>
              <a:rPr lang="en-US" baseline="0" dirty="0" err="1"/>
              <a:t>th</a:t>
            </a:r>
            <a:r>
              <a:rPr lang="en-US" baseline="0" dirty="0"/>
              <a:t> exponential function to both sides.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discuss now a second example of nonlinear model that can be linearized:</a:t>
                </a:r>
                <a:r>
                  <a:rPr lang="en-US" baseline="0" dirty="0"/>
                  <a:t> the power law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power law has two parameters </a:t>
                </a:r>
                <a:r>
                  <a:rPr lang="en-US" baseline="0" dirty="0" err="1"/>
                  <a:t>ao</a:t>
                </a:r>
                <a:r>
                  <a:rPr lang="en-US" baseline="0" dirty="0"/>
                  <a:t> and a1 and it writes y = </a:t>
                </a:r>
                <a:r>
                  <a:rPr lang="en-US" baseline="0" dirty="0" err="1"/>
                  <a:t>ao</a:t>
                </a:r>
                <a:r>
                  <a:rPr lang="en-US" baseline="0" dirty="0"/>
                  <a:t> times x to the power of a1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Linearization can be achieved by applying a logarithmic function, for example the natural logarithm, on both sides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relation becomes now linear between ln(y) and ln(x)</a:t>
                </a:r>
              </a:p>
              <a:p>
                <a:r>
                  <a:rPr lang="en-US" baseline="0" dirty="0"/>
                  <a:t> </a:t>
                </a:r>
                <a:endParaRPr lang="en-US" dirty="0"/>
              </a:p>
              <a:p>
                <a:r>
                  <a:rPr lang="en-US" dirty="0"/>
                  <a:t>Fitting a linear model to the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instead of the original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allows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discuss now a second example of nonlinear model that can be linearized:</a:t>
                </a:r>
                <a:r>
                  <a:rPr lang="en-US" baseline="0" dirty="0" smtClean="0"/>
                  <a:t> the power law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power law has two parameters </a:t>
                </a:r>
                <a:r>
                  <a:rPr lang="en-US" baseline="0" dirty="0" err="1" smtClean="0"/>
                  <a:t>ao</a:t>
                </a:r>
                <a:r>
                  <a:rPr lang="en-US" baseline="0" dirty="0" smtClean="0"/>
                  <a:t> and a1 and it writes y = </a:t>
                </a:r>
                <a:r>
                  <a:rPr lang="en-US" baseline="0" dirty="0" err="1" smtClean="0"/>
                  <a:t>ao</a:t>
                </a:r>
                <a:r>
                  <a:rPr lang="en-US" baseline="0" dirty="0" smtClean="0"/>
                  <a:t> times x to the power of a1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Linearization can be achieved by applying a logarithmic function, for example the natural logarithm, on both sides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relation becomes now linear between ln(y) and ln(x)</a:t>
                </a:r>
              </a:p>
              <a:p>
                <a:r>
                  <a:rPr lang="en-US" baseline="0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Fitting </a:t>
                </a:r>
                <a:r>
                  <a:rPr lang="en-US" dirty="0"/>
                  <a:t>a linear model to the data </a:t>
                </a:r>
                <a:r>
                  <a:rPr lang="fr-FR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ln⁡(𝑥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),ln⁡〖𝑦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〗</a:t>
                </a:r>
                <a:r>
                  <a:rPr lang="fr-FR" i="0">
                    <a:latin typeface="Cambria Math" panose="02040503050406030204" pitchFamily="18" charset="0"/>
                  </a:rPr>
                  <a:t>  )</a:t>
                </a:r>
                <a:r>
                  <a:rPr lang="en-US" dirty="0"/>
                  <a:t> instead of the original data </a:t>
                </a:r>
                <a:r>
                  <a:rPr lang="fr-FR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𝑖,𝑦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)</a:t>
                </a:r>
                <a:r>
                  <a:rPr lang="en-US" dirty="0"/>
                  <a:t> allows to find the coefficients </a:t>
                </a:r>
                <a:r>
                  <a:rPr lang="en-US" i="0">
                    <a:latin typeface="Cambria Math" panose="02040503050406030204" pitchFamily="18" charset="0"/>
                  </a:rPr>
                  <a:t>𝑎_0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𝑎_1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 let us consider some data about the growth of young children</a:t>
            </a:r>
          </a:p>
          <a:p>
            <a:endParaRPr lang="en-US" dirty="0"/>
          </a:p>
          <a:p>
            <a:r>
              <a:rPr lang="en-US" dirty="0"/>
              <a:t>The table lists</a:t>
            </a:r>
            <a:r>
              <a:rPr lang="en-US" baseline="0" dirty="0"/>
              <a:t> in function of the age the average height and weight of children</a:t>
            </a:r>
          </a:p>
          <a:p>
            <a:endParaRPr lang="en-US" baseline="0" dirty="0"/>
          </a:p>
          <a:p>
            <a:r>
              <a:rPr lang="en-US" baseline="0" dirty="0"/>
              <a:t>Plotting the data confirms that the relation between height and weight is not linear</a:t>
            </a:r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 the relation between the logarithm of the height and logarithm of the weight is linear</a:t>
            </a:r>
          </a:p>
          <a:p>
            <a:endParaRPr lang="en-US" dirty="0"/>
          </a:p>
          <a:p>
            <a:r>
              <a:rPr lang="en-US" dirty="0"/>
              <a:t>We can fit a linear model to these</a:t>
            </a:r>
            <a:r>
              <a:rPr lang="en-US" baseline="0" dirty="0"/>
              <a:t> modified data</a:t>
            </a:r>
          </a:p>
          <a:p>
            <a:endParaRPr lang="en-US" baseline="0" dirty="0"/>
          </a:p>
          <a:p>
            <a:r>
              <a:rPr lang="en-US" baseline="0" dirty="0"/>
              <a:t>Try it by yourself</a:t>
            </a:r>
          </a:p>
          <a:p>
            <a:endParaRPr lang="en-US" baseline="0" dirty="0"/>
          </a:p>
          <a:p>
            <a:r>
              <a:rPr lang="en-US" baseline="0" dirty="0"/>
              <a:t>You should find the relation displayed</a:t>
            </a:r>
          </a:p>
          <a:p>
            <a:endParaRPr lang="en-US" baseline="0" dirty="0"/>
          </a:p>
          <a:p>
            <a:r>
              <a:rPr lang="en-US" dirty="0"/>
              <a:t>If we want to find the model parameters of the power law, we</a:t>
            </a:r>
            <a:r>
              <a:rPr lang="en-US" baseline="0" dirty="0"/>
              <a:t> can simply apply the exponential function on both sides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the key findings</a:t>
            </a:r>
          </a:p>
          <a:p>
            <a:endParaRPr lang="en-US" dirty="0"/>
          </a:p>
          <a:p>
            <a:r>
              <a:rPr lang="en-US" dirty="0"/>
              <a:t>Nonlinear models can not be fitted with linear regression</a:t>
            </a:r>
          </a:p>
          <a:p>
            <a:endParaRPr lang="en-US" dirty="0"/>
          </a:p>
          <a:p>
            <a:r>
              <a:rPr lang="en-US" dirty="0"/>
              <a:t>However some models can be linearized</a:t>
            </a:r>
          </a:p>
          <a:p>
            <a:endParaRPr lang="en-US" dirty="0"/>
          </a:p>
          <a:p>
            <a:r>
              <a:rPr lang="en-US" dirty="0"/>
              <a:t>Two examples we discussed are</a:t>
            </a:r>
          </a:p>
          <a:p>
            <a:endParaRPr lang="en-US" dirty="0"/>
          </a:p>
          <a:p>
            <a:r>
              <a:rPr lang="en-US" dirty="0"/>
              <a:t>The exponential model</a:t>
            </a:r>
          </a:p>
          <a:p>
            <a:endParaRPr lang="en-US" dirty="0"/>
          </a:p>
          <a:p>
            <a:r>
              <a:rPr lang="en-US" dirty="0"/>
              <a:t>And</a:t>
            </a:r>
            <a:r>
              <a:rPr lang="en-US" baseline="0" dirty="0"/>
              <a:t> the </a:t>
            </a:r>
            <a:r>
              <a:rPr lang="en-US" dirty="0"/>
              <a:t>Power law</a:t>
            </a:r>
          </a:p>
          <a:p>
            <a:endParaRPr lang="en-US" dirty="0"/>
          </a:p>
          <a:p>
            <a:r>
              <a:rPr lang="en-US" dirty="0"/>
              <a:t>The exponential model is suited for data that is linear in a semi-log scale</a:t>
            </a:r>
          </a:p>
          <a:p>
            <a:endParaRPr lang="en-US" dirty="0"/>
          </a:p>
          <a:p>
            <a:r>
              <a:rPr lang="en-US" dirty="0"/>
              <a:t>The power law is suited for data that is linear in a log-log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BEC5-5BEE-43A9-A643-6BA77D547E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0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linearization</a:t>
            </a:r>
          </a:p>
        </p:txBody>
      </p:sp>
    </p:spTree>
    <p:extLst>
      <p:ext uri="{BB962C8B-B14F-4D97-AF65-F5344CB8AC3E}">
        <p14:creationId xmlns:p14="http://schemas.microsoft.com/office/powerpoint/2010/main" val="2151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lectures we learned how we can fit a linear model to a data set</a:t>
            </a:r>
          </a:p>
          <a:p>
            <a:r>
              <a:rPr lang="en-US" dirty="0"/>
              <a:t>Often nonlinear models need to be fitted</a:t>
            </a:r>
          </a:p>
          <a:p>
            <a:r>
              <a:rPr lang="en-US" dirty="0"/>
              <a:t>In the coming lectures on machine learning we will see some algorithms able to handle nonlinear models</a:t>
            </a:r>
          </a:p>
          <a:p>
            <a:r>
              <a:rPr lang="en-US" dirty="0"/>
              <a:t>In the present lecture we discuss some cases were a nonlinear model can be linearized</a:t>
            </a:r>
          </a:p>
        </p:txBody>
      </p:sp>
    </p:spTree>
    <p:extLst>
      <p:ext uri="{BB962C8B-B14F-4D97-AF65-F5344CB8AC3E}">
        <p14:creationId xmlns:p14="http://schemas.microsoft.com/office/powerpoint/2010/main" val="19832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exponential model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linearize the model we can apply the natural logarithmic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Fitting a linear model to the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instead of the original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allows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9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Number of transistors in a CPU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24952"/>
              </p:ext>
            </p:extLst>
          </p:nvPr>
        </p:nvGraphicFramePr>
        <p:xfrm>
          <a:off x="2879505" y="1530030"/>
          <a:ext cx="6432990" cy="507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Transistors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Pentium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Pentium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Pentium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Pentium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42000000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Itanium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410000000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7706268" y="2056914"/>
            <a:ext cx="3661229" cy="12055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Number of transistors in a 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21485" y="1511923"/>
              <a:ext cx="4797834" cy="50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9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92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92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Years since 1970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Transistors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600" dirty="0"/>
                            <a:t>(Transistors)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2250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7.82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5000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29000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10.28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120000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11.70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275000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1180000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3100000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14.95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15.83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24000000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42000000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17.55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220000000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19.21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410000000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19.83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21485" y="1511923"/>
              <a:ext cx="4797834" cy="50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9278"/>
                    <a:gridCol w="1599278"/>
                    <a:gridCol w="1599278"/>
                  </a:tblGrid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Years since 1970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Transistors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5000" r="-1521" b="-1310000"/>
                          </a:stretch>
                        </a:blipFill>
                      </a:tcPr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2250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7.72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2500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7.82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5000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8.52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29000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10.28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120000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11.70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275000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12.52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1180000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13.98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3100000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14.95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27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7500000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15.83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24000000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16.99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42000000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17.55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220000000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19.21</a:t>
                          </a:r>
                        </a:p>
                      </a:txBody>
                      <a:tcPr marL="9525" marR="9525" marT="9525" marB="0" anchor="ctr"/>
                    </a:tc>
                  </a:tr>
                  <a:tr h="36281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 smtClean="0"/>
                            <a:t>410000000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19.83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8914650" y="4130682"/>
            <a:ext cx="172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Years since 1970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6200613" y="2535805"/>
            <a:ext cx="15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Ln(Transistors)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9480"/>
              </p:ext>
            </p:extLst>
          </p:nvPr>
        </p:nvGraphicFramePr>
        <p:xfrm>
          <a:off x="7122502" y="1511923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8402" y="4650752"/>
                <a:ext cx="3876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Transistors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)=7.1969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0.3546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02" y="4650752"/>
                <a:ext cx="38769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98402" y="5204750"/>
                <a:ext cx="312374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Transistors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=1335.3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0.3546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02" y="5204750"/>
                <a:ext cx="3123740" cy="3724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48987" y="2154024"/>
            <a:ext cx="13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Moore’s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98402" y="5761826"/>
                <a:ext cx="397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Doubling rate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0.3546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years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02" y="5761826"/>
                <a:ext cx="397243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27" t="-8197" r="-3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power law model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linearize the model we can apply the natural logarithmic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Fitting a linear model to the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instead of the original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allows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Human growth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748"/>
              </p:ext>
            </p:extLst>
          </p:nvPr>
        </p:nvGraphicFramePr>
        <p:xfrm>
          <a:off x="1144258" y="1720152"/>
          <a:ext cx="4568481" cy="399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Height H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 W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51375"/>
              </p:ext>
            </p:extLst>
          </p:nvPr>
        </p:nvGraphicFramePr>
        <p:xfrm>
          <a:off x="6739123" y="2346136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8271854" y="5088692"/>
            <a:ext cx="13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Height H (m)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623983" y="3356926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Weight W (kg)</a:t>
            </a:r>
          </a:p>
        </p:txBody>
      </p:sp>
    </p:spTree>
    <p:extLst>
      <p:ext uri="{BB962C8B-B14F-4D97-AF65-F5344CB8AC3E}">
        <p14:creationId xmlns:p14="http://schemas.microsoft.com/office/powerpoint/2010/main" val="7437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6452881" y="2778192"/>
            <a:ext cx="3838669" cy="5160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Human growth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7594"/>
              </p:ext>
            </p:extLst>
          </p:nvPr>
        </p:nvGraphicFramePr>
        <p:xfrm>
          <a:off x="1688939" y="1840117"/>
          <a:ext cx="3045654" cy="399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12">
                <a:tc>
                  <a:txBody>
                    <a:bodyPr/>
                    <a:lstStyle/>
                    <a:p>
                      <a:r>
                        <a:rPr lang="en-US" sz="1600" dirty="0"/>
                        <a:t>Ln(H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Ln(W)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2.617396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2.766319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0.058269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2.917771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0.122218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3.058707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0.173953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0.231112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3.303217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0.277632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3.487375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0.322083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3.583519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3.653252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0.398776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3.777348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27410" y="4583317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Ln(H)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5502030" y="285155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Ln(W)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762583"/>
              </p:ext>
            </p:extLst>
          </p:nvPr>
        </p:nvGraphicFramePr>
        <p:xfrm>
          <a:off x="6061959" y="1840117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07734" y="5249419"/>
                <a:ext cx="4352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)=2.7914+2.4199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34" y="5249419"/>
                <a:ext cx="435273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07734" y="5910495"/>
                <a:ext cx="2212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=16.3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2.42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34" y="5910495"/>
                <a:ext cx="221208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77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Nonlinear models can not be fitted with linear regression</a:t>
            </a:r>
          </a:p>
          <a:p>
            <a:r>
              <a:rPr lang="en-US" dirty="0"/>
              <a:t>However some models can be linearized</a:t>
            </a:r>
          </a:p>
          <a:p>
            <a:r>
              <a:rPr lang="en-US" dirty="0"/>
              <a:t>Two examples we discussed are</a:t>
            </a:r>
          </a:p>
          <a:p>
            <a:pPr lvl="1"/>
            <a:r>
              <a:rPr lang="en-US" dirty="0"/>
              <a:t>Exponential model</a:t>
            </a:r>
          </a:p>
          <a:p>
            <a:pPr lvl="1"/>
            <a:r>
              <a:rPr lang="en-US" dirty="0"/>
              <a:t>Power law</a:t>
            </a:r>
          </a:p>
          <a:p>
            <a:r>
              <a:rPr lang="en-US" dirty="0"/>
              <a:t>The exponential model is suited for data that is linear in a semi-log scale</a:t>
            </a:r>
          </a:p>
          <a:p>
            <a:r>
              <a:rPr lang="en-US" dirty="0"/>
              <a:t>The power law is suited for data that is linear in a log-log scale</a:t>
            </a:r>
          </a:p>
        </p:txBody>
      </p:sp>
    </p:spTree>
    <p:extLst>
      <p:ext uri="{BB962C8B-B14F-4D97-AF65-F5344CB8AC3E}">
        <p14:creationId xmlns:p14="http://schemas.microsoft.com/office/powerpoint/2010/main" val="4283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1219</Words>
  <Application>Microsoft Office PowerPoint</Application>
  <PresentationFormat>Widescreen</PresentationFormat>
  <Paragraphs>284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1_Office Theme</vt:lpstr>
      <vt:lpstr>Lecture 3</vt:lpstr>
      <vt:lpstr>Introduction</vt:lpstr>
      <vt:lpstr>Exponential model</vt:lpstr>
      <vt:lpstr>Example – Number of transistors in a CPU</vt:lpstr>
      <vt:lpstr>Example – Number of transistors in a CPU</vt:lpstr>
      <vt:lpstr>Power law</vt:lpstr>
      <vt:lpstr>Example – Human growth</vt:lpstr>
      <vt:lpstr>Example – Human growth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Rolf Wuthrich</dc:creator>
  <cp:lastModifiedBy>Rolf Wuthrich</cp:lastModifiedBy>
  <cp:revision>58</cp:revision>
  <dcterms:created xsi:type="dcterms:W3CDTF">2020-01-30T21:18:02Z</dcterms:created>
  <dcterms:modified xsi:type="dcterms:W3CDTF">2020-03-04T18:09:41Z</dcterms:modified>
</cp:coreProperties>
</file>